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05" r:id="rId1"/>
  </p:sldMasterIdLst>
  <p:sldIdLst>
    <p:sldId id="256" r:id="rId2"/>
    <p:sldId id="257" r:id="rId3"/>
    <p:sldId id="259" r:id="rId4"/>
    <p:sldId id="260" r:id="rId5"/>
    <p:sldId id="261" r:id="rId6"/>
    <p:sldId id="263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432C8-69A7-458B-9684-2BFA64B31948}" type="datetime2">
              <a:rPr lang="en-US" smtClean="0"/>
              <a:t>Monday, February 10,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57FC-95B6-4D89-AFDA-ABA33EE921E5}" type="datetime2">
              <a:rPr lang="en-US" smtClean="0"/>
              <a:t>Monday, February 10,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549AC-EB31-477F-92A9-B1988E232878}" type="datetime2">
              <a:rPr lang="en-US" smtClean="0"/>
              <a:t>Monday, February 10,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6A3A3-94A6-4E5B-AF39-173ACA3E61CC}" type="datetime2">
              <a:rPr lang="en-US" smtClean="0"/>
              <a:t>Monday, February 10,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3D019-A32C-4EAD-B8E6-DBDA699692FD}" type="datetime2">
              <a:rPr lang="en-US" smtClean="0"/>
              <a:t>Monday, February 10,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BA98F-560C-4997-81C4-81D4D9187EAB}" type="datetime2">
              <a:rPr lang="en-US" smtClean="0"/>
              <a:t>Monday, February 10,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0972B2-CA5C-437D-87D0-8081271A9E4B}" type="datetime2">
              <a:rPr lang="en-US" smtClean="0"/>
              <a:t>Monday, February 10,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4847-11EF-4466-A8AD-85CDB7B49118}" type="datetime2">
              <a:rPr lang="en-US" smtClean="0"/>
              <a:t>Monday, February 10,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8457A-3AB9-4880-8A0C-9F8524491207}" type="datetime2">
              <a:rPr lang="en-US" smtClean="0"/>
              <a:t>Monday, February 10,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976D3-5B7F-4300-ABED-C91F1B2AE209}" type="datetime2">
              <a:rPr lang="en-US" smtClean="0"/>
              <a:t>Monday, February 10,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C1E59-17DD-41CE-97CA-624A472382D4}" type="datetime2">
              <a:rPr lang="en-US" smtClean="0"/>
              <a:t>Monday, February 10,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EC368-1D7A-4F81-ABF6-AE0E36BAF64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80CB818-7379-467D-8E76-EF9D9074A26C}" type="datetime2">
              <a:rPr lang="en-US" smtClean="0"/>
              <a:t>Monday, February 10, 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CFEC368-1D7A-4F81-ABF6-AE0E36BAF64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6" r:id="rId1"/>
    <p:sldLayoutId id="2147484307" r:id="rId2"/>
    <p:sldLayoutId id="2147484308" r:id="rId3"/>
    <p:sldLayoutId id="2147484309" r:id="rId4"/>
    <p:sldLayoutId id="2147484310" r:id="rId5"/>
    <p:sldLayoutId id="2147484311" r:id="rId6"/>
    <p:sldLayoutId id="2147484312" r:id="rId7"/>
    <p:sldLayoutId id="2147484313" r:id="rId8"/>
    <p:sldLayoutId id="2147484314" r:id="rId9"/>
    <p:sldLayoutId id="2147484315" r:id="rId10"/>
    <p:sldLayoutId id="2147484316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USING </a:t>
            </a:r>
            <a:r>
              <a:rPr lang="en-US" sz="4000" dirty="0" err="1" smtClean="0"/>
              <a:t>Labour</a:t>
            </a:r>
            <a:r>
              <a:rPr lang="en-US" sz="4000" dirty="0" smtClean="0"/>
              <a:t> migration to BUILD resilience in sending communities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Luke Craven, University of Sydney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62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we think about resilience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A combination of two elements: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The capacity of exposed individuals to </a:t>
            </a:r>
            <a:r>
              <a:rPr lang="en-US" u="sng" dirty="0" smtClean="0"/>
              <a:t>adapt</a:t>
            </a:r>
            <a:r>
              <a:rPr lang="en-US" dirty="0" smtClean="0"/>
              <a:t>.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The processes that intensify risk and inhibit adaptive capacity.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Question: how do temporary </a:t>
            </a:r>
            <a:r>
              <a:rPr lang="en-US" dirty="0" err="1" smtClean="0"/>
              <a:t>labour</a:t>
            </a:r>
            <a:r>
              <a:rPr lang="en-US" dirty="0" smtClean="0"/>
              <a:t> migration schemes affect </a:t>
            </a:r>
            <a:r>
              <a:rPr lang="en-US" u="sng" dirty="0" smtClean="0"/>
              <a:t>adaptive capacity</a:t>
            </a:r>
            <a:r>
              <a:rPr lang="en-US" dirty="0" smtClean="0"/>
              <a:t> in sending communities?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How can these schemes be designed to ensure contributions to adaptive capacity are </a:t>
            </a:r>
            <a:r>
              <a:rPr lang="en-US" dirty="0" err="1" smtClean="0"/>
              <a:t>maximised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888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Conceptual overview of vulnerability-poverty linkages</a:t>
            </a:r>
          </a:p>
        </p:txBody>
      </p:sp>
      <p:pic>
        <p:nvPicPr>
          <p:cNvPr id="6" name="Content Placeholder 5" descr="Screen Shot 2014-02-08 at 10.11.24 AM.png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6963" t="-3883" r="-17125" b="-4318"/>
          <a:stretch/>
        </p:blipFill>
        <p:spPr/>
      </p:pic>
    </p:spTree>
    <p:extLst>
      <p:ext uri="{BB962C8B-B14F-4D97-AF65-F5344CB8AC3E}">
        <p14:creationId xmlns:p14="http://schemas.microsoft.com/office/powerpoint/2010/main" val="426687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key findings from Vanuatu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Migration is both a cause and consequence of local vulnerabilities.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Migration has adverse consequences on a number of factors which contribute to adaptive capacity: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Local food security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Social capital and community cohesion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A overreliance on unsecure revenue streams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TLMPs can be better designed to mitigate these problems.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151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Conceptual overview of findings</a:t>
            </a:r>
            <a:endParaRPr lang="en-US" dirty="0"/>
          </a:p>
        </p:txBody>
      </p:sp>
      <p:pic>
        <p:nvPicPr>
          <p:cNvPr id="4" name="Content Placeholder 3" descr="Screen Shot 2014-02-08 at 10.25.35 AM.png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6285" t="-1129" r="-25838"/>
          <a:stretch/>
        </p:blipFill>
        <p:spPr>
          <a:xfrm>
            <a:off x="443395" y="1600200"/>
            <a:ext cx="8229600" cy="4876800"/>
          </a:xfrm>
        </p:spPr>
      </p:pic>
    </p:spTree>
    <p:extLst>
      <p:ext uri="{BB962C8B-B14F-4D97-AF65-F5344CB8AC3E}">
        <p14:creationId xmlns:p14="http://schemas.microsoft.com/office/powerpoint/2010/main" val="143727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Making migration resilience-friendly</a:t>
            </a:r>
            <a:endParaRPr lang="en-US" dirty="0"/>
          </a:p>
        </p:txBody>
      </p:sp>
      <p:pic>
        <p:nvPicPr>
          <p:cNvPr id="4" name="Content Placeholder 3" descr="Screen Shot 2014-02-08 at 11.29.21 AM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504" r="-26082" b="693"/>
          <a:stretch/>
        </p:blipFill>
        <p:spPr/>
      </p:pic>
    </p:spTree>
    <p:extLst>
      <p:ext uri="{BB962C8B-B14F-4D97-AF65-F5344CB8AC3E}">
        <p14:creationId xmlns:p14="http://schemas.microsoft.com/office/powerpoint/2010/main" val="255618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more effective TLMPs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Population mobility </a:t>
            </a:r>
            <a:r>
              <a:rPr lang="en-US" u="sng" dirty="0" smtClean="0"/>
              <a:t>is not</a:t>
            </a:r>
            <a:r>
              <a:rPr lang="en-US" dirty="0" smtClean="0"/>
              <a:t> a replacement for other forms of development assistance.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Designing better recruitment processes.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Establishing mechanisms to encourage ‘community remittances’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Involving local communities in policy development.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Involving employers in impact assessment.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50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77</TotalTime>
  <Words>184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Clarity</vt:lpstr>
      <vt:lpstr>USING Labour migration to BUILD resilience in sending communities</vt:lpstr>
      <vt:lpstr>How we think about resilience</vt:lpstr>
      <vt:lpstr>Conceptual overview of vulnerability-poverty linkages</vt:lpstr>
      <vt:lpstr>My key findings from Vanuatu </vt:lpstr>
      <vt:lpstr>Conceptual overview of findings</vt:lpstr>
      <vt:lpstr>Making migration resilience-friendly</vt:lpstr>
      <vt:lpstr>Creating more effective TLMPs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Labour migration to BUILD resilience in sending communities</dc:title>
  <dc:creator>Luke Craven</dc:creator>
  <cp:lastModifiedBy>Jonathan Pryke</cp:lastModifiedBy>
  <cp:revision>8</cp:revision>
  <dcterms:created xsi:type="dcterms:W3CDTF">2014-02-07T22:28:09Z</dcterms:created>
  <dcterms:modified xsi:type="dcterms:W3CDTF">2014-02-09T23:20:01Z</dcterms:modified>
</cp:coreProperties>
</file>