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C26D6-7391-43C2-A3A1-09FB7EF8536D}" type="datetimeFigureOut">
              <a:rPr lang="en-AU" smtClean="0"/>
              <a:t>18/02/2014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B2DA5-0E92-49DD-A3BA-1DEF96CDE3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8325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E7DF6-2D94-49C9-AB25-6F0E8C1B4BA4}" type="datetimeFigureOut">
              <a:rPr lang="en-AU" smtClean="0"/>
              <a:t>18/02/2014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A050E-5984-488D-A42D-659BEAC5772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4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B00-D79E-4D04-9BCC-084BE72DC8AE}" type="datetime1">
              <a:rPr lang="en-AU" smtClean="0"/>
              <a:t>18/02/2014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208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5DE70-7BD5-41F3-A52A-BD8EB18A4E2B}" type="datetime1">
              <a:rPr lang="en-AU" smtClean="0"/>
              <a:t>18/02/2014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616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13AB2-CE0A-444C-A795-5CECA1FB920C}" type="datetime1">
              <a:rPr lang="en-AU" smtClean="0"/>
              <a:t>18/02/2014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679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B25C1-7166-443B-ABFB-BC59FA5A4800}" type="datetime1">
              <a:rPr lang="en-AU" smtClean="0"/>
              <a:t>18/02/2014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074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4640-0D68-4EEE-86B4-3B6F83BE5B42}" type="datetime1">
              <a:rPr lang="en-AU" smtClean="0"/>
              <a:t>18/02/2014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048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EA86-EC89-4482-B5E0-DAB4174BA435}" type="datetime1">
              <a:rPr lang="en-AU" smtClean="0"/>
              <a:t>18/02/2014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289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41DE-8883-4FAE-AEF4-D46CCD185C85}" type="datetime1">
              <a:rPr lang="en-AU" smtClean="0"/>
              <a:t>18/02/2014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156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F6D7-1DD7-4924-A79D-7FCAB455CCD0}" type="datetime1">
              <a:rPr lang="en-AU" smtClean="0"/>
              <a:t>18/02/2014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9259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784D-381E-4F5E-8713-C61F69E11857}" type="datetime1">
              <a:rPr lang="en-AU" smtClean="0"/>
              <a:t>18/02/2014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267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632B-3E8F-4EE7-9E68-5DC3055428B8}" type="datetime1">
              <a:rPr lang="en-AU" smtClean="0"/>
              <a:t>18/02/2014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348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618F8-506D-4E39-B393-DB2C14910A8D}" type="datetime1">
              <a:rPr lang="en-AU" smtClean="0"/>
              <a:t>18/02/2014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265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BD7DB-2C4C-4277-BDE1-002A3DBFAF37}" type="datetime1">
              <a:rPr lang="en-AU" smtClean="0"/>
              <a:t>18/02/2014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7AEC0-FBEB-4484-9E2A-94D857509B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10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Skill development and regional mobility: lessons from the Australia-Pacific Technical College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AU" dirty="0" smtClean="0"/>
              <a:t>Michael A. Clemens, Colum Graham, and Stephen Howes*</a:t>
            </a:r>
          </a:p>
          <a:p>
            <a:r>
              <a:rPr lang="en-AU" dirty="0" smtClean="0"/>
              <a:t>Presentation for 2014 AAIDP Workshop</a:t>
            </a:r>
          </a:p>
          <a:p>
            <a:r>
              <a:rPr lang="en-AU" dirty="0" smtClean="0"/>
              <a:t>February 13 2014</a:t>
            </a:r>
          </a:p>
          <a:p>
            <a:r>
              <a:rPr lang="en-AU" dirty="0" smtClean="0"/>
              <a:t>* presenter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582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about the origin countries? Why didn’t they kick up a fuss?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PICs were always keener on seasonal work, and they eventually got the SWP</a:t>
            </a:r>
          </a:p>
          <a:p>
            <a:r>
              <a:rPr lang="en-AU" dirty="0" smtClean="0"/>
              <a:t>PICs were worried about brain drain</a:t>
            </a:r>
          </a:p>
          <a:p>
            <a:pPr lvl="1"/>
            <a:r>
              <a:rPr lang="en-AU" dirty="0" smtClean="0"/>
              <a:t>“…there is a perception … that the APTC was conceived as … a strategy to prepare Pacific Islanders for migration to Australia, thus denuding the region of its skilled workers” (</a:t>
            </a:r>
            <a:r>
              <a:rPr lang="en-AU" dirty="0" err="1" smtClean="0"/>
              <a:t>AusAID</a:t>
            </a:r>
            <a:r>
              <a:rPr lang="en-AU" dirty="0" smtClean="0"/>
              <a:t> mid-term review 2009)</a:t>
            </a:r>
          </a:p>
          <a:p>
            <a:r>
              <a:rPr lang="en-AU" dirty="0" smtClean="0"/>
              <a:t>It is possible that the APTC design accentuated PIC concerns about brain drain.</a:t>
            </a:r>
          </a:p>
          <a:p>
            <a:pPr lvl="1"/>
            <a:r>
              <a:rPr lang="en-AU" dirty="0" smtClean="0"/>
              <a:t>Because of its “postgraduate” design, if APTC had succeeded in its IM goal, it would have contributed to brain drain.</a:t>
            </a:r>
          </a:p>
          <a:p>
            <a:pPr lvl="2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60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Some lessons or “ingredients for success”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Political commitment </a:t>
            </a:r>
          </a:p>
          <a:p>
            <a:pPr lvl="1"/>
            <a:r>
              <a:rPr lang="en-AU" dirty="0" smtClean="0"/>
              <a:t>needed in destination and origin countries.</a:t>
            </a:r>
          </a:p>
          <a:p>
            <a:r>
              <a:rPr lang="en-AU" dirty="0" smtClean="0"/>
              <a:t>Avoiding skill depletion</a:t>
            </a:r>
          </a:p>
          <a:p>
            <a:pPr lvl="1"/>
            <a:r>
              <a:rPr lang="en-AU" dirty="0" smtClean="0"/>
              <a:t>Any program with an IM objective must ensure that the domestic consequence of success is not one of skill depletion.</a:t>
            </a:r>
          </a:p>
          <a:p>
            <a:r>
              <a:rPr lang="en-AU" dirty="0" smtClean="0"/>
              <a:t>Mechanisms to facilitate skill recognition.</a:t>
            </a:r>
          </a:p>
          <a:p>
            <a:r>
              <a:rPr lang="en-AU" dirty="0" smtClean="0"/>
              <a:t>Links to employers</a:t>
            </a:r>
          </a:p>
          <a:p>
            <a:r>
              <a:rPr lang="en-AU" dirty="0" err="1" smtClean="0"/>
              <a:t>Interministerial</a:t>
            </a:r>
            <a:r>
              <a:rPr lang="en-AU" dirty="0" smtClean="0"/>
              <a:t> coordination.</a:t>
            </a:r>
          </a:p>
          <a:p>
            <a:r>
              <a:rPr lang="en-AU" dirty="0" smtClean="0"/>
              <a:t>Cost control through use of national staff.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68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 summarize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APTC has not met achieved its IM objective because of its sole focus on provision of Australian-level training, and neglect of migration barriers around financing and employer links.</a:t>
            </a:r>
          </a:p>
          <a:p>
            <a:r>
              <a:rPr lang="en-AU" dirty="0" smtClean="0"/>
              <a:t>These design flaws have persisted because of a lack of political commitment to the APTC IM objective both in Australia and in Pacific countries.</a:t>
            </a:r>
          </a:p>
          <a:p>
            <a:r>
              <a:rPr lang="en-AU" dirty="0" smtClean="0"/>
              <a:t>The failure to achieve the IM objective has clearly and substantially </a:t>
            </a:r>
            <a:r>
              <a:rPr lang="en-AU" smtClean="0"/>
              <a:t>reduced APTC’s economic benefits.</a:t>
            </a:r>
            <a:endParaRPr lang="en-AU" dirty="0" smtClean="0"/>
          </a:p>
          <a:p>
            <a:r>
              <a:rPr lang="en-AU" dirty="0" smtClean="0"/>
              <a:t>It also teaches us a number of important lessons for any future such undertaking, including the need to design global skill partnerships to avoid the risk of skill depletion.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9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Thank you.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61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smtClean="0"/>
              <a:t>We want more labour mobility but</a:t>
            </a:r>
          </a:p>
          <a:p>
            <a:pPr lvl="1"/>
            <a:r>
              <a:rPr lang="en-AU" dirty="0" smtClean="0"/>
              <a:t>Developed countries don’t like unskilled migration</a:t>
            </a:r>
          </a:p>
          <a:p>
            <a:pPr lvl="1"/>
            <a:r>
              <a:rPr lang="en-AU" dirty="0" smtClean="0"/>
              <a:t>Developing countries don’t like skilled migration: “brain drain”</a:t>
            </a:r>
          </a:p>
          <a:p>
            <a:r>
              <a:rPr lang="en-AU" dirty="0" smtClean="0"/>
              <a:t>Can “Global Skills Partnerships” solve this problem?</a:t>
            </a:r>
          </a:p>
          <a:p>
            <a:pPr lvl="1"/>
            <a:r>
              <a:rPr lang="en-AU" dirty="0" smtClean="0"/>
              <a:t>“[d]</a:t>
            </a:r>
            <a:r>
              <a:rPr lang="en-AU" dirty="0" err="1" smtClean="0"/>
              <a:t>estinations</a:t>
            </a:r>
            <a:r>
              <a:rPr lang="en-AU" dirty="0" smtClean="0"/>
              <a:t> can create the skills they need while building rather than sapping skills at the origin”</a:t>
            </a:r>
          </a:p>
          <a:p>
            <a:r>
              <a:rPr lang="en-AU" dirty="0" smtClean="0"/>
              <a:t>APTC as one of the first examples of a Global Skills Partnership</a:t>
            </a:r>
          </a:p>
          <a:p>
            <a:pPr lvl="1"/>
            <a:r>
              <a:rPr lang="en-AU" dirty="0" smtClean="0"/>
              <a:t>Did it work </a:t>
            </a:r>
            <a:r>
              <a:rPr lang="en-AU" i="1" dirty="0" smtClean="0"/>
              <a:t>as a Global Skills Partnership</a:t>
            </a:r>
          </a:p>
          <a:p>
            <a:pPr lvl="1"/>
            <a:r>
              <a:rPr lang="en-AU" dirty="0" smtClean="0"/>
              <a:t>Why or why not? </a:t>
            </a:r>
          </a:p>
          <a:p>
            <a:pPr lvl="1"/>
            <a:r>
              <a:rPr lang="en-AU" dirty="0" smtClean="0"/>
              <a:t>What are the lessons?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17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About APTC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First announced in late 2005 at the Pacific Islands Forum in PNG by PM Howard in response to Pacific pressure to enhance labour mobility</a:t>
            </a:r>
          </a:p>
          <a:p>
            <a:r>
              <a:rPr lang="en-AU" dirty="0" smtClean="0"/>
              <a:t>Name and funding commitment at 2006 PIF </a:t>
            </a:r>
          </a:p>
          <a:p>
            <a:pPr lvl="1"/>
            <a:r>
              <a:rPr lang="en-AU" dirty="0" smtClean="0"/>
              <a:t>“The college will assist economic growth in Pacific island countries by addressing skills shortages and increasing workforce competitiveness, and </a:t>
            </a:r>
            <a:r>
              <a:rPr lang="en-AU" b="1" dirty="0" smtClean="0"/>
              <a:t>will also assist mobility of skilled workers between the Pacific and developed countries</a:t>
            </a:r>
            <a:r>
              <a:rPr lang="en-AU" dirty="0" smtClean="0"/>
              <a:t>.”</a:t>
            </a:r>
          </a:p>
          <a:p>
            <a:pPr lvl="1"/>
            <a:r>
              <a:rPr lang="en-AU" dirty="0" smtClean="0"/>
              <a:t>The </a:t>
            </a:r>
            <a:r>
              <a:rPr lang="en-AU" b="1" dirty="0" smtClean="0"/>
              <a:t>bold </a:t>
            </a:r>
            <a:r>
              <a:rPr lang="en-AU" dirty="0" smtClean="0"/>
              <a:t>part is the APTC international mobility (IM)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72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About APTC (cont.)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Commenced in July 2007. </a:t>
            </a:r>
          </a:p>
          <a:p>
            <a:r>
              <a:rPr lang="en-AU" dirty="0" smtClean="0"/>
              <a:t>Today has campuses in Fiji, PNG, Vanuatu, Samoa, and the Solomon Islands.</a:t>
            </a:r>
          </a:p>
          <a:p>
            <a:r>
              <a:rPr lang="en-AU" dirty="0" smtClean="0"/>
              <a:t>A new institution; contracted out</a:t>
            </a:r>
          </a:p>
          <a:p>
            <a:r>
              <a:rPr lang="en-AU" dirty="0" smtClean="0"/>
              <a:t>Offers Australian Cert III and IV diplomas in </a:t>
            </a:r>
            <a:r>
              <a:rPr lang="en-AU" dirty="0" err="1" smtClean="0"/>
              <a:t>automative</a:t>
            </a:r>
            <a:r>
              <a:rPr lang="en-AU" dirty="0" smtClean="0"/>
              <a:t>, construction, tourism, health and community services.</a:t>
            </a:r>
          </a:p>
          <a:p>
            <a:pPr lvl="2"/>
            <a:r>
              <a:rPr lang="en-AU" dirty="0" smtClean="0"/>
              <a:t>“Postgraduate” or “top-up” provider (to control costs; and avoid competition)</a:t>
            </a:r>
          </a:p>
          <a:p>
            <a:r>
              <a:rPr lang="en-AU" dirty="0" smtClean="0"/>
              <a:t>By Dec 2013, 5,600 graduates. Cost of $300 million 2007-2015.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995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Did APTC achieve its IM goal? 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478383"/>
              </p:ext>
            </p:extLst>
          </p:nvPr>
        </p:nvGraphicFramePr>
        <p:xfrm>
          <a:off x="1043608" y="2348880"/>
          <a:ext cx="7272807" cy="2644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/>
                <a:gridCol w="518922"/>
                <a:gridCol w="1003472"/>
                <a:gridCol w="1002525"/>
                <a:gridCol w="1003472"/>
              </a:tblGrid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As of date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2011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2012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2013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2013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Jan.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Jul.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Mar.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Nov.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r>
                        <a:rPr lang="en-AU" sz="1100" b="1" dirty="0" smtClean="0">
                          <a:solidFill>
                            <a:srgbClr val="FFFF00"/>
                          </a:solidFill>
                          <a:effectLst/>
                        </a:rPr>
                        <a:t>Annual  graduate tracer surveys</a:t>
                      </a:r>
                      <a:r>
                        <a:rPr lang="en-AU" sz="1100" b="1" baseline="0" dirty="0" smtClean="0">
                          <a:solidFill>
                            <a:srgbClr val="FFFF00"/>
                          </a:solidFill>
                          <a:effectLst/>
                        </a:rPr>
                        <a:t> (our analysis)</a:t>
                      </a:r>
                      <a:endParaRPr lang="en-AU" sz="11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Total graduates to date (stock)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2424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3931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4919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% migrant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1.7%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1.8%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1.5%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     % in </a:t>
                      </a:r>
                      <a:r>
                        <a:rPr lang="en-AU" sz="1100" dirty="0" err="1">
                          <a:effectLst/>
                        </a:rPr>
                        <a:t>Aus</a:t>
                      </a:r>
                      <a:r>
                        <a:rPr lang="en-AU" sz="1100" dirty="0">
                          <a:effectLst/>
                        </a:rPr>
                        <a:t>/NZ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1.4%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1.2%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r>
                        <a:rPr lang="en-AU" sz="1100" dirty="0" smtClean="0">
                          <a:solidFill>
                            <a:srgbClr val="FFFF00"/>
                          </a:solidFill>
                          <a:effectLst/>
                        </a:rPr>
                        <a:t>2013 cumulative</a:t>
                      </a:r>
                      <a:r>
                        <a:rPr lang="en-AU" sz="11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tracer survey (Swanton and </a:t>
                      </a:r>
                      <a:r>
                        <a:rPr lang="en-AU" sz="1100" baseline="0" dirty="0" err="1" smtClean="0">
                          <a:solidFill>
                            <a:srgbClr val="FFFF00"/>
                          </a:solidFill>
                          <a:effectLst/>
                        </a:rPr>
                        <a:t>Ong</a:t>
                      </a:r>
                      <a:r>
                        <a:rPr lang="en-AU" sz="11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analysis)</a:t>
                      </a:r>
                      <a:endParaRPr lang="en-AU" sz="1100" dirty="0" smtClean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Only 2007–2011 graduates (stock) 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4804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% migrant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3.3%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65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     % in Aus/NZ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—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[2.6%]</a:t>
                      </a:r>
                      <a:r>
                        <a:rPr lang="en-AU" sz="1100" baseline="30000" dirty="0">
                          <a:effectLst/>
                        </a:rPr>
                        <a:t>*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5696" y="1628800"/>
            <a:ext cx="484164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Cumulative migration by APTC graduates</a:t>
            </a:r>
            <a:endParaRPr kumimoji="0" lang="en-A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0100" algn="l"/>
              </a:tabLst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74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Was the problem lack of demand?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No direct question asked in tracer surveys. But</a:t>
            </a:r>
          </a:p>
          <a:p>
            <a:pPr lvl="1"/>
            <a:r>
              <a:rPr lang="en-AU" dirty="0" smtClean="0"/>
              <a:t>5.4% of annual tracer survey respondents provide unsolicited comments that they want to migrate</a:t>
            </a:r>
          </a:p>
          <a:p>
            <a:pPr lvl="1"/>
            <a:r>
              <a:rPr lang="en-AU" dirty="0" smtClean="0"/>
              <a:t>A 2013 cumulative tracer study reports that 86% “intend to move country or region for work”</a:t>
            </a:r>
          </a:p>
          <a:p>
            <a:pPr lvl="2"/>
            <a:r>
              <a:rPr lang="en-AU" dirty="0" smtClean="0"/>
              <a:t>Perhaps 50-50 split</a:t>
            </a:r>
          </a:p>
          <a:p>
            <a:pPr lvl="1"/>
            <a:r>
              <a:rPr lang="en-AU" dirty="0" smtClean="0"/>
              <a:t>External evidence of high demand to migrate </a:t>
            </a:r>
          </a:p>
          <a:p>
            <a:r>
              <a:rPr lang="en-AU" dirty="0" smtClean="0"/>
              <a:t>On the Australian side, continued skill shortages, especially in areas targeted by APTC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777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So why did APTC not achieve its IM goal? 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Cost</a:t>
            </a:r>
          </a:p>
          <a:p>
            <a:pPr lvl="1"/>
            <a:r>
              <a:rPr lang="en-AU" dirty="0" smtClean="0"/>
              <a:t>Recognition of overseas work experience is necessary for APTC graduates to migrate to Australia. </a:t>
            </a:r>
          </a:p>
          <a:p>
            <a:pPr lvl="1"/>
            <a:r>
              <a:rPr lang="en-AU" dirty="0" smtClean="0"/>
              <a:t>This requires passing a skills assessment administered by a Registered Training Organization.</a:t>
            </a:r>
          </a:p>
          <a:p>
            <a:pPr lvl="1"/>
            <a:r>
              <a:rPr lang="en-AU" dirty="0" smtClean="0"/>
              <a:t>This and visa costs are expensive. We estimate $3,000 to $5,000.</a:t>
            </a:r>
          </a:p>
          <a:p>
            <a:r>
              <a:rPr lang="en-AU" dirty="0" smtClean="0"/>
              <a:t>Lack of employer linkages</a:t>
            </a:r>
          </a:p>
          <a:p>
            <a:pPr lvl="1"/>
            <a:r>
              <a:rPr lang="en-AU" dirty="0" smtClean="0"/>
              <a:t>Sponsored migration easier than unsponsored, but the Pacific not a natural recruiting ground for employers.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93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Why was not more done to achieve the IM goal?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Not because the economics of the project suggested the IM goal unimportant. </a:t>
            </a:r>
          </a:p>
          <a:p>
            <a:pPr lvl="1"/>
            <a:r>
              <a:rPr lang="en-AU" dirty="0" smtClean="0"/>
              <a:t>2010 </a:t>
            </a:r>
            <a:r>
              <a:rPr lang="en-AU" dirty="0" err="1" smtClean="0"/>
              <a:t>AusAID</a:t>
            </a:r>
            <a:r>
              <a:rPr lang="en-AU" dirty="0" smtClean="0"/>
              <a:t> CBA: </a:t>
            </a:r>
          </a:p>
          <a:p>
            <a:pPr lvl="2"/>
            <a:r>
              <a:rPr lang="en-AU" dirty="0" smtClean="0"/>
              <a:t>ERR with international mobility (25-50%): 12-20%</a:t>
            </a:r>
          </a:p>
          <a:p>
            <a:pPr lvl="2"/>
            <a:r>
              <a:rPr lang="en-AU" dirty="0" smtClean="0"/>
              <a:t>ERR without international mobility: &lt;8%</a:t>
            </a:r>
          </a:p>
          <a:p>
            <a:pPr lvl="1"/>
            <a:r>
              <a:rPr lang="en-AU" dirty="0" smtClean="0"/>
              <a:t>2011 World Bank Pacific labour market analysis</a:t>
            </a:r>
          </a:p>
          <a:p>
            <a:pPr lvl="2"/>
            <a:r>
              <a:rPr lang="en-AU" dirty="0" smtClean="0"/>
              <a:t>Formal TVET institutions should only be a priority in the Pacific in countries that have access to international labour markets.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35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 why was not more done?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 lack of political commitment to the APTC IM objective in Australia.</a:t>
            </a:r>
          </a:p>
          <a:p>
            <a:pPr lvl="1"/>
            <a:r>
              <a:rPr lang="en-AU" dirty="0" smtClean="0"/>
              <a:t>One example is Senate 2010 enquiry into the Pacific. Recommendation 10 of this enquiry asked </a:t>
            </a:r>
            <a:r>
              <a:rPr lang="en-AU" dirty="0" err="1" smtClean="0"/>
              <a:t>AusAID</a:t>
            </a:r>
            <a:r>
              <a:rPr lang="en-AU" dirty="0" smtClean="0"/>
              <a:t> to do a study of its scholarships and APTC to ensure it was not contributing to brain drain.</a:t>
            </a:r>
          </a:p>
          <a:p>
            <a:pPr lvl="1"/>
            <a:r>
              <a:rPr lang="en-AU" dirty="0" smtClean="0"/>
              <a:t>The Government response was that no study was needed because “anecdotal evidence” suggested migration among APTC graduates was low.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7AEC0-FBEB-4484-9E2A-94D857509BDD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75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959</Words>
  <Application>Microsoft Office PowerPoint</Application>
  <PresentationFormat>On-screen Show (4:3)</PresentationFormat>
  <Paragraphs>138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Skill development and regional mobility: lessons from the Australia-Pacific Technical College</vt:lpstr>
      <vt:lpstr>Introduction</vt:lpstr>
      <vt:lpstr>About APTC</vt:lpstr>
      <vt:lpstr>About APTC (cont.)</vt:lpstr>
      <vt:lpstr>Did APTC achieve its IM goal? </vt:lpstr>
      <vt:lpstr>Was the problem lack of demand? </vt:lpstr>
      <vt:lpstr>So why did APTC not achieve its IM goal? </vt:lpstr>
      <vt:lpstr>Why was not more done to achieve the IM goal? </vt:lpstr>
      <vt:lpstr>So why was not more done?</vt:lpstr>
      <vt:lpstr>What about the origin countries? Why didn’t they kick up a fuss?</vt:lpstr>
      <vt:lpstr>Some lessons or “ingredients for success”</vt:lpstr>
      <vt:lpstr>To summarize</vt:lpstr>
      <vt:lpstr>Thank you.</vt:lpstr>
    </vt:vector>
  </TitlesOfParts>
  <Company>ANU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 development and regional mobility: lessons from the Australia-Pacific Technical College</dc:title>
  <dc:creator>Stephen Howes</dc:creator>
  <cp:lastModifiedBy>Jonathan Pryke</cp:lastModifiedBy>
  <cp:revision>19</cp:revision>
  <cp:lastPrinted>2014-02-13T02:36:23Z</cp:lastPrinted>
  <dcterms:created xsi:type="dcterms:W3CDTF">2014-02-12T04:34:06Z</dcterms:created>
  <dcterms:modified xsi:type="dcterms:W3CDTF">2014-02-17T22:50:38Z</dcterms:modified>
</cp:coreProperties>
</file>