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Default Extension="pdf" ContentType="application/pdf"/>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8"/>
  </p:notesMasterIdLst>
  <p:sldIdLst>
    <p:sldId id="256" r:id="rId2"/>
    <p:sldId id="277" r:id="rId3"/>
    <p:sldId id="278" r:id="rId4"/>
    <p:sldId id="280" r:id="rId5"/>
    <p:sldId id="279" r:id="rId6"/>
    <p:sldId id="284" r:id="rId7"/>
    <p:sldId id="258" r:id="rId8"/>
    <p:sldId id="257" r:id="rId9"/>
    <p:sldId id="260" r:id="rId10"/>
    <p:sldId id="282" r:id="rId11"/>
    <p:sldId id="261" r:id="rId12"/>
    <p:sldId id="262" r:id="rId13"/>
    <p:sldId id="263" r:id="rId14"/>
    <p:sldId id="264" r:id="rId15"/>
    <p:sldId id="265" r:id="rId16"/>
    <p:sldId id="266" r:id="rId17"/>
    <p:sldId id="267" r:id="rId18"/>
    <p:sldId id="269" r:id="rId19"/>
    <p:sldId id="268" r:id="rId20"/>
    <p:sldId id="270" r:id="rId21"/>
    <p:sldId id="272" r:id="rId22"/>
    <p:sldId id="274" r:id="rId23"/>
    <p:sldId id="276" r:id="rId24"/>
    <p:sldId id="283" r:id="rId25"/>
    <p:sldId id="281" r:id="rId26"/>
    <p:sldId id="275"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11" d="100"/>
          <a:sy n="111" d="100"/>
        </p:scale>
        <p:origin x="-816"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19FB5A-C406-2C4E-BE6E-16360CECAFEF}" type="datetimeFigureOut">
              <a:rPr lang="en-US" smtClean="0"/>
              <a:pPr/>
              <a:t>2/12/14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CCA04D-C1B3-1648-97EC-979E712BDC37}"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a:t>
            </a:r>
            <a:r>
              <a:rPr lang="en-US" baseline="0" dirty="0" smtClean="0"/>
              <a:t> yous… Introduce team</a:t>
            </a:r>
            <a:endParaRPr lang="en-US" dirty="0"/>
          </a:p>
        </p:txBody>
      </p:sp>
      <p:sp>
        <p:nvSpPr>
          <p:cNvPr id="4" name="Slide Number Placeholder 3"/>
          <p:cNvSpPr>
            <a:spLocks noGrp="1"/>
          </p:cNvSpPr>
          <p:nvPr>
            <p:ph type="sldNum" sz="quarter" idx="10"/>
          </p:nvPr>
        </p:nvSpPr>
        <p:spPr/>
        <p:txBody>
          <a:bodyPr/>
          <a:lstStyle/>
          <a:p>
            <a:fld id="{DDCCA04D-C1B3-1648-97EC-979E712BDC37}"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923BBA7-09C8-2943-ABDB-1BB36ACDFB1C}" type="slidenum">
              <a:rPr lang="en-AU"/>
              <a:pPr/>
              <a:t>4</a:t>
            </a:fld>
            <a:endParaRPr lang="en-AU"/>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AU">
                <a:latin typeface="Arial" pitchFamily="-108" charset="0"/>
                <a:ea typeface="Arial" pitchFamily="-108" charset="0"/>
                <a:cs typeface="Arial" pitchFamily="-108" charset="0"/>
              </a:rPr>
              <a:t>“Victims”, images of a sole person with a backdrop of destruction, commonly spread in international media</a:t>
            </a:r>
          </a:p>
          <a:p>
            <a:pPr eaLnBrk="1" hangingPunct="1"/>
            <a:r>
              <a:rPr lang="en-AU">
                <a:latin typeface="Arial" pitchFamily="-108" charset="0"/>
                <a:ea typeface="Arial" pitchFamily="-108" charset="0"/>
                <a:cs typeface="Arial" pitchFamily="-108" charset="0"/>
              </a:rPr>
              <a:t>Victims often presented shoulders rounded, chin down, long face, energy drawing back in on itself</a:t>
            </a:r>
          </a:p>
          <a:p>
            <a:pPr eaLnBrk="1" hangingPunct="1"/>
            <a:r>
              <a:rPr lang="en-AU">
                <a:latin typeface="Arial" pitchFamily="-108" charset="0"/>
                <a:ea typeface="Arial" pitchFamily="-108" charset="0"/>
                <a:cs typeface="Arial" pitchFamily="-108" charset="0"/>
              </a:rPr>
              <a:t>This one from Life magazine features common framing – 1 individual sitting alone amongst devastation</a:t>
            </a:r>
          </a:p>
          <a:p>
            <a:pPr eaLnBrk="1" hangingPunct="1"/>
            <a:r>
              <a:rPr lang="en-AU">
                <a:latin typeface="Arial" pitchFamily="-108" charset="0"/>
                <a:ea typeface="Arial" pitchFamily="-108" charset="0"/>
                <a:cs typeface="Arial" pitchFamily="-108" charset="0"/>
              </a:rPr>
              <a:t>http://www.life.com/image/55939703</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0C9765F0-B33A-BA44-9C54-F1B603CFD80E}" type="slidenum">
              <a:rPr lang="en-AU"/>
              <a:pPr/>
              <a:t>5</a:t>
            </a:fld>
            <a:endParaRPr lang="en-AU"/>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AU">
                <a:latin typeface="Arial" pitchFamily="-108" charset="0"/>
                <a:ea typeface="Arial" pitchFamily="-108" charset="0"/>
                <a:cs typeface="Arial" pitchFamily="-108" charset="0"/>
              </a:rPr>
              <a:t>People trying to repair a breach in flood wall – image from South Asia Relief, a group of web and IT specialists from South Asia coordinating information and donations </a:t>
            </a:r>
          </a:p>
          <a:p>
            <a:pPr eaLnBrk="1" hangingPunct="1"/>
            <a:r>
              <a:rPr lang="en-AU">
                <a:latin typeface="Arial" pitchFamily="-108" charset="0"/>
                <a:ea typeface="Arial" pitchFamily="-108" charset="0"/>
                <a:cs typeface="Arial" pitchFamily="-108" charset="0"/>
              </a:rPr>
              <a:t>http://jehanara.wordpress.com/2010/08/17/google-assists-pakistan-flood-relief-efforts/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Formative, pre-testing and content testing is key to the ABC International Development approach to media and communications for development.</a:t>
            </a:r>
            <a:endParaRPr lang="en-US" dirty="0"/>
          </a:p>
        </p:txBody>
      </p:sp>
      <p:sp>
        <p:nvSpPr>
          <p:cNvPr id="4" name="Slide Number Placeholder 3"/>
          <p:cNvSpPr>
            <a:spLocks noGrp="1"/>
          </p:cNvSpPr>
          <p:nvPr>
            <p:ph type="sldNum" sz="quarter" idx="10"/>
          </p:nvPr>
        </p:nvSpPr>
        <p:spPr/>
        <p:txBody>
          <a:bodyPr/>
          <a:lstStyle/>
          <a:p>
            <a:fld id="{DDCCA04D-C1B3-1648-97EC-979E712BDC37}" type="slidenum">
              <a:rPr lang="en-US" smtClean="0"/>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case study – Solomon Islands</a:t>
            </a:r>
          </a:p>
          <a:p>
            <a:r>
              <a:rPr lang="en-US" dirty="0" err="1" smtClean="0"/>
              <a:t>Kuma</a:t>
            </a:r>
            <a:r>
              <a:rPr lang="en-US" dirty="0" smtClean="0"/>
              <a:t> - heavy rain and flooding for 6 months, landslides, shortage of food, closure of schools </a:t>
            </a:r>
          </a:p>
          <a:p>
            <a:r>
              <a:rPr lang="en-US" dirty="0" err="1" smtClean="0"/>
              <a:t>Nea</a:t>
            </a:r>
            <a:r>
              <a:rPr lang="en-US" dirty="0" smtClean="0"/>
              <a:t> – tsunami in February 2013, loss of houses, food, supplies, some still living in temporary accommodation, some rebuilt</a:t>
            </a:r>
          </a:p>
          <a:p>
            <a:r>
              <a:rPr lang="en-US" dirty="0" smtClean="0"/>
              <a:t>Both limited loss of life (2 people in broader </a:t>
            </a:r>
            <a:r>
              <a:rPr lang="en-US" dirty="0" err="1" smtClean="0"/>
              <a:t>Nea</a:t>
            </a:r>
            <a:r>
              <a:rPr lang="en-US" dirty="0" smtClean="0"/>
              <a:t> region, 0 in </a:t>
            </a:r>
            <a:r>
              <a:rPr lang="en-US" dirty="0" err="1" smtClean="0"/>
              <a:t>Kuma</a:t>
            </a:r>
            <a:r>
              <a:rPr lang="en-US" dirty="0" smtClean="0"/>
              <a:t>)</a:t>
            </a:r>
          </a:p>
          <a:p>
            <a:r>
              <a:rPr lang="en-US" dirty="0" smtClean="0"/>
              <a:t>Adaptation in some ways, vulnerability still exists</a:t>
            </a:r>
          </a:p>
          <a:p>
            <a:endParaRPr lang="en-US" dirty="0"/>
          </a:p>
        </p:txBody>
      </p:sp>
      <p:sp>
        <p:nvSpPr>
          <p:cNvPr id="4" name="Slide Number Placeholder 3"/>
          <p:cNvSpPr>
            <a:spLocks noGrp="1"/>
          </p:cNvSpPr>
          <p:nvPr>
            <p:ph type="sldNum" sz="quarter" idx="10"/>
          </p:nvPr>
        </p:nvSpPr>
        <p:spPr/>
        <p:txBody>
          <a:bodyPr/>
          <a:lstStyle/>
          <a:p>
            <a:fld id="{DDCCA04D-C1B3-1648-97EC-979E712BDC37}" type="slidenum">
              <a:rPr lang="en-US" smtClean="0"/>
              <a:pPr/>
              <a:t>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CCA04D-C1B3-1648-97EC-979E712BDC37}"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Posters (global), Radio (local), TV ad</a:t>
            </a:r>
          </a:p>
          <a:p>
            <a:r>
              <a:rPr lang="en-US" dirty="0" smtClean="0"/>
              <a:t>Exposure to information – radio ads previously heard, posters and </a:t>
            </a:r>
            <a:r>
              <a:rPr lang="en-US" dirty="0" err="1" smtClean="0"/>
              <a:t>tv</a:t>
            </a:r>
            <a:r>
              <a:rPr lang="en-US" dirty="0" smtClean="0"/>
              <a:t> ads new</a:t>
            </a:r>
          </a:p>
          <a:p>
            <a:r>
              <a:rPr lang="en-US" dirty="0" err="1" smtClean="0"/>
              <a:t>Kuma</a:t>
            </a:r>
            <a:r>
              <a:rPr lang="en-US" dirty="0" smtClean="0"/>
              <a:t> very limited NGO/</a:t>
            </a:r>
            <a:r>
              <a:rPr lang="en-US" dirty="0" err="1" smtClean="0"/>
              <a:t>govt</a:t>
            </a:r>
            <a:r>
              <a:rPr lang="en-US" dirty="0" smtClean="0"/>
              <a:t> presence (World Vision), </a:t>
            </a:r>
            <a:r>
              <a:rPr lang="en-US" dirty="0" err="1" smtClean="0"/>
              <a:t>Nea</a:t>
            </a:r>
            <a:r>
              <a:rPr lang="en-US" dirty="0" smtClean="0"/>
              <a:t> more exposure (Red Cross, others) but no radio or phone reception</a:t>
            </a:r>
          </a:p>
          <a:p>
            <a:endParaRPr lang="en-US" dirty="0"/>
          </a:p>
        </p:txBody>
      </p:sp>
      <p:sp>
        <p:nvSpPr>
          <p:cNvPr id="4" name="Slide Number Placeholder 3"/>
          <p:cNvSpPr>
            <a:spLocks noGrp="1"/>
          </p:cNvSpPr>
          <p:nvPr>
            <p:ph type="sldNum" sz="quarter" idx="10"/>
          </p:nvPr>
        </p:nvSpPr>
        <p:spPr/>
        <p:txBody>
          <a:bodyPr/>
          <a:lstStyle/>
          <a:p>
            <a:fld id="{DDCCA04D-C1B3-1648-97EC-979E712BDC37}"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5A0262-F9FE-EB4F-9925-E4D3B45D1C81}" type="datetimeFigureOut">
              <a:rPr lang="en-US" smtClean="0"/>
              <a:pPr/>
              <a:t>2/12/14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D980D3-C0BA-EA4F-BE73-4206CB8C224A}"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5A0262-F9FE-EB4F-9925-E4D3B45D1C81}" type="datetimeFigureOut">
              <a:rPr lang="en-US" smtClean="0"/>
              <a:pPr/>
              <a:t>2/12/14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D980D3-C0BA-EA4F-BE73-4206CB8C224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5A0262-F9FE-EB4F-9925-E4D3B45D1C81}" type="datetimeFigureOut">
              <a:rPr lang="en-US" smtClean="0"/>
              <a:pPr/>
              <a:t>2/12/14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D980D3-C0BA-EA4F-BE73-4206CB8C224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5A0262-F9FE-EB4F-9925-E4D3B45D1C81}" type="datetimeFigureOut">
              <a:rPr lang="en-US" smtClean="0"/>
              <a:pPr/>
              <a:t>2/12/14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D980D3-C0BA-EA4F-BE73-4206CB8C224A}"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5A0262-F9FE-EB4F-9925-E4D3B45D1C81}" type="datetimeFigureOut">
              <a:rPr lang="en-US" smtClean="0"/>
              <a:pPr/>
              <a:t>2/12/14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D980D3-C0BA-EA4F-BE73-4206CB8C224A}"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5A0262-F9FE-EB4F-9925-E4D3B45D1C81}" type="datetimeFigureOut">
              <a:rPr lang="en-US" smtClean="0"/>
              <a:pPr/>
              <a:t>2/12/14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D980D3-C0BA-EA4F-BE73-4206CB8C224A}"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5A0262-F9FE-EB4F-9925-E4D3B45D1C81}" type="datetimeFigureOut">
              <a:rPr lang="en-US" smtClean="0"/>
              <a:pPr/>
              <a:t>2/12/14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BD980D3-C0BA-EA4F-BE73-4206CB8C224A}"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5A0262-F9FE-EB4F-9925-E4D3B45D1C81}" type="datetimeFigureOut">
              <a:rPr lang="en-US" smtClean="0"/>
              <a:pPr/>
              <a:t>2/12/14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BD980D3-C0BA-EA4F-BE73-4206CB8C224A}"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A0262-F9FE-EB4F-9925-E4D3B45D1C81}" type="datetimeFigureOut">
              <a:rPr lang="en-US" smtClean="0"/>
              <a:pPr/>
              <a:t>2/12/14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BD980D3-C0BA-EA4F-BE73-4206CB8C224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5A0262-F9FE-EB4F-9925-E4D3B45D1C81}" type="datetimeFigureOut">
              <a:rPr lang="en-US" smtClean="0"/>
              <a:pPr/>
              <a:t>2/12/14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D980D3-C0BA-EA4F-BE73-4206CB8C224A}"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5A0262-F9FE-EB4F-9925-E4D3B45D1C81}" type="datetimeFigureOut">
              <a:rPr lang="en-US" smtClean="0"/>
              <a:pPr/>
              <a:t>2/12/14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D980D3-C0BA-EA4F-BE73-4206CB8C224A}"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A0262-F9FE-EB4F-9925-E4D3B45D1C81}" type="datetimeFigureOut">
              <a:rPr lang="en-US" smtClean="0"/>
              <a:pPr/>
              <a:t>2/12/14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D980D3-C0BA-EA4F-BE73-4206CB8C224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df"/><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anouk.ride.com@gmail.com" TargetMode="External"/><Relationship Id="rId3" Type="http://schemas.openxmlformats.org/officeDocument/2006/relationships/hyperlink" Target="http://www.anoukride.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0.pdf"/><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58611"/>
            <a:ext cx="7772400" cy="2341839"/>
          </a:xfrm>
        </p:spPr>
        <p:txBody>
          <a:bodyPr>
            <a:normAutofit fontScale="90000"/>
          </a:bodyPr>
          <a:lstStyle/>
          <a:p>
            <a:r>
              <a:rPr lang="en-US" b="1" u="sng" dirty="0"/>
              <a:t>Information in Natural </a:t>
            </a:r>
            <a:r>
              <a:rPr lang="en-US" b="1" u="sng" dirty="0" smtClean="0"/>
              <a:t>Disasters – crisis, adaptation, communication</a:t>
            </a:r>
            <a:br>
              <a:rPr lang="en-US" b="1" u="sng" dirty="0" smtClean="0"/>
            </a:br>
            <a:r>
              <a:rPr lang="en-US" sz="2000" b="1" u="sng" dirty="0" smtClean="0"/>
              <a:t>SOLMAS RESEARCH 2013</a:t>
            </a:r>
            <a:r>
              <a:rPr lang="en-US" b="1" u="sng" dirty="0" smtClean="0"/>
              <a:t> </a:t>
            </a:r>
            <a:endParaRPr lang="en-US" b="1" u="sng" dirty="0"/>
          </a:p>
        </p:txBody>
      </p:sp>
      <p:sp>
        <p:nvSpPr>
          <p:cNvPr id="3" name="Subtitle 2"/>
          <p:cNvSpPr>
            <a:spLocks noGrp="1"/>
          </p:cNvSpPr>
          <p:nvPr>
            <p:ph type="subTitle" idx="1"/>
          </p:nvPr>
        </p:nvSpPr>
        <p:spPr>
          <a:xfrm>
            <a:off x="1371600" y="3886199"/>
            <a:ext cx="6400800" cy="2383971"/>
          </a:xfrm>
        </p:spPr>
        <p:txBody>
          <a:bodyPr/>
          <a:lstStyle/>
          <a:p>
            <a:endParaRPr lang="en-US" dirty="0" smtClean="0"/>
          </a:p>
          <a:p>
            <a:endParaRPr lang="en-US" dirty="0" smtClean="0"/>
          </a:p>
        </p:txBody>
      </p:sp>
      <p:pic>
        <p:nvPicPr>
          <p:cNvPr id="9" name="Picture 8" descr=":::Documents:Microsoft User Data:Saved Attachments:WinZip Compressed Attachments 4:RAMSI Logo.JPG"/>
          <p:cNvPicPr/>
          <p:nvPr/>
        </p:nvPicPr>
        <p:blipFill>
          <a:blip r:embed="rId3" cstate="print"/>
          <a:srcRect/>
          <a:stretch>
            <a:fillRect/>
          </a:stretch>
        </p:blipFill>
        <p:spPr bwMode="auto">
          <a:xfrm>
            <a:off x="1713052" y="4085857"/>
            <a:ext cx="1314450" cy="1320800"/>
          </a:xfrm>
          <a:prstGeom prst="rect">
            <a:avLst/>
          </a:prstGeom>
          <a:noFill/>
          <a:ln w="9525">
            <a:noFill/>
            <a:miter lim="800000"/>
            <a:headEnd/>
            <a:tailEnd/>
          </a:ln>
        </p:spPr>
      </p:pic>
      <p:pic>
        <p:nvPicPr>
          <p:cNvPr id="10" name="Picture 9"/>
          <p:cNvPicPr/>
          <p:nvPr/>
        </p:nvPicPr>
        <p:blipFill>
          <a:blip r:embed="rId4" cstate="print">
            <a:extLst>
              <a:ext uri="{28A0092B-C50C-407E-A947-70E740481C1C}">
                <a14:useLocalDpi xmlns:p="http://schemas.openxmlformats.org/presentationml/2006/main" xmlns:mo="http://schemas.microsoft.com/office/mac/office/2008/main" xmlns:mv="urn:schemas-microsoft-com:mac:v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a="http://schemas.openxmlformats.org/drawingml/2006/main" xmlns:wne="http://schemas.microsoft.com/office/word/2006/wordml" xmlns:wp="http://schemas.openxmlformats.org/drawingml/2006/wordprocessingDrawing" xmlns:m="http://schemas.openxmlformats.org/officeDocument/2006/math" xmlns:r="http://schemas.openxmlformats.org/officeDocument/2006/relationships" xmlns:ve="http://schemas.openxmlformats.org/markup-compatibility/2006" xmlns:lc="http://schemas.openxmlformats.org/drawingml/2006/lockedCanvas" val="0"/>
              </a:ext>
            </a:extLst>
          </a:blip>
          <a:stretch>
            <a:fillRect/>
          </a:stretch>
        </p:blipFill>
        <p:spPr>
          <a:xfrm>
            <a:off x="3553775" y="3958857"/>
            <a:ext cx="1446530" cy="1447800"/>
          </a:xfrm>
          <a:prstGeom prst="rect">
            <a:avLst/>
          </a:prstGeom>
        </p:spPr>
      </p:pic>
      <p:pic>
        <p:nvPicPr>
          <p:cNvPr id="11" name="Picture 10" descr=":::Documents:Microsoft User Data:Saved Attachments:WinZip Compressed Attachments 4:ABC ID Logo.png"/>
          <p:cNvPicPr/>
          <p:nvPr/>
        </p:nvPicPr>
        <p:blipFill>
          <a:blip r:embed="rId5" cstate="print"/>
          <a:srcRect/>
          <a:stretch>
            <a:fillRect/>
          </a:stretch>
        </p:blipFill>
        <p:spPr bwMode="auto">
          <a:xfrm>
            <a:off x="5400675" y="4085857"/>
            <a:ext cx="2038350" cy="9398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TESTED</a:t>
            </a:r>
            <a:endParaRPr lang="en-US" dirty="0"/>
          </a:p>
        </p:txBody>
      </p:sp>
      <p:pic>
        <p:nvPicPr>
          <p:cNvPr id="4" name="Content Placeholder 3" descr="Poster - Tsunami_preparedness B.pdf"/>
          <p:cNvPicPr>
            <a:picLocks noGrp="1" noChangeAspect="1"/>
          </p:cNvPicPr>
          <p:nvPr>
            <p:ph idx="1"/>
          </p:nvPr>
        </p:nvPicPr>
        <mc:AlternateContent>
          <mc:Choice xmlns:ma="http://schemas.microsoft.com/office/mac/drawingml/2008/main" Requires="ma">
            <p:blipFill>
              <a:blip r:embed="rId2"/>
              <a:srcRect l="-14274" r="-14274"/>
              <a:stretch>
                <a:fillRect/>
              </a:stretch>
            </p:blipFill>
          </mc:Choice>
          <mc:Fallback>
            <p:blipFill>
              <a:blip r:embed="rId3"/>
              <a:srcRect l="-14274" r="-14274"/>
              <a:stretch>
                <a:fillRect/>
              </a:stretch>
            </p:blipFill>
          </mc:Fallback>
        </mc:AlternateConten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 - Weathercoast</a:t>
            </a:r>
            <a:endParaRPr lang="en-US" dirty="0"/>
          </a:p>
        </p:txBody>
      </p:sp>
      <p:sp>
        <p:nvSpPr>
          <p:cNvPr id="3" name="Content Placeholder 2"/>
          <p:cNvSpPr>
            <a:spLocks noGrp="1"/>
          </p:cNvSpPr>
          <p:nvPr>
            <p:ph idx="1"/>
          </p:nvPr>
        </p:nvSpPr>
        <p:spPr/>
        <p:txBody>
          <a:bodyPr/>
          <a:lstStyle/>
          <a:p>
            <a:r>
              <a:rPr lang="en-US" dirty="0" smtClean="0"/>
              <a:t>Major info lack – food preparation and storage in prolonged rain and flooding</a:t>
            </a:r>
          </a:p>
          <a:p>
            <a:r>
              <a:rPr lang="en-US" dirty="0" smtClean="0"/>
              <a:t>School students (particularly boarders) particularly vulnerable</a:t>
            </a:r>
          </a:p>
          <a:p>
            <a:r>
              <a:rPr lang="en-US" dirty="0" smtClean="0"/>
              <a:t>Information from Honiara (e.g. weather) seen as not applicable to region, request for “two way” information about weather and advice</a:t>
            </a:r>
          </a:p>
          <a:p>
            <a:r>
              <a:rPr lang="en-US" dirty="0" smtClean="0"/>
              <a:t>Request for awareness about all disasters</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 - Weathercoast</a:t>
            </a:r>
            <a:endParaRPr lang="en-US" dirty="0"/>
          </a:p>
        </p:txBody>
      </p:sp>
      <p:sp>
        <p:nvSpPr>
          <p:cNvPr id="3" name="Content Placeholder 2"/>
          <p:cNvSpPr>
            <a:spLocks noGrp="1"/>
          </p:cNvSpPr>
          <p:nvPr>
            <p:ph idx="1"/>
          </p:nvPr>
        </p:nvSpPr>
        <p:spPr/>
        <p:txBody>
          <a:bodyPr>
            <a:normAutofit lnSpcReduction="10000"/>
          </a:bodyPr>
          <a:lstStyle/>
          <a:p>
            <a:r>
              <a:rPr lang="en-US" dirty="0" smtClean="0"/>
              <a:t>People recalled radio ads well, new info in radio ads was idea to listen to radio for updates, not to fish in times of flood</a:t>
            </a:r>
          </a:p>
          <a:p>
            <a:r>
              <a:rPr lang="en-US" dirty="0" smtClean="0"/>
              <a:t>Posters not well recalled, alert system seen as confusing</a:t>
            </a:r>
          </a:p>
          <a:p>
            <a:r>
              <a:rPr lang="en-US" dirty="0" smtClean="0"/>
              <a:t>Pictures of what disaster alert levels looked like and how to prepare seen as most useful</a:t>
            </a:r>
          </a:p>
          <a:p>
            <a:r>
              <a:rPr lang="en-US" dirty="0" smtClean="0"/>
              <a:t>Confusion/mixed recall around idea of emergency kit</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 - Weathercoast</a:t>
            </a:r>
            <a:endParaRPr lang="en-US" dirty="0"/>
          </a:p>
        </p:txBody>
      </p:sp>
      <p:sp>
        <p:nvSpPr>
          <p:cNvPr id="3" name="Content Placeholder 2"/>
          <p:cNvSpPr>
            <a:spLocks noGrp="1"/>
          </p:cNvSpPr>
          <p:nvPr>
            <p:ph idx="1"/>
          </p:nvPr>
        </p:nvSpPr>
        <p:spPr/>
        <p:txBody>
          <a:bodyPr>
            <a:normAutofit lnSpcReduction="10000"/>
          </a:bodyPr>
          <a:lstStyle/>
          <a:p>
            <a:r>
              <a:rPr lang="en-US" dirty="0" smtClean="0"/>
              <a:t>People liked central message of TV: do not underestimate power of nature</a:t>
            </a:r>
          </a:p>
          <a:p>
            <a:r>
              <a:rPr lang="en-US" dirty="0" smtClean="0"/>
              <a:t>Request for footage of Solomon people and places, slower pace, step by step approach</a:t>
            </a:r>
          </a:p>
          <a:p>
            <a:r>
              <a:rPr lang="en-US" dirty="0" smtClean="0"/>
              <a:t>Dramatisation (in tv and awareness) preferred</a:t>
            </a:r>
          </a:p>
          <a:p>
            <a:r>
              <a:rPr lang="en-US" dirty="0" smtClean="0"/>
              <a:t>Pijin preferred over English (some also preferring local language)</a:t>
            </a:r>
          </a:p>
          <a:p>
            <a:r>
              <a:rPr lang="en-US" dirty="0" smtClean="0"/>
              <a:t>Distribution in local hubs e.g. clinic, halls, schools</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 - Temotu</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Importance of oral stories and first hand experience</a:t>
            </a:r>
          </a:p>
          <a:p>
            <a:pPr>
              <a:buNone/>
            </a:pPr>
            <a:endParaRPr lang="en-US" i="1" dirty="0" smtClean="0"/>
          </a:p>
          <a:p>
            <a:pPr>
              <a:buNone/>
            </a:pPr>
            <a:r>
              <a:rPr lang="en-US" i="1" dirty="0"/>
              <a:t>“Dadi blo mi storim kam lo mifala dat if ert kuek en tsunami kasem mifala </a:t>
            </a:r>
            <a:r>
              <a:rPr lang="en-US" i="1" dirty="0" smtClean="0"/>
              <a:t>ae </a:t>
            </a:r>
            <a:r>
              <a:rPr lang="en-US" i="1" dirty="0"/>
              <a:t>ufala save go lo ples osem, hem talem kam na wat fo duim en ples fo go lo hem so mifala folom en no eni wan lo mifala dae” </a:t>
            </a:r>
            <a:endParaRPr lang="en-US" dirty="0"/>
          </a:p>
          <a:p>
            <a:pPr>
              <a:buNone/>
            </a:pPr>
            <a:r>
              <a:rPr lang="en-US" b="1" dirty="0"/>
              <a:t>“My father told us what to do when there is an earth quake and tsunami, he told us where we would be safe and where to run to, so we followed his instructions during the tsunami and none of us ended up dead” (Women’s focus group)</a:t>
            </a:r>
            <a:endParaRPr lang="en-US" dirty="0" smtClean="0"/>
          </a:p>
          <a:p>
            <a:pPr>
              <a:buNone/>
            </a:pPr>
            <a:endParaRPr lang="en-US" dirty="0" smtClean="0"/>
          </a:p>
          <a:p>
            <a:pPr>
              <a:buNone/>
            </a:pPr>
            <a:r>
              <a:rPr lang="en-US" i="1" dirty="0"/>
              <a:t>“Mifala garem olketa ivakueison saet wea olketa grani talem mifala so taem si ia hem drae mifala save na ia tsunami kam na en mifala save wean a fo run” </a:t>
            </a:r>
            <a:endParaRPr lang="en-US" dirty="0"/>
          </a:p>
          <a:p>
            <a:pPr>
              <a:buNone/>
            </a:pPr>
            <a:r>
              <a:rPr lang="en-US" b="1" dirty="0"/>
              <a:t>“We have evacuation sites where our grandparents told us so when we saw that the sea was dried up we knew that a tsunami was coming and we knew where to run to” (Youth focus group)</a:t>
            </a:r>
            <a:endParaRPr lang="en-US" dirty="0"/>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 - Temotu</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Earthquakes/tsunami advice could be made more practical (e.g. hide under table not useful, feeling of pre-tsunami quake useful, step by step approach)</a:t>
            </a:r>
          </a:p>
          <a:p>
            <a:r>
              <a:rPr lang="en-US" dirty="0" smtClean="0"/>
              <a:t>Awareness/drills also helped people prepare (but some gaps e.g. evacuation sites, emergency kits)</a:t>
            </a:r>
          </a:p>
          <a:p>
            <a:r>
              <a:rPr lang="en-US" dirty="0" smtClean="0"/>
              <a:t>No access to technology/communication</a:t>
            </a:r>
          </a:p>
          <a:p>
            <a:r>
              <a:rPr lang="en-US" dirty="0" smtClean="0"/>
              <a:t>School students particularly vulnerable</a:t>
            </a:r>
          </a:p>
          <a:p>
            <a:r>
              <a:rPr lang="en-US" dirty="0" smtClean="0"/>
              <a:t>Adaptation limited (because of services)</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 - Temotu</a:t>
            </a:r>
            <a:endParaRPr lang="en-US" dirty="0"/>
          </a:p>
        </p:txBody>
      </p:sp>
      <p:sp>
        <p:nvSpPr>
          <p:cNvPr id="3" name="Content Placeholder 2"/>
          <p:cNvSpPr>
            <a:spLocks noGrp="1"/>
          </p:cNvSpPr>
          <p:nvPr>
            <p:ph idx="1"/>
          </p:nvPr>
        </p:nvSpPr>
        <p:spPr/>
        <p:txBody>
          <a:bodyPr/>
          <a:lstStyle/>
          <a:p>
            <a:r>
              <a:rPr lang="en-US" dirty="0" smtClean="0"/>
              <a:t>Men and youth recalled some of posters, particularly pictures, women no recall</a:t>
            </a:r>
          </a:p>
          <a:p>
            <a:r>
              <a:rPr lang="en-US" dirty="0" smtClean="0"/>
              <a:t>Earthquake/tsunami seen as similar so need for common advice about what to do</a:t>
            </a:r>
          </a:p>
          <a:p>
            <a:r>
              <a:rPr lang="en-US" dirty="0" smtClean="0"/>
              <a:t>Cartoons not seen as appropriate</a:t>
            </a:r>
          </a:p>
          <a:p>
            <a:r>
              <a:rPr lang="en-US" dirty="0" smtClean="0"/>
              <a:t>Main messages must be in pictures</a:t>
            </a:r>
          </a:p>
          <a:p>
            <a:r>
              <a:rPr lang="en-US" dirty="0" smtClean="0"/>
              <a:t>Women and youth wanted focus on what to do/advice against panic</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 - Temotu</a:t>
            </a:r>
            <a:endParaRPr lang="en-US" dirty="0"/>
          </a:p>
        </p:txBody>
      </p:sp>
      <p:sp>
        <p:nvSpPr>
          <p:cNvPr id="3" name="Content Placeholder 2"/>
          <p:cNvSpPr>
            <a:spLocks noGrp="1"/>
          </p:cNvSpPr>
          <p:nvPr>
            <p:ph idx="1"/>
          </p:nvPr>
        </p:nvSpPr>
        <p:spPr/>
        <p:txBody>
          <a:bodyPr/>
          <a:lstStyle/>
          <a:p>
            <a:r>
              <a:rPr lang="en-US" dirty="0" smtClean="0"/>
              <a:t>Radio should be slower, serious, use real sounds and voices</a:t>
            </a:r>
          </a:p>
          <a:p>
            <a:r>
              <a:rPr lang="en-US" dirty="0" smtClean="0"/>
              <a:t>TV – English severely limited comprehension of materials, also need for a clear logic to advice and images showing preparation</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pic>
        <p:nvPicPr>
          <p:cNvPr id="4" name="Content Placeholder 3" descr="pic 7.jpg"/>
          <p:cNvPicPr>
            <a:picLocks noGrp="1" noChangeAspect="1"/>
          </p:cNvPicPr>
          <p:nvPr>
            <p:ph idx="1"/>
          </p:nvPr>
        </p:nvPicPr>
        <p:blipFill>
          <a:blip r:embed="rId2"/>
          <a:srcRect l="-18206" r="-18206"/>
          <a:stretch>
            <a:fillRect/>
          </a:stretch>
        </p:blipFill>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smtClean="0"/>
              <a:t>TEST MATERIALS </a:t>
            </a:r>
            <a:br>
              <a:rPr lang="en-US" dirty="0" smtClean="0"/>
            </a:b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 </a:t>
            </a:r>
          </a:p>
          <a:p>
            <a:pPr>
              <a:buNone/>
            </a:pPr>
            <a:r>
              <a:rPr lang="en-US" dirty="0" smtClean="0"/>
              <a:t>* Information </a:t>
            </a:r>
            <a:r>
              <a:rPr lang="en-US" dirty="0"/>
              <a:t>materials should be tested with communities</a:t>
            </a:r>
            <a:r>
              <a:rPr lang="en-US" dirty="0" smtClean="0"/>
              <a:t> to </a:t>
            </a:r>
            <a:r>
              <a:rPr lang="en-US" dirty="0"/>
              <a:t>assess whether the materials are comprehended, hold attention of their audience and whether they are perceived as likely to influence behaviour in relation to preparedness and response to natural disasters.</a:t>
            </a:r>
            <a:r>
              <a:rPr lang="en-US" dirty="0" smtClean="0"/>
              <a:t> </a:t>
            </a:r>
          </a:p>
          <a:p>
            <a:pPr>
              <a:buNone/>
            </a:pPr>
            <a:r>
              <a:rPr lang="en-US" dirty="0" smtClean="0"/>
              <a:t> </a:t>
            </a:r>
          </a:p>
          <a:p>
            <a:pPr>
              <a:buNone/>
            </a:pPr>
            <a:r>
              <a:rPr lang="en-US" dirty="0" smtClean="0"/>
              <a:t>*Distribution </a:t>
            </a:r>
            <a:r>
              <a:rPr lang="en-US" dirty="0"/>
              <a:t>of materials should be at the family </a:t>
            </a:r>
            <a:r>
              <a:rPr lang="en-US" dirty="0" smtClean="0"/>
              <a:t>level</a:t>
            </a:r>
          </a:p>
          <a:p>
            <a:endParaRPr lang="en-US" dirty="0" smtClean="0"/>
          </a:p>
          <a:p>
            <a:pPr>
              <a:buNone/>
            </a:pPr>
            <a:r>
              <a:rPr lang="en-US" dirty="0" smtClean="0"/>
              <a:t>*People </a:t>
            </a:r>
            <a:r>
              <a:rPr lang="en-US" dirty="0"/>
              <a:t>isolated from normal social support networks (notably boarding school students) should be especially included in distribution of visual materials and awareness </a:t>
            </a:r>
            <a:r>
              <a:rPr lang="en-US" dirty="0" smtClean="0"/>
              <a:t>programs</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Role of information in community resilience – findings from global study</a:t>
            </a:r>
          </a:p>
          <a:p>
            <a:r>
              <a:rPr lang="en-US" dirty="0" smtClean="0"/>
              <a:t>Case study research – Solomon Islands (use of local and global materials)</a:t>
            </a:r>
          </a:p>
          <a:p>
            <a:r>
              <a:rPr lang="en-US" dirty="0" smtClean="0"/>
              <a:t>Implications and recommendations (local and global)</a:t>
            </a:r>
          </a:p>
          <a:p>
            <a:pPr>
              <a:buNone/>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a:t>
            </a:r>
            <a:r>
              <a:rPr lang="en-US" dirty="0" smtClean="0"/>
              <a:t>RADIO &amp; PHONES </a:t>
            </a:r>
            <a:r>
              <a:rPr lang="en-US" dirty="0"/>
              <a:t>MORE </a:t>
            </a:r>
            <a:r>
              <a:rPr lang="en-US" dirty="0" smtClean="0"/>
              <a:t>EFFECTIVELY</a:t>
            </a:r>
            <a:endParaRPr lang="en-US" dirty="0"/>
          </a:p>
        </p:txBody>
      </p:sp>
      <p:sp>
        <p:nvSpPr>
          <p:cNvPr id="3" name="Content Placeholder 2"/>
          <p:cNvSpPr>
            <a:spLocks noGrp="1"/>
          </p:cNvSpPr>
          <p:nvPr>
            <p:ph idx="1"/>
          </p:nvPr>
        </p:nvSpPr>
        <p:spPr>
          <a:xfrm>
            <a:off x="457200" y="1600200"/>
            <a:ext cx="8229600" cy="5058997"/>
          </a:xfrm>
        </p:spPr>
        <p:txBody>
          <a:bodyPr>
            <a:noAutofit/>
          </a:bodyPr>
          <a:lstStyle/>
          <a:p>
            <a:pPr>
              <a:buNone/>
            </a:pPr>
            <a:r>
              <a:rPr lang="en-US" sz="2200" dirty="0" smtClean="0"/>
              <a:t>*Radio </a:t>
            </a:r>
            <a:r>
              <a:rPr lang="en-US" sz="2200" dirty="0"/>
              <a:t>information</a:t>
            </a:r>
            <a:r>
              <a:rPr lang="en-US" sz="2200" dirty="0" smtClean="0"/>
              <a:t> and mobile phones </a:t>
            </a:r>
            <a:r>
              <a:rPr lang="en-US" sz="2200" dirty="0"/>
              <a:t>for remote communities should be prioritized as an effective way to reach the maximum number of people in disaster affected communities. </a:t>
            </a:r>
          </a:p>
          <a:p>
            <a:pPr>
              <a:buNone/>
            </a:pPr>
            <a:r>
              <a:rPr lang="en-US" sz="2200" dirty="0"/>
              <a:t> </a:t>
            </a:r>
            <a:endParaRPr lang="en-US" sz="2200" dirty="0" smtClean="0"/>
          </a:p>
          <a:p>
            <a:pPr>
              <a:buNone/>
            </a:pPr>
            <a:r>
              <a:rPr lang="en-US" sz="2200" dirty="0" smtClean="0"/>
              <a:t>*Weather</a:t>
            </a:r>
            <a:r>
              <a:rPr lang="en-US" sz="2200" dirty="0"/>
              <a:t>/meteorology reports and information about natural disasters should be linked in radio programming</a:t>
            </a:r>
            <a:r>
              <a:rPr lang="en-US" sz="2200" dirty="0" smtClean="0"/>
              <a:t> </a:t>
            </a:r>
          </a:p>
          <a:p>
            <a:pPr>
              <a:buNone/>
            </a:pPr>
            <a:endParaRPr lang="en-US" sz="2200" dirty="0" smtClean="0"/>
          </a:p>
          <a:p>
            <a:pPr>
              <a:buNone/>
            </a:pPr>
            <a:r>
              <a:rPr lang="en-US" sz="2200" dirty="0" smtClean="0"/>
              <a:t>*Radio </a:t>
            </a:r>
            <a:r>
              <a:rPr lang="en-US" sz="2200" dirty="0"/>
              <a:t>programs could also help facilitate “two-way” communication between disaster affected communities and relevant </a:t>
            </a:r>
            <a:r>
              <a:rPr lang="en-US" sz="2200" dirty="0" smtClean="0"/>
              <a:t>authorities</a:t>
            </a:r>
          </a:p>
          <a:p>
            <a:pPr>
              <a:buNone/>
            </a:pPr>
            <a:endParaRPr lang="en-US" sz="2200" dirty="0" smtClean="0"/>
          </a:p>
          <a:p>
            <a:pPr>
              <a:buNone/>
            </a:pPr>
            <a:r>
              <a:rPr lang="en-US" sz="2200" dirty="0" smtClean="0"/>
              <a:t>*Options for agencies to send disaster warnings and advice via mobile phone text message should be explored</a:t>
            </a:r>
          </a:p>
          <a:p>
            <a:pPr>
              <a:buNone/>
            </a:pPr>
            <a:endParaRPr lang="en-US" sz="2200"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GO VISUAL</a:t>
            </a:r>
            <a:endParaRPr lang="en-US" dirty="0"/>
          </a:p>
        </p:txBody>
      </p:sp>
      <p:sp>
        <p:nvSpPr>
          <p:cNvPr id="3" name="Content Placeholder 2"/>
          <p:cNvSpPr>
            <a:spLocks noGrp="1"/>
          </p:cNvSpPr>
          <p:nvPr>
            <p:ph idx="1"/>
          </p:nvPr>
        </p:nvSpPr>
        <p:spPr/>
        <p:txBody>
          <a:bodyPr>
            <a:normAutofit/>
          </a:bodyPr>
          <a:lstStyle/>
          <a:p>
            <a:pPr>
              <a:buNone/>
            </a:pPr>
            <a:r>
              <a:rPr lang="en-US" dirty="0" smtClean="0"/>
              <a:t>*Materials </a:t>
            </a:r>
            <a:r>
              <a:rPr lang="en-US" dirty="0"/>
              <a:t>should be highly visual. Key messages about how to keep safe should be readily understood from </a:t>
            </a:r>
            <a:r>
              <a:rPr lang="en-US" dirty="0" smtClean="0"/>
              <a:t>pictures, films or theatre.</a:t>
            </a:r>
          </a:p>
          <a:p>
            <a:pPr>
              <a:buNone/>
            </a:pPr>
            <a:r>
              <a:rPr lang="en-US" dirty="0" smtClean="0"/>
              <a:t>* Showing </a:t>
            </a:r>
            <a:r>
              <a:rPr lang="en-US" dirty="0"/>
              <a:t>and </a:t>
            </a:r>
            <a:r>
              <a:rPr lang="en-US" dirty="0" smtClean="0"/>
              <a:t>tell </a:t>
            </a:r>
            <a:r>
              <a:rPr lang="en-US" dirty="0"/>
              <a:t>“real life” Solomon people preparing and responding to disasters. Content should be as local as possible and in Pijin or local languages. </a:t>
            </a:r>
          </a:p>
          <a:p>
            <a:pPr>
              <a:buNone/>
            </a:pP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ADDRESS </a:t>
            </a:r>
            <a:r>
              <a:rPr lang="en-US" dirty="0"/>
              <a:t>YOUTH &amp; DISABILITY VULNERABILITY TO DISASTERS</a:t>
            </a:r>
            <a:r>
              <a:rPr lang="en-US" dirty="0" smtClean="0"/>
              <a:t/>
            </a:r>
            <a:br>
              <a:rPr lang="en-US" dirty="0" smtClean="0"/>
            </a:br>
            <a:endParaRPr lang="en-US" dirty="0"/>
          </a:p>
        </p:txBody>
      </p:sp>
      <p:sp>
        <p:nvSpPr>
          <p:cNvPr id="3" name="Content Placeholder 2"/>
          <p:cNvSpPr>
            <a:spLocks noGrp="1"/>
          </p:cNvSpPr>
          <p:nvPr>
            <p:ph idx="1"/>
          </p:nvPr>
        </p:nvSpPr>
        <p:spPr/>
        <p:txBody>
          <a:bodyPr>
            <a:noAutofit/>
          </a:bodyPr>
          <a:lstStyle/>
          <a:p>
            <a:pPr>
              <a:buNone/>
            </a:pPr>
            <a:r>
              <a:rPr lang="en-US" sz="2200" dirty="0" smtClean="0"/>
              <a:t>*Schools</a:t>
            </a:r>
            <a:r>
              <a:rPr lang="en-US" sz="2200" dirty="0"/>
              <a:t>, particularly those with boarding students, should be particularly targeted for awareness and community development programs that help plan for natural disasters, given the isolation of many students from families and normal ‘</a:t>
            </a:r>
            <a:r>
              <a:rPr lang="en-US" sz="2200" i="1" dirty="0"/>
              <a:t>wantok’</a:t>
            </a:r>
            <a:r>
              <a:rPr lang="en-US" sz="2200" dirty="0"/>
              <a:t> social support systems during disasters.</a:t>
            </a:r>
            <a:r>
              <a:rPr lang="en-US" sz="2200" dirty="0" smtClean="0"/>
              <a:t> </a:t>
            </a:r>
          </a:p>
          <a:p>
            <a:pPr>
              <a:buNone/>
            </a:pPr>
            <a:endParaRPr lang="en-US" sz="2200" dirty="0" smtClean="0"/>
          </a:p>
          <a:p>
            <a:pPr>
              <a:buNone/>
            </a:pPr>
            <a:r>
              <a:rPr lang="en-US" sz="2200" dirty="0" smtClean="0"/>
              <a:t>* Educate - Information </a:t>
            </a:r>
            <a:r>
              <a:rPr lang="en-US" sz="2200" dirty="0"/>
              <a:t>about natural disaster preparedness and response could be incorporated into the Social Sciences and Sciences</a:t>
            </a:r>
            <a:r>
              <a:rPr lang="en-US" sz="2200" dirty="0" smtClean="0"/>
              <a:t> curriculum </a:t>
            </a:r>
          </a:p>
          <a:p>
            <a:pPr>
              <a:buNone/>
            </a:pPr>
            <a:endParaRPr lang="en-US" sz="2200" dirty="0" smtClean="0"/>
          </a:p>
          <a:p>
            <a:pPr>
              <a:buNone/>
            </a:pPr>
            <a:r>
              <a:rPr lang="en-US" sz="2200" dirty="0" smtClean="0"/>
              <a:t>*Community </a:t>
            </a:r>
            <a:r>
              <a:rPr lang="en-US" sz="2200" dirty="0"/>
              <a:t>rehabilitation officers and other organizations working with people with disabilities should be consulted on awareness </a:t>
            </a:r>
            <a:r>
              <a:rPr lang="en-US" sz="2200" dirty="0" smtClean="0"/>
              <a:t>programs</a:t>
            </a:r>
            <a:endParaRPr lang="en-US" sz="2200" dirty="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INCORPORATE TRADITIONAL KNOWLEDGE</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People's collective experiences - traditional knowledge, skills and </a:t>
            </a:r>
            <a:r>
              <a:rPr lang="en-US" dirty="0" err="1" smtClean="0"/>
              <a:t>behaviour</a:t>
            </a:r>
            <a:r>
              <a:rPr lang="en-US" dirty="0" smtClean="0"/>
              <a:t> patterns -  need to be recorded to ensure that traditional knowledge of survival and coping techniques during a natural disaster are passed on to future generations. This will help embed traditional disaster preparedness responses as cultural norms for future generations and ensure that they continue to form a part of people’s reflex response to natural disasters.</a:t>
            </a: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 ARISING FROM RESEARCH</a:t>
            </a:r>
            <a:endParaRPr lang="en-US" dirty="0"/>
          </a:p>
        </p:txBody>
      </p:sp>
      <p:sp>
        <p:nvSpPr>
          <p:cNvPr id="3" name="Content Placeholder 2"/>
          <p:cNvSpPr>
            <a:spLocks noGrp="1"/>
          </p:cNvSpPr>
          <p:nvPr>
            <p:ph idx="1"/>
          </p:nvPr>
        </p:nvSpPr>
        <p:spPr/>
        <p:txBody>
          <a:bodyPr/>
          <a:lstStyle/>
          <a:p>
            <a:r>
              <a:rPr lang="en-US" dirty="0" smtClean="0"/>
              <a:t>Research informed communication strategy (now adopted)</a:t>
            </a:r>
          </a:p>
          <a:p>
            <a:r>
              <a:rPr lang="en-US" dirty="0" smtClean="0"/>
              <a:t>Research used in development of new communications materials (phone/radio)</a:t>
            </a:r>
          </a:p>
          <a:p>
            <a:r>
              <a:rPr lang="en-US" dirty="0" smtClean="0"/>
              <a:t>Research to inform Disaster Risk Reduction Committee - Red Cross, World Vision, Save the Children, Oxfam, ADRA, Ministry of Health, Ministry of Education</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a:t>
            </a:r>
            <a:endParaRPr lang="en-US" dirty="0"/>
          </a:p>
        </p:txBody>
      </p:sp>
      <p:sp>
        <p:nvSpPr>
          <p:cNvPr id="3" name="Content Placeholder 2"/>
          <p:cNvSpPr>
            <a:spLocks noGrp="1"/>
          </p:cNvSpPr>
          <p:nvPr>
            <p:ph idx="1"/>
          </p:nvPr>
        </p:nvSpPr>
        <p:spPr>
          <a:xfrm>
            <a:off x="457200" y="1600200"/>
            <a:ext cx="8229600" cy="5036113"/>
          </a:xfrm>
        </p:spPr>
        <p:txBody>
          <a:bodyPr>
            <a:normAutofit fontScale="92500" lnSpcReduction="10000"/>
          </a:bodyPr>
          <a:lstStyle/>
          <a:p>
            <a:r>
              <a:rPr lang="en-US" dirty="0" smtClean="0"/>
              <a:t>Assessment of literacy, local communication networks, preferred media outlets, prior knowledge important to make information effective</a:t>
            </a:r>
          </a:p>
          <a:p>
            <a:r>
              <a:rPr lang="en-US" dirty="0" smtClean="0"/>
              <a:t>Working with pre-existing social networks most likely to be effective</a:t>
            </a:r>
          </a:p>
          <a:p>
            <a:r>
              <a:rPr lang="en-US" dirty="0" smtClean="0"/>
              <a:t>Information should be action-orientated, practical community-focused</a:t>
            </a:r>
          </a:p>
          <a:p>
            <a:r>
              <a:rPr lang="en-US" dirty="0" smtClean="0"/>
              <a:t>Traditional knowledge can both enable (</a:t>
            </a:r>
            <a:r>
              <a:rPr lang="en-US" dirty="0" err="1" smtClean="0"/>
              <a:t>Temotu</a:t>
            </a:r>
            <a:r>
              <a:rPr lang="en-US" dirty="0" smtClean="0"/>
              <a:t>) and limit (</a:t>
            </a:r>
            <a:r>
              <a:rPr lang="en-US" dirty="0" err="1" smtClean="0"/>
              <a:t>Weathercoast</a:t>
            </a:r>
            <a:r>
              <a:rPr lang="en-US" dirty="0" smtClean="0"/>
              <a:t>) adaptation, need to share information about resilient local responses  </a:t>
            </a:r>
          </a:p>
          <a:p>
            <a:pPr>
              <a:buNone/>
            </a:pP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pPr>
              <a:buNone/>
            </a:pPr>
            <a:r>
              <a:rPr lang="en-US" dirty="0" smtClean="0"/>
              <a:t>Anouk Ride</a:t>
            </a:r>
            <a:endParaRPr lang="en-US" dirty="0" smtClean="0">
              <a:hlinkClick r:id="rId2"/>
            </a:endParaRPr>
          </a:p>
          <a:p>
            <a:pPr>
              <a:buNone/>
            </a:pPr>
            <a:r>
              <a:rPr lang="en-US" dirty="0" smtClean="0">
                <a:hlinkClick r:id="rId2"/>
              </a:rPr>
              <a:t>anouk.ride.com@gmail.com</a:t>
            </a:r>
            <a:endParaRPr lang="en-US" dirty="0" smtClean="0"/>
          </a:p>
          <a:p>
            <a:pPr>
              <a:buNone/>
            </a:pPr>
            <a:r>
              <a:rPr lang="en-US" dirty="0" smtClean="0">
                <a:hlinkClick r:id="rId3"/>
              </a:rPr>
              <a:t>www.anoukride.com</a:t>
            </a:r>
            <a:endParaRPr lang="en-US" dirty="0" smtClean="0"/>
          </a:p>
          <a:p>
            <a:pPr>
              <a:buNone/>
            </a:pPr>
            <a:endParaRPr lang="en-US" dirty="0" smtClean="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COMMUNITY RESILIENCE</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Global study of community response to disaster in five locations (Kenya, Myanmar, Solomon Islands, Pakistan, Indonesia)</a:t>
            </a:r>
          </a:p>
          <a:p>
            <a:r>
              <a:rPr lang="en-US" dirty="0" smtClean="0"/>
              <a:t>Primary source of information – </a:t>
            </a:r>
            <a:r>
              <a:rPr lang="en-US" dirty="0" err="1" smtClean="0"/>
              <a:t>neighbours</a:t>
            </a:r>
            <a:r>
              <a:rPr lang="en-US" dirty="0" smtClean="0"/>
              <a:t>, extended family, social networks</a:t>
            </a:r>
          </a:p>
          <a:p>
            <a:r>
              <a:rPr lang="en-US" dirty="0" smtClean="0"/>
              <a:t>Cooperation and action in these groups high in initial response to disaster (before aid)</a:t>
            </a:r>
          </a:p>
          <a:p>
            <a:r>
              <a:rPr lang="en-US" dirty="0" smtClean="0"/>
              <a:t>Aid operates on top of these networks and often subverts it (from decision-making to waiting in line, lack of control, dependency, economic distortions)</a:t>
            </a:r>
          </a:p>
          <a:p>
            <a:r>
              <a:rPr lang="en-US" dirty="0" smtClean="0"/>
              <a:t>Need for information that is citizen-centered, appropriate to local cultures, build on resilient networks and communication styles</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fld id="{24E719A5-B365-E642-8085-A005723F64FF}" type="datetime1">
              <a:rPr lang="en-AU"/>
              <a:pPr/>
              <a:t>2/12/14</a:t>
            </a:fld>
            <a:endParaRPr lang="en-AU"/>
          </a:p>
        </p:txBody>
      </p:sp>
      <p:sp>
        <p:nvSpPr>
          <p:cNvPr id="22531" name="Footer Placeholder 4"/>
          <p:cNvSpPr>
            <a:spLocks noGrp="1"/>
          </p:cNvSpPr>
          <p:nvPr>
            <p:ph type="ftr" sz="quarter" idx="11"/>
          </p:nvPr>
        </p:nvSpPr>
        <p:spPr>
          <a:noFill/>
        </p:spPr>
        <p:txBody>
          <a:bodyPr/>
          <a:lstStyle/>
          <a:p>
            <a:r>
              <a:rPr lang="en-AU"/>
              <a:t>Bretherton, Bedar, Ride</a:t>
            </a:r>
          </a:p>
        </p:txBody>
      </p:sp>
      <p:sp>
        <p:nvSpPr>
          <p:cNvPr id="22532" name="Rectangle 2"/>
          <p:cNvSpPr>
            <a:spLocks noGrp="1" noChangeArrowheads="1"/>
          </p:cNvSpPr>
          <p:nvPr>
            <p:ph type="title"/>
          </p:nvPr>
        </p:nvSpPr>
        <p:spPr/>
        <p:txBody>
          <a:bodyPr/>
          <a:lstStyle/>
          <a:p>
            <a:pPr eaLnBrk="1" hangingPunct="1"/>
            <a:r>
              <a:rPr lang="en-AU" sz="3400" dirty="0">
                <a:ea typeface="Arial" pitchFamily="-108" charset="0"/>
              </a:rPr>
              <a:t>Pakistan earthquake – </a:t>
            </a:r>
            <a:r>
              <a:rPr lang="en-AU" sz="3400" dirty="0" smtClean="0">
                <a:ea typeface="Arial" pitchFamily="-108" charset="0"/>
              </a:rPr>
              <a:t>popular outsider </a:t>
            </a:r>
            <a:r>
              <a:rPr lang="en-AU" sz="3400" dirty="0">
                <a:ea typeface="Arial" pitchFamily="-108" charset="0"/>
              </a:rPr>
              <a:t>images “victims” are alone, helpless</a:t>
            </a:r>
          </a:p>
        </p:txBody>
      </p:sp>
      <p:pic>
        <p:nvPicPr>
          <p:cNvPr id="22533" name="Picture 4"/>
          <p:cNvPicPr>
            <a:picLocks noGrp="1" noChangeAspect="1" noChangeArrowheads="1"/>
          </p:cNvPicPr>
          <p:nvPr>
            <p:ph type="body" idx="1"/>
          </p:nvPr>
        </p:nvPicPr>
        <p:blipFill>
          <a:blip r:embed="rId3"/>
          <a:srcRect/>
          <a:stretch>
            <a:fillRect/>
          </a:stretch>
        </p:blip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Date Placeholder 3"/>
          <p:cNvSpPr>
            <a:spLocks noGrp="1"/>
          </p:cNvSpPr>
          <p:nvPr>
            <p:ph type="dt" sz="quarter" idx="10"/>
          </p:nvPr>
        </p:nvSpPr>
        <p:spPr>
          <a:noFill/>
        </p:spPr>
        <p:txBody>
          <a:bodyPr/>
          <a:lstStyle/>
          <a:p>
            <a:fld id="{0E3BD899-BB1D-B64F-8B9D-053AB8A08BCC}" type="datetime1">
              <a:rPr lang="en-AU"/>
              <a:pPr/>
              <a:t>2/12/14</a:t>
            </a:fld>
            <a:endParaRPr lang="en-AU"/>
          </a:p>
        </p:txBody>
      </p:sp>
      <p:sp>
        <p:nvSpPr>
          <p:cNvPr id="61443" name="Footer Placeholder 4"/>
          <p:cNvSpPr>
            <a:spLocks noGrp="1"/>
          </p:cNvSpPr>
          <p:nvPr>
            <p:ph type="ftr" sz="quarter" idx="11"/>
          </p:nvPr>
        </p:nvSpPr>
        <p:spPr>
          <a:noFill/>
        </p:spPr>
        <p:txBody>
          <a:bodyPr/>
          <a:lstStyle/>
          <a:p>
            <a:r>
              <a:rPr lang="en-AU"/>
              <a:t>Bretherton, Bedar, Ride</a:t>
            </a:r>
          </a:p>
        </p:txBody>
      </p:sp>
      <p:sp>
        <p:nvSpPr>
          <p:cNvPr id="61444" name="Rectangle 2"/>
          <p:cNvSpPr>
            <a:spLocks noGrp="1" noChangeArrowheads="1"/>
          </p:cNvSpPr>
          <p:nvPr>
            <p:ph type="title"/>
          </p:nvPr>
        </p:nvSpPr>
        <p:spPr/>
        <p:txBody>
          <a:bodyPr>
            <a:normAutofit/>
          </a:bodyPr>
          <a:lstStyle/>
          <a:p>
            <a:pPr eaLnBrk="1" hangingPunct="1"/>
            <a:r>
              <a:rPr lang="en-AU" sz="2400" dirty="0" smtClean="0">
                <a:ea typeface="Arial" pitchFamily="-108" charset="0"/>
              </a:rPr>
              <a:t>Pakistan flood – common images from insiders: survivors are cooperative, active, responding as groups</a:t>
            </a:r>
            <a:endParaRPr lang="en-AU" sz="2400" dirty="0">
              <a:ea typeface="Arial" pitchFamily="-108" charset="0"/>
            </a:endParaRPr>
          </a:p>
        </p:txBody>
      </p:sp>
      <p:pic>
        <p:nvPicPr>
          <p:cNvPr id="61445" name="Picture 3"/>
          <p:cNvPicPr>
            <a:picLocks noGrp="1" noChangeAspect="1" noChangeArrowheads="1"/>
          </p:cNvPicPr>
          <p:nvPr>
            <p:ph type="body" idx="1"/>
          </p:nvPr>
        </p:nvPicPr>
        <p:blipFill>
          <a:blip r:embed="rId3"/>
          <a:srcRect/>
          <a:stretch>
            <a:fillRect/>
          </a:stretch>
        </p:blip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NEED</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ABC International Development, through SOLMAS had done extensive work with the SI NDMO and SIBC to build capacity for disaster broadcasting and awareness. </a:t>
            </a:r>
          </a:p>
          <a:p>
            <a:r>
              <a:rPr lang="en-US" dirty="0" smtClean="0"/>
              <a:t>two key areas emerged as knowledge gaps:</a:t>
            </a:r>
          </a:p>
          <a:p>
            <a:pPr>
              <a:buNone/>
            </a:pPr>
            <a:r>
              <a:rPr lang="en-US" dirty="0" smtClean="0"/>
              <a:t>			1. The effectiveness of the </a:t>
            </a:r>
            <a:r>
              <a:rPr lang="en-US" dirty="0" err="1" smtClean="0"/>
              <a:t>standardised</a:t>
            </a:r>
            <a:r>
              <a:rPr lang="en-US" dirty="0" smtClean="0"/>
              <a:t> awareness messages developed by international donors for use by NDMO?</a:t>
            </a:r>
          </a:p>
          <a:p>
            <a:pPr>
              <a:buNone/>
            </a:pPr>
            <a:r>
              <a:rPr lang="en-US" dirty="0" smtClean="0"/>
              <a:t>			2. Media and communications ecology of SI communities in preparation and response to natural disasters?</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endParaRPr lang="en-US" dirty="0" smtClean="0"/>
          </a:p>
          <a:p>
            <a:pPr>
              <a:buNone/>
            </a:pPr>
            <a:endParaRPr lang="en-US" dirty="0"/>
          </a:p>
          <a:p>
            <a:pPr>
              <a:buNone/>
            </a:pPr>
            <a:endParaRPr lang="en-US" dirty="0" smtClean="0"/>
          </a:p>
          <a:p>
            <a:endParaRPr lang="en-US" dirty="0"/>
          </a:p>
        </p:txBody>
      </p:sp>
      <p:pic>
        <p:nvPicPr>
          <p:cNvPr id="4" name="Picture 3" descr="pic 1.jpg"/>
          <p:cNvPicPr/>
          <p:nvPr/>
        </p:nvPicPr>
        <p:blipFill>
          <a:blip r:embed="rId3"/>
          <a:stretch>
            <a:fillRect/>
          </a:stretch>
        </p:blipFill>
        <p:spPr>
          <a:xfrm>
            <a:off x="752471" y="547544"/>
            <a:ext cx="3617885" cy="2621868"/>
          </a:xfrm>
          <a:prstGeom prst="rect">
            <a:avLst/>
          </a:prstGeom>
        </p:spPr>
      </p:pic>
      <p:pic>
        <p:nvPicPr>
          <p:cNvPr id="5" name="Picture 4" descr="pic 2.jpg"/>
          <p:cNvPicPr/>
          <p:nvPr/>
        </p:nvPicPr>
        <p:blipFill>
          <a:blip r:embed="rId4"/>
          <a:stretch>
            <a:fillRect/>
          </a:stretch>
        </p:blipFill>
        <p:spPr>
          <a:xfrm>
            <a:off x="4870745" y="547544"/>
            <a:ext cx="3572512" cy="2621868"/>
          </a:xfrm>
          <a:prstGeom prst="rect">
            <a:avLst/>
          </a:prstGeom>
        </p:spPr>
      </p:pic>
      <p:pic>
        <p:nvPicPr>
          <p:cNvPr id="6" name="Picture 5" descr="pic 4.jpg"/>
          <p:cNvPicPr/>
          <p:nvPr/>
        </p:nvPicPr>
        <p:blipFill>
          <a:blip r:embed="rId5"/>
          <a:stretch>
            <a:fillRect/>
          </a:stretch>
        </p:blipFill>
        <p:spPr>
          <a:xfrm>
            <a:off x="752470" y="3428999"/>
            <a:ext cx="3617885" cy="2452147"/>
          </a:xfrm>
          <a:prstGeom prst="rect">
            <a:avLst/>
          </a:prstGeom>
        </p:spPr>
      </p:pic>
      <p:pic>
        <p:nvPicPr>
          <p:cNvPr id="7" name="Picture 6" descr="pic 3.jpg"/>
          <p:cNvPicPr/>
          <p:nvPr/>
        </p:nvPicPr>
        <p:blipFill>
          <a:blip r:embed="rId6"/>
          <a:stretch>
            <a:fillRect/>
          </a:stretch>
        </p:blipFill>
        <p:spPr>
          <a:xfrm>
            <a:off x="4870745" y="3428999"/>
            <a:ext cx="3572512" cy="245214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 CASE STUDY OUTLINE</a:t>
            </a:r>
            <a:endParaRPr lang="en-US" dirty="0"/>
          </a:p>
        </p:txBody>
      </p:sp>
      <p:sp>
        <p:nvSpPr>
          <p:cNvPr id="3" name="Content Placeholder 2"/>
          <p:cNvSpPr>
            <a:spLocks noGrp="1"/>
          </p:cNvSpPr>
          <p:nvPr>
            <p:ph idx="1"/>
          </p:nvPr>
        </p:nvSpPr>
        <p:spPr/>
        <p:txBody>
          <a:bodyPr>
            <a:normAutofit lnSpcReduction="10000"/>
          </a:bodyPr>
          <a:lstStyle/>
          <a:p>
            <a:r>
              <a:rPr lang="en-US" dirty="0" smtClean="0"/>
              <a:t>Research report to look at info in natural disasters – what people know, what they need to know, how they want information</a:t>
            </a:r>
          </a:p>
          <a:p>
            <a:r>
              <a:rPr lang="en-US" dirty="0" smtClean="0"/>
              <a:t>2 communities – </a:t>
            </a:r>
            <a:r>
              <a:rPr lang="en-US" dirty="0" err="1" smtClean="0"/>
              <a:t>Nea</a:t>
            </a:r>
            <a:r>
              <a:rPr lang="en-US" dirty="0" smtClean="0"/>
              <a:t> in Temotu, </a:t>
            </a:r>
            <a:r>
              <a:rPr lang="en-US" dirty="0" err="1" smtClean="0"/>
              <a:t>Kuma</a:t>
            </a:r>
            <a:r>
              <a:rPr lang="en-US" dirty="0" smtClean="0"/>
              <a:t> in Weathercoast</a:t>
            </a:r>
          </a:p>
          <a:p>
            <a:r>
              <a:rPr lang="en-US" dirty="0" smtClean="0"/>
              <a:t>Each community 3 x focus groups – women, men, youth, with focus on leaders in each</a:t>
            </a:r>
          </a:p>
          <a:p>
            <a:r>
              <a:rPr lang="en-US" dirty="0" smtClean="0"/>
              <a:t>Focus groups run over 2 days in each location</a:t>
            </a:r>
          </a:p>
          <a:p>
            <a:r>
              <a:rPr lang="en-US" dirty="0" smtClean="0"/>
              <a:t>Total 73 people participated in research</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TESTED</a:t>
            </a:r>
            <a:endParaRPr lang="en-US" dirty="0"/>
          </a:p>
        </p:txBody>
      </p:sp>
      <p:pic>
        <p:nvPicPr>
          <p:cNvPr id="4" name="Content Placeholder 3" descr="Poster - Flood_preparedness.pdf"/>
          <p:cNvPicPr>
            <a:picLocks noGrp="1" noChangeAspect="1"/>
          </p:cNvPicPr>
          <p:nvPr>
            <p:ph idx="1"/>
          </p:nvPr>
        </p:nvPicPr>
        <mc:AlternateContent>
          <mc:Choice xmlns:ma="http://schemas.microsoft.com/office/mac/drawingml/2008/main" Requires="ma">
            <p:blipFill>
              <a:blip r:embed="rId3"/>
              <a:srcRect l="-14274" r="-14274"/>
              <a:stretch>
                <a:fillRect/>
              </a:stretch>
            </p:blipFill>
          </mc:Choice>
          <mc:Fallback>
            <p:blipFill>
              <a:blip r:embed="rId4"/>
              <a:srcRect l="-14274" r="-14274"/>
              <a:stretch>
                <a:fillRect/>
              </a:stretch>
            </p:blipFill>
          </mc:Fallback>
        </mc:AlternateConten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221</TotalTime>
  <Words>1673</Words>
  <Application>Microsoft Macintosh PowerPoint</Application>
  <PresentationFormat>On-screen Show (4:3)</PresentationFormat>
  <Paragraphs>134</Paragraphs>
  <Slides>26</Slides>
  <Notes>7</Notes>
  <HiddenSlides>0</HiddenSlides>
  <MMClips>0</MMClips>
  <ScaleCrop>false</ScaleCrop>
  <HeadingPairs>
    <vt:vector size="4" baseType="variant">
      <vt:variant>
        <vt:lpstr>Design Template</vt:lpstr>
      </vt:variant>
      <vt:variant>
        <vt:i4>1</vt:i4>
      </vt:variant>
      <vt:variant>
        <vt:lpstr>Slide Titles</vt:lpstr>
      </vt:variant>
      <vt:variant>
        <vt:i4>26</vt:i4>
      </vt:variant>
    </vt:vector>
  </HeadingPairs>
  <TitlesOfParts>
    <vt:vector size="27" baseType="lpstr">
      <vt:lpstr>Office Theme</vt:lpstr>
      <vt:lpstr>Information in Natural Disasters – crisis, adaptation, communication SOLMAS RESEARCH 2013 </vt:lpstr>
      <vt:lpstr>OUTLINE</vt:lpstr>
      <vt:lpstr>COMMUNITY RESILIENCE</vt:lpstr>
      <vt:lpstr>Pakistan earthquake – popular outsider images “victims” are alone, helpless</vt:lpstr>
      <vt:lpstr>Pakistan flood – common images from insiders: survivors are cooperative, active, responding as groups</vt:lpstr>
      <vt:lpstr>RESEARCH NEED</vt:lpstr>
      <vt:lpstr>Slide 7</vt:lpstr>
      <vt:lpstr>SI CASE STUDY OUTLINE</vt:lpstr>
      <vt:lpstr>INFORMATION TESTED</vt:lpstr>
      <vt:lpstr>INFORMATION TESTED</vt:lpstr>
      <vt:lpstr>Findings - Weathercoast</vt:lpstr>
      <vt:lpstr>Findings - Weathercoast</vt:lpstr>
      <vt:lpstr>Findings - Weathercoast</vt:lpstr>
      <vt:lpstr>Findings - Temotu</vt:lpstr>
      <vt:lpstr>Findings - Temotu</vt:lpstr>
      <vt:lpstr>Findings - Temotu</vt:lpstr>
      <vt:lpstr>Findings - Temotu</vt:lpstr>
      <vt:lpstr>RECOMMENDATIONS</vt:lpstr>
      <vt:lpstr> TEST MATERIALS  </vt:lpstr>
      <vt:lpstr>USE RADIO &amp; PHONES MORE EFFECTIVELY</vt:lpstr>
      <vt:lpstr>GO VISUAL</vt:lpstr>
      <vt:lpstr> ADDRESS YOUTH &amp; DISABILITY VULNERABILITY TO DISASTERS </vt:lpstr>
      <vt:lpstr>INCORPORATE TRADITIONAL KNOWLEDGE</vt:lpstr>
      <vt:lpstr>ACTIONS ARISING FROM RESEARCH</vt:lpstr>
      <vt:lpstr>IMPLICATIONS</vt:lpstr>
      <vt:lpstr>Thank you</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in Natural Disasters SOLMAS RESEARCH 2013 </dc:title>
  <dc:creator>Anouk Ride</dc:creator>
  <cp:lastModifiedBy>Anouk Ride</cp:lastModifiedBy>
  <cp:revision>13</cp:revision>
  <dcterms:created xsi:type="dcterms:W3CDTF">2014-02-12T00:21:45Z</dcterms:created>
  <dcterms:modified xsi:type="dcterms:W3CDTF">2014-02-12T00:22:05Z</dcterms:modified>
</cp:coreProperties>
</file>