
<file path=[Content_Types].xml><?xml version="1.0" encoding="utf-8"?>
<Types xmlns="http://schemas.openxmlformats.org/package/2006/content-types">
  <Override PartName="/ppt/charts/chart1.xml" ContentType="application/vnd.openxmlformats-officedocument.drawingml.chart+xml"/>
  <Override PartName="/ppt/slideLayouts/slideLayout1.xml" ContentType="application/vnd.openxmlformats-officedocument.presentationml.slideLayout+xml"/>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commentAuthors.xml" ContentType="application/vnd.openxmlformats-officedocument.presentationml.commentAuthors+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charts/chart2.xml" ContentType="application/vnd.openxmlformats-officedocument.drawingml.chart+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comments/comment1.xml" ContentType="application/vnd.openxmlformats-officedocument.presentationml.comments+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82" r:id="rId4"/>
    <p:sldId id="322" r:id="rId5"/>
    <p:sldId id="323" r:id="rId6"/>
    <p:sldId id="324" r:id="rId7"/>
    <p:sldId id="292" r:id="rId8"/>
    <p:sldId id="305" r:id="rId9"/>
    <p:sldId id="302" r:id="rId10"/>
    <p:sldId id="300" r:id="rId11"/>
    <p:sldId id="306" r:id="rId12"/>
    <p:sldId id="315" r:id="rId13"/>
    <p:sldId id="316" r:id="rId14"/>
    <p:sldId id="309" r:id="rId15"/>
    <p:sldId id="317" r:id="rId16"/>
    <p:sldId id="313" r:id="rId17"/>
    <p:sldId id="319" r:id="rId18"/>
    <p:sldId id="320" r:id="rId19"/>
    <p:sldId id="318" r:id="rId20"/>
    <p:sldId id="29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Phanthanousone Khennavong" initials="PK"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3FFFC"/>
    <a:srgbClr val="FF0F2F"/>
    <a:srgbClr val="780ECF"/>
    <a:srgbClr val="C5C137"/>
    <a:srgbClr val="1CDD2A"/>
    <a:srgbClr val="B35ACF"/>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9809" autoAdjust="0"/>
    <p:restoredTop sz="95567" autoAdjust="0"/>
  </p:normalViewPr>
  <p:slideViewPr>
    <p:cSldViewPr>
      <p:cViewPr varScale="1">
        <p:scale>
          <a:sx n="89" d="100"/>
          <a:sy n="89" d="100"/>
        </p:scale>
        <p:origin x="-728" y="-104"/>
      </p:cViewPr>
      <p:guideLst>
        <p:guide orient="horz" pos="2160"/>
        <p:guide pos="2880"/>
      </p:guideLst>
    </p:cSldViewPr>
  </p:slideViewPr>
  <p:outlineViewPr>
    <p:cViewPr>
      <p:scale>
        <a:sx n="33" d="100"/>
        <a:sy n="33" d="100"/>
      </p:scale>
      <p:origin x="0" y="584"/>
    </p:cViewPr>
  </p:outlineViewPr>
  <p:notesTextViewPr>
    <p:cViewPr>
      <p:scale>
        <a:sx n="100" d="100"/>
        <a:sy n="100" d="100"/>
      </p:scale>
      <p:origin x="0" y="0"/>
    </p:cViewPr>
  </p:notesTextViewPr>
  <p:notesViewPr>
    <p:cSldViewPr snapToGrid="0" snapToObjects="1">
      <p:cViewPr>
        <p:scale>
          <a:sx n="150" d="100"/>
          <a:sy n="150" d="100"/>
        </p:scale>
        <p:origin x="-920" y="-8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pepe_khennavong:Documents:Files%20for%20PhD:Chapter%202%20_%20Aid%20and%20governance%20:Revised%20aid%20and%20governance%20in%20Laos.xm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pepe_khennavong:Documents:Files%20for%20PhD:Chapter%202%20_%20Aid%20and%20governance%20:Draft%20chapter%202:latest%20table%20for%20governance%20indicator.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4"/>
  <c:chart>
    <c:title>
      <c:tx>
        <c:rich>
          <a:bodyPr/>
          <a:lstStyle/>
          <a:p>
            <a:pPr>
              <a:defRPr sz="1400"/>
            </a:pPr>
            <a:r>
              <a:rPr lang="en-US" sz="1400"/>
              <a:t>Aid for governance in Lao PDR since 1995</a:t>
            </a:r>
          </a:p>
          <a:p>
            <a:pPr>
              <a:defRPr sz="1400"/>
            </a:pPr>
            <a:r>
              <a:rPr lang="en-US" sz="1400"/>
              <a:t>(Amount is in million USD) </a:t>
            </a:r>
          </a:p>
        </c:rich>
      </c:tx>
      <c:layout/>
    </c:title>
    <c:plotArea>
      <c:layout>
        <c:manualLayout>
          <c:layoutTarget val="inner"/>
          <c:xMode val="edge"/>
          <c:yMode val="edge"/>
          <c:x val="0.0673232193695658"/>
          <c:y val="0.230013796352379"/>
          <c:w val="0.932501474774936"/>
          <c:h val="0.604206541490006"/>
        </c:manualLayout>
      </c:layout>
      <c:lineChart>
        <c:grouping val="stacked"/>
        <c:ser>
          <c:idx val="0"/>
          <c:order val="0"/>
          <c:dLbls>
            <c:showVal val="1"/>
          </c:dLbls>
          <c:cat>
            <c:strRef>
              <c:f>Sheet2!$E$9:$T$10</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Sheet2!$E$11:$T$11</c:f>
              <c:numCache>
                <c:formatCode>_(* #,##0_);_(* \(#,##0\);_(* "-"??_);_(@_)</c:formatCode>
                <c:ptCount val="16"/>
                <c:pt idx="0">
                  <c:v>1.371432</c:v>
                </c:pt>
                <c:pt idx="1">
                  <c:v>8.412411</c:v>
                </c:pt>
                <c:pt idx="2">
                  <c:v>7.230894000000001</c:v>
                </c:pt>
                <c:pt idx="3">
                  <c:v>8.050298</c:v>
                </c:pt>
                <c:pt idx="4">
                  <c:v>13.04853</c:v>
                </c:pt>
                <c:pt idx="5">
                  <c:v>13.476288</c:v>
                </c:pt>
                <c:pt idx="6">
                  <c:v>13.366641</c:v>
                </c:pt>
                <c:pt idx="7">
                  <c:v>26.861634</c:v>
                </c:pt>
                <c:pt idx="8">
                  <c:v>25.05822</c:v>
                </c:pt>
                <c:pt idx="9">
                  <c:v>25.325581</c:v>
                </c:pt>
                <c:pt idx="10">
                  <c:v>25.821522</c:v>
                </c:pt>
                <c:pt idx="11">
                  <c:v>31.997813</c:v>
                </c:pt>
                <c:pt idx="12">
                  <c:v>43.953167</c:v>
                </c:pt>
                <c:pt idx="13">
                  <c:v>44.128616</c:v>
                </c:pt>
                <c:pt idx="14">
                  <c:v>34.843379</c:v>
                </c:pt>
                <c:pt idx="15">
                  <c:v>35.60734100000001</c:v>
                </c:pt>
              </c:numCache>
            </c:numRef>
          </c:val>
        </c:ser>
        <c:dLbls>
          <c:showVal val="1"/>
        </c:dLbls>
        <c:marker val="1"/>
        <c:axId val="398650392"/>
        <c:axId val="269024520"/>
      </c:lineChart>
      <c:catAx>
        <c:axId val="398650392"/>
        <c:scaling>
          <c:orientation val="minMax"/>
        </c:scaling>
        <c:axPos val="b"/>
        <c:tickLblPos val="nextTo"/>
        <c:crossAx val="269024520"/>
        <c:crosses val="autoZero"/>
        <c:auto val="1"/>
        <c:lblAlgn val="ctr"/>
        <c:lblOffset val="100"/>
      </c:catAx>
      <c:valAx>
        <c:axId val="269024520"/>
        <c:scaling>
          <c:orientation val="minMax"/>
        </c:scaling>
        <c:axPos val="l"/>
        <c:majorGridlines/>
        <c:numFmt formatCode="_(* #,##0_);_(* \(#,##0\);_(* &quot;-&quot;??_);_(@_)" sourceLinked="1"/>
        <c:tickLblPos val="nextTo"/>
        <c:crossAx val="398650392"/>
        <c:crosses val="autoZero"/>
        <c:crossBetween val="between"/>
      </c:valAx>
    </c:plotArea>
    <c:plotVisOnly val="1"/>
  </c:chart>
  <c:txPr>
    <a:bodyPr/>
    <a:lstStyle/>
    <a:p>
      <a:pPr>
        <a:defRPr sz="1400">
          <a:latin typeface="Garamond"/>
          <a:cs typeface="Garamond"/>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1400"/>
            </a:pPr>
            <a:r>
              <a:rPr lang="en-AU" sz="1400" b="1" i="0" u="sng" strike="noStrike" baseline="0" dirty="0"/>
              <a:t>Percentile rank of six Kaufmann et al.’s governance indicators for </a:t>
            </a:r>
            <a:r>
              <a:rPr lang="en-AU" sz="1400" b="1" i="0" u="sng" strike="noStrike" baseline="0" dirty="0" smtClean="0"/>
              <a:t>Laos</a:t>
            </a:r>
          </a:p>
          <a:p>
            <a:pPr>
              <a:defRPr sz="1400"/>
            </a:pPr>
            <a:r>
              <a:rPr lang="en-AU" sz="1400" b="1" i="0" u="none" strike="noStrike" baseline="0" dirty="0" smtClean="0"/>
              <a:t>Percentile rank indicates the percentage of countries worldwide that rate below Laos. Higher values indicate better governance rating</a:t>
            </a:r>
          </a:p>
          <a:p>
            <a:pPr>
              <a:defRPr sz="1400"/>
            </a:pPr>
            <a:endParaRPr lang="en-AU" sz="1400" b="1" i="0" u="none" strike="noStrike" baseline="0" dirty="0" smtClean="0"/>
          </a:p>
          <a:p>
            <a:pPr>
              <a:defRPr sz="1400"/>
            </a:pPr>
            <a:r>
              <a:rPr lang="en-AU" sz="1400" b="1" i="0" u="none" strike="noStrike" baseline="0" dirty="0" smtClean="0"/>
              <a:t> </a:t>
            </a:r>
            <a:endParaRPr lang="en-US" sz="1400" dirty="0"/>
          </a:p>
        </c:rich>
      </c:tx>
      <c:layout>
        <c:manualLayout>
          <c:xMode val="edge"/>
          <c:yMode val="edge"/>
          <c:x val="0.117777055780649"/>
          <c:y val="0.0"/>
        </c:manualLayout>
      </c:layout>
    </c:title>
    <c:plotArea>
      <c:layout>
        <c:manualLayout>
          <c:layoutTarget val="inner"/>
          <c:xMode val="edge"/>
          <c:yMode val="edge"/>
          <c:x val="0.0672403995617052"/>
          <c:y val="0.186576990376203"/>
          <c:w val="0.650392774432608"/>
          <c:h val="0.718248517546418"/>
        </c:manualLayout>
      </c:layout>
      <c:lineChart>
        <c:grouping val="standard"/>
        <c:ser>
          <c:idx val="0"/>
          <c:order val="0"/>
          <c:tx>
            <c:strRef>
              <c:f>Sheet1!$A$2</c:f>
              <c:strCache>
                <c:ptCount val="1"/>
                <c:pt idx="0">
                  <c:v>Voice and Accountability </c:v>
                </c:pt>
              </c:strCache>
            </c:strRef>
          </c:tx>
          <c:spPr>
            <a:ln>
              <a:solidFill>
                <a:srgbClr val="C5C137"/>
              </a:solidFill>
            </a:ln>
          </c:spPr>
          <c:marker>
            <c:spPr>
              <a:ln>
                <a:solidFill>
                  <a:srgbClr val="008000"/>
                </a:solidFill>
              </a:ln>
            </c:spPr>
          </c:marker>
          <c:cat>
            <c:numRef>
              <c:f>Sheet1!$B$1:$M$1</c:f>
              <c:numCache>
                <c:formatCode>General</c:formatCode>
                <c:ptCount val="12"/>
                <c:pt idx="0">
                  <c:v>1998.0</c:v>
                </c:pt>
                <c:pt idx="1">
                  <c:v>2000.0</c:v>
                </c:pt>
                <c:pt idx="2">
                  <c:v>2002.0</c:v>
                </c:pt>
                <c:pt idx="3">
                  <c:v>2003.0</c:v>
                </c:pt>
                <c:pt idx="4">
                  <c:v>2004.0</c:v>
                </c:pt>
                <c:pt idx="5">
                  <c:v>2005.0</c:v>
                </c:pt>
                <c:pt idx="6">
                  <c:v>2006.0</c:v>
                </c:pt>
                <c:pt idx="7">
                  <c:v>2007.0</c:v>
                </c:pt>
                <c:pt idx="8">
                  <c:v>2008.0</c:v>
                </c:pt>
                <c:pt idx="9">
                  <c:v>2009.0</c:v>
                </c:pt>
                <c:pt idx="10">
                  <c:v>2010.0</c:v>
                </c:pt>
                <c:pt idx="11">
                  <c:v>2011.0</c:v>
                </c:pt>
              </c:numCache>
            </c:numRef>
          </c:cat>
          <c:val>
            <c:numRef>
              <c:f>Sheet1!$B$2:$M$2</c:f>
              <c:numCache>
                <c:formatCode>General</c:formatCode>
                <c:ptCount val="12"/>
                <c:pt idx="0">
                  <c:v>17.3</c:v>
                </c:pt>
                <c:pt idx="1">
                  <c:v>13.9</c:v>
                </c:pt>
                <c:pt idx="2">
                  <c:v>2.9</c:v>
                </c:pt>
                <c:pt idx="3">
                  <c:v>2.9</c:v>
                </c:pt>
                <c:pt idx="4">
                  <c:v>5.8</c:v>
                </c:pt>
                <c:pt idx="5">
                  <c:v>4.8</c:v>
                </c:pt>
                <c:pt idx="6">
                  <c:v>6.7</c:v>
                </c:pt>
                <c:pt idx="7">
                  <c:v>5.8</c:v>
                </c:pt>
                <c:pt idx="8">
                  <c:v>4.8</c:v>
                </c:pt>
                <c:pt idx="9">
                  <c:v>4.7</c:v>
                </c:pt>
                <c:pt idx="10">
                  <c:v>5.7</c:v>
                </c:pt>
                <c:pt idx="11">
                  <c:v>5.6</c:v>
                </c:pt>
              </c:numCache>
            </c:numRef>
          </c:val>
        </c:ser>
        <c:ser>
          <c:idx val="1"/>
          <c:order val="1"/>
          <c:tx>
            <c:strRef>
              <c:f>Sheet1!$A$3</c:f>
              <c:strCache>
                <c:ptCount val="1"/>
                <c:pt idx="0">
                  <c:v>Political Stability </c:v>
                </c:pt>
              </c:strCache>
            </c:strRef>
          </c:tx>
          <c:spPr>
            <a:ln>
              <a:solidFill>
                <a:srgbClr val="FF0000"/>
              </a:solidFill>
            </a:ln>
          </c:spPr>
          <c:cat>
            <c:numRef>
              <c:f>Sheet1!$B$1:$M$1</c:f>
              <c:numCache>
                <c:formatCode>General</c:formatCode>
                <c:ptCount val="12"/>
                <c:pt idx="0">
                  <c:v>1998.0</c:v>
                </c:pt>
                <c:pt idx="1">
                  <c:v>2000.0</c:v>
                </c:pt>
                <c:pt idx="2">
                  <c:v>2002.0</c:v>
                </c:pt>
                <c:pt idx="3">
                  <c:v>2003.0</c:v>
                </c:pt>
                <c:pt idx="4">
                  <c:v>2004.0</c:v>
                </c:pt>
                <c:pt idx="5">
                  <c:v>2005.0</c:v>
                </c:pt>
                <c:pt idx="6">
                  <c:v>2006.0</c:v>
                </c:pt>
                <c:pt idx="7">
                  <c:v>2007.0</c:v>
                </c:pt>
                <c:pt idx="8">
                  <c:v>2008.0</c:v>
                </c:pt>
                <c:pt idx="9">
                  <c:v>2009.0</c:v>
                </c:pt>
                <c:pt idx="10">
                  <c:v>2010.0</c:v>
                </c:pt>
                <c:pt idx="11">
                  <c:v>2011.0</c:v>
                </c:pt>
              </c:numCache>
            </c:numRef>
          </c:cat>
          <c:val>
            <c:numRef>
              <c:f>Sheet1!$B$3:$M$3</c:f>
              <c:numCache>
                <c:formatCode>General</c:formatCode>
                <c:ptCount val="12"/>
                <c:pt idx="0">
                  <c:v>31.7</c:v>
                </c:pt>
                <c:pt idx="1">
                  <c:v>23.1</c:v>
                </c:pt>
                <c:pt idx="2">
                  <c:v>38.9</c:v>
                </c:pt>
                <c:pt idx="3">
                  <c:v>15.4</c:v>
                </c:pt>
                <c:pt idx="4">
                  <c:v>28.8</c:v>
                </c:pt>
                <c:pt idx="5">
                  <c:v>38.9</c:v>
                </c:pt>
                <c:pt idx="6">
                  <c:v>45.7</c:v>
                </c:pt>
                <c:pt idx="7">
                  <c:v>39.9</c:v>
                </c:pt>
                <c:pt idx="8">
                  <c:v>47.8</c:v>
                </c:pt>
                <c:pt idx="9">
                  <c:v>43.9</c:v>
                </c:pt>
                <c:pt idx="10">
                  <c:v>36.3</c:v>
                </c:pt>
                <c:pt idx="11">
                  <c:v>47.2</c:v>
                </c:pt>
              </c:numCache>
            </c:numRef>
          </c:val>
        </c:ser>
        <c:ser>
          <c:idx val="2"/>
          <c:order val="2"/>
          <c:tx>
            <c:strRef>
              <c:f>Sheet1!$A$4</c:f>
              <c:strCache>
                <c:ptCount val="1"/>
                <c:pt idx="0">
                  <c:v>Government Effectiveness </c:v>
                </c:pt>
              </c:strCache>
            </c:strRef>
          </c:tx>
          <c:spPr>
            <a:ln>
              <a:solidFill>
                <a:srgbClr val="1CDD2A"/>
              </a:solidFill>
            </a:ln>
          </c:spPr>
          <c:marker>
            <c:spPr>
              <a:ln>
                <a:solidFill>
                  <a:srgbClr val="FF0000"/>
                </a:solidFill>
              </a:ln>
            </c:spPr>
          </c:marker>
          <c:cat>
            <c:numRef>
              <c:f>Sheet1!$B$1:$M$1</c:f>
              <c:numCache>
                <c:formatCode>General</c:formatCode>
                <c:ptCount val="12"/>
                <c:pt idx="0">
                  <c:v>1998.0</c:v>
                </c:pt>
                <c:pt idx="1">
                  <c:v>2000.0</c:v>
                </c:pt>
                <c:pt idx="2">
                  <c:v>2002.0</c:v>
                </c:pt>
                <c:pt idx="3">
                  <c:v>2003.0</c:v>
                </c:pt>
                <c:pt idx="4">
                  <c:v>2004.0</c:v>
                </c:pt>
                <c:pt idx="5">
                  <c:v>2005.0</c:v>
                </c:pt>
                <c:pt idx="6">
                  <c:v>2006.0</c:v>
                </c:pt>
                <c:pt idx="7">
                  <c:v>2007.0</c:v>
                </c:pt>
                <c:pt idx="8">
                  <c:v>2008.0</c:v>
                </c:pt>
                <c:pt idx="9">
                  <c:v>2009.0</c:v>
                </c:pt>
                <c:pt idx="10">
                  <c:v>2010.0</c:v>
                </c:pt>
                <c:pt idx="11">
                  <c:v>2011.0</c:v>
                </c:pt>
              </c:numCache>
            </c:numRef>
          </c:cat>
          <c:val>
            <c:numRef>
              <c:f>Sheet1!$B$4:$M$4</c:f>
              <c:numCache>
                <c:formatCode>General</c:formatCode>
                <c:ptCount val="12"/>
                <c:pt idx="0">
                  <c:v>24.8</c:v>
                </c:pt>
                <c:pt idx="1">
                  <c:v>20.9</c:v>
                </c:pt>
                <c:pt idx="2">
                  <c:v>14.1</c:v>
                </c:pt>
                <c:pt idx="3">
                  <c:v>11.7</c:v>
                </c:pt>
                <c:pt idx="4">
                  <c:v>10.7</c:v>
                </c:pt>
                <c:pt idx="5">
                  <c:v>11.2</c:v>
                </c:pt>
                <c:pt idx="6">
                  <c:v>17.0</c:v>
                </c:pt>
                <c:pt idx="7">
                  <c:v>17.9</c:v>
                </c:pt>
                <c:pt idx="8">
                  <c:v>16.9</c:v>
                </c:pt>
                <c:pt idx="9">
                  <c:v>14.8</c:v>
                </c:pt>
                <c:pt idx="10">
                  <c:v>17.2</c:v>
                </c:pt>
                <c:pt idx="11">
                  <c:v>17.1</c:v>
                </c:pt>
              </c:numCache>
            </c:numRef>
          </c:val>
        </c:ser>
        <c:ser>
          <c:idx val="3"/>
          <c:order val="3"/>
          <c:tx>
            <c:strRef>
              <c:f>Sheet1!$A$5</c:f>
              <c:strCache>
                <c:ptCount val="1"/>
                <c:pt idx="0">
                  <c:v>Regulatory Quality </c:v>
                </c:pt>
              </c:strCache>
            </c:strRef>
          </c:tx>
          <c:cat>
            <c:numRef>
              <c:f>Sheet1!$B$1:$M$1</c:f>
              <c:numCache>
                <c:formatCode>General</c:formatCode>
                <c:ptCount val="12"/>
                <c:pt idx="0">
                  <c:v>1998.0</c:v>
                </c:pt>
                <c:pt idx="1">
                  <c:v>2000.0</c:v>
                </c:pt>
                <c:pt idx="2">
                  <c:v>2002.0</c:v>
                </c:pt>
                <c:pt idx="3">
                  <c:v>2003.0</c:v>
                </c:pt>
                <c:pt idx="4">
                  <c:v>2004.0</c:v>
                </c:pt>
                <c:pt idx="5">
                  <c:v>2005.0</c:v>
                </c:pt>
                <c:pt idx="6">
                  <c:v>2006.0</c:v>
                </c:pt>
                <c:pt idx="7">
                  <c:v>2007.0</c:v>
                </c:pt>
                <c:pt idx="8">
                  <c:v>2008.0</c:v>
                </c:pt>
                <c:pt idx="9">
                  <c:v>2009.0</c:v>
                </c:pt>
                <c:pt idx="10">
                  <c:v>2010.0</c:v>
                </c:pt>
                <c:pt idx="11">
                  <c:v>2011.0</c:v>
                </c:pt>
              </c:numCache>
            </c:numRef>
          </c:cat>
          <c:val>
            <c:numRef>
              <c:f>Sheet1!$B$5:$M$5</c:f>
              <c:numCache>
                <c:formatCode>General</c:formatCode>
                <c:ptCount val="12"/>
                <c:pt idx="0">
                  <c:v>14.6</c:v>
                </c:pt>
                <c:pt idx="1">
                  <c:v>7.3</c:v>
                </c:pt>
                <c:pt idx="2">
                  <c:v>7.3</c:v>
                </c:pt>
                <c:pt idx="3">
                  <c:v>5.9</c:v>
                </c:pt>
                <c:pt idx="4">
                  <c:v>9.3</c:v>
                </c:pt>
                <c:pt idx="5">
                  <c:v>10.2</c:v>
                </c:pt>
                <c:pt idx="6">
                  <c:v>9.3</c:v>
                </c:pt>
                <c:pt idx="7">
                  <c:v>13.1</c:v>
                </c:pt>
                <c:pt idx="8">
                  <c:v>14.5</c:v>
                </c:pt>
                <c:pt idx="9">
                  <c:v>14.3</c:v>
                </c:pt>
                <c:pt idx="10">
                  <c:v>17.7</c:v>
                </c:pt>
                <c:pt idx="11">
                  <c:v>19.4</c:v>
                </c:pt>
              </c:numCache>
            </c:numRef>
          </c:val>
        </c:ser>
        <c:ser>
          <c:idx val="4"/>
          <c:order val="4"/>
          <c:tx>
            <c:strRef>
              <c:f>Sheet1!$A$6</c:f>
              <c:strCache>
                <c:ptCount val="1"/>
                <c:pt idx="0">
                  <c:v>Rule of Law </c:v>
                </c:pt>
              </c:strCache>
            </c:strRef>
          </c:tx>
          <c:spPr>
            <a:ln>
              <a:solidFill>
                <a:srgbClr val="780ECF"/>
              </a:solidFill>
            </a:ln>
          </c:spPr>
          <c:marker>
            <c:spPr>
              <a:solidFill>
                <a:schemeClr val="accent2"/>
              </a:solidFill>
            </c:spPr>
          </c:marker>
          <c:cat>
            <c:numRef>
              <c:f>Sheet1!$B$1:$M$1</c:f>
              <c:numCache>
                <c:formatCode>General</c:formatCode>
                <c:ptCount val="12"/>
                <c:pt idx="0">
                  <c:v>1998.0</c:v>
                </c:pt>
                <c:pt idx="1">
                  <c:v>2000.0</c:v>
                </c:pt>
                <c:pt idx="2">
                  <c:v>2002.0</c:v>
                </c:pt>
                <c:pt idx="3">
                  <c:v>2003.0</c:v>
                </c:pt>
                <c:pt idx="4">
                  <c:v>2004.0</c:v>
                </c:pt>
                <c:pt idx="5">
                  <c:v>2005.0</c:v>
                </c:pt>
                <c:pt idx="6">
                  <c:v>2006.0</c:v>
                </c:pt>
                <c:pt idx="7">
                  <c:v>2007.0</c:v>
                </c:pt>
                <c:pt idx="8">
                  <c:v>2008.0</c:v>
                </c:pt>
                <c:pt idx="9">
                  <c:v>2009.0</c:v>
                </c:pt>
                <c:pt idx="10">
                  <c:v>2010.0</c:v>
                </c:pt>
                <c:pt idx="11">
                  <c:v>2011.0</c:v>
                </c:pt>
              </c:numCache>
            </c:numRef>
          </c:cat>
          <c:val>
            <c:numRef>
              <c:f>Sheet1!$B$6:$M$6</c:f>
              <c:numCache>
                <c:formatCode>General</c:formatCode>
                <c:ptCount val="12"/>
                <c:pt idx="0">
                  <c:v>21.9</c:v>
                </c:pt>
                <c:pt idx="1">
                  <c:v>22.4</c:v>
                </c:pt>
                <c:pt idx="2">
                  <c:v>15.7</c:v>
                </c:pt>
                <c:pt idx="3">
                  <c:v>14.3</c:v>
                </c:pt>
                <c:pt idx="4">
                  <c:v>18.6</c:v>
                </c:pt>
                <c:pt idx="5">
                  <c:v>15.7</c:v>
                </c:pt>
                <c:pt idx="6">
                  <c:v>20.5</c:v>
                </c:pt>
                <c:pt idx="7">
                  <c:v>21.0</c:v>
                </c:pt>
                <c:pt idx="8">
                  <c:v>23.0</c:v>
                </c:pt>
                <c:pt idx="9">
                  <c:v>18.4</c:v>
                </c:pt>
                <c:pt idx="10">
                  <c:v>20.4</c:v>
                </c:pt>
                <c:pt idx="11">
                  <c:v>18.3</c:v>
                </c:pt>
              </c:numCache>
            </c:numRef>
          </c:val>
        </c:ser>
        <c:ser>
          <c:idx val="5"/>
          <c:order val="5"/>
          <c:tx>
            <c:strRef>
              <c:f>Sheet1!$A$7</c:f>
              <c:strCache>
                <c:ptCount val="1"/>
                <c:pt idx="0">
                  <c:v>Control of Corruption </c:v>
                </c:pt>
              </c:strCache>
            </c:strRef>
          </c:tx>
          <c:spPr>
            <a:ln>
              <a:solidFill>
                <a:srgbClr val="13FFFC"/>
              </a:solidFill>
            </a:ln>
          </c:spPr>
          <c:marker>
            <c:spPr>
              <a:ln>
                <a:solidFill>
                  <a:srgbClr val="FFFF00"/>
                </a:solidFill>
              </a:ln>
            </c:spPr>
          </c:marker>
          <c:cat>
            <c:numRef>
              <c:f>Sheet1!$B$1:$M$1</c:f>
              <c:numCache>
                <c:formatCode>General</c:formatCode>
                <c:ptCount val="12"/>
                <c:pt idx="0">
                  <c:v>1998.0</c:v>
                </c:pt>
                <c:pt idx="1">
                  <c:v>2000.0</c:v>
                </c:pt>
                <c:pt idx="2">
                  <c:v>2002.0</c:v>
                </c:pt>
                <c:pt idx="3">
                  <c:v>2003.0</c:v>
                </c:pt>
                <c:pt idx="4">
                  <c:v>2004.0</c:v>
                </c:pt>
                <c:pt idx="5">
                  <c:v>2005.0</c:v>
                </c:pt>
                <c:pt idx="6">
                  <c:v>2006.0</c:v>
                </c:pt>
                <c:pt idx="7">
                  <c:v>2007.0</c:v>
                </c:pt>
                <c:pt idx="8">
                  <c:v>2008.0</c:v>
                </c:pt>
                <c:pt idx="9">
                  <c:v>2009.0</c:v>
                </c:pt>
                <c:pt idx="10">
                  <c:v>2010.0</c:v>
                </c:pt>
                <c:pt idx="11">
                  <c:v>2011.0</c:v>
                </c:pt>
              </c:numCache>
            </c:numRef>
          </c:cat>
          <c:val>
            <c:numRef>
              <c:f>Sheet1!$B$7:$M$7</c:f>
              <c:numCache>
                <c:formatCode>General</c:formatCode>
                <c:ptCount val="12"/>
                <c:pt idx="0">
                  <c:v>39.8</c:v>
                </c:pt>
                <c:pt idx="1">
                  <c:v>25.7</c:v>
                </c:pt>
                <c:pt idx="2">
                  <c:v>13.1</c:v>
                </c:pt>
                <c:pt idx="3">
                  <c:v>11.7</c:v>
                </c:pt>
                <c:pt idx="4">
                  <c:v>8.7</c:v>
                </c:pt>
                <c:pt idx="5">
                  <c:v>10.2</c:v>
                </c:pt>
                <c:pt idx="6">
                  <c:v>8.7</c:v>
                </c:pt>
                <c:pt idx="7">
                  <c:v>7.2</c:v>
                </c:pt>
                <c:pt idx="8">
                  <c:v>7.2</c:v>
                </c:pt>
                <c:pt idx="9">
                  <c:v>9.5</c:v>
                </c:pt>
                <c:pt idx="10">
                  <c:v>12.9</c:v>
                </c:pt>
                <c:pt idx="11">
                  <c:v>13.7</c:v>
                </c:pt>
              </c:numCache>
            </c:numRef>
          </c:val>
        </c:ser>
        <c:marker val="1"/>
        <c:axId val="209937608"/>
        <c:axId val="239641224"/>
      </c:lineChart>
      <c:catAx>
        <c:axId val="209937608"/>
        <c:scaling>
          <c:orientation val="minMax"/>
        </c:scaling>
        <c:axPos val="b"/>
        <c:numFmt formatCode="General" sourceLinked="1"/>
        <c:tickLblPos val="nextTo"/>
        <c:crossAx val="239641224"/>
        <c:crosses val="autoZero"/>
        <c:auto val="1"/>
        <c:lblAlgn val="ctr"/>
        <c:lblOffset val="100"/>
      </c:catAx>
      <c:valAx>
        <c:axId val="239641224"/>
        <c:scaling>
          <c:orientation val="minMax"/>
        </c:scaling>
        <c:axPos val="l"/>
        <c:majorGridlines/>
        <c:numFmt formatCode="General" sourceLinked="1"/>
        <c:tickLblPos val="nextTo"/>
        <c:crossAx val="209937608"/>
        <c:crosses val="autoZero"/>
        <c:crossBetween val="between"/>
      </c:valAx>
    </c:plotArea>
    <c:legend>
      <c:legendPos val="r"/>
      <c:layout>
        <c:manualLayout>
          <c:xMode val="edge"/>
          <c:yMode val="edge"/>
          <c:x val="0.726286726295135"/>
          <c:y val="0.201191795470011"/>
          <c:w val="0.265247402898167"/>
          <c:h val="0.715333333333333"/>
        </c:manualLayout>
      </c:layout>
      <c:txPr>
        <a:bodyPr/>
        <a:lstStyle/>
        <a:p>
          <a:pPr>
            <a:defRPr sz="1400"/>
          </a:pPr>
          <a:endParaRPr lang="en-US"/>
        </a:p>
      </c:txPr>
    </c:legend>
    <c:plotVisOnly val="1"/>
  </c:chart>
  <c:txPr>
    <a:bodyPr/>
    <a:lstStyle/>
    <a:p>
      <a:pPr>
        <a:defRPr sz="1200">
          <a:latin typeface="Garamond"/>
          <a:cs typeface="Garamond"/>
        </a:defRPr>
      </a:pPr>
      <a:endParaRPr lang="en-US"/>
    </a:p>
  </c:txPr>
  <c:externalData r:id="rId1"/>
</c:chartSpace>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2-11-26T11:49:02.673" idx="2">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27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E3CB0CDF-821A-6D49-B5E4-AABBB6E22513}" type="datetime1">
              <a:rPr lang="en-US"/>
              <a:pPr>
                <a:defRPr/>
              </a:pPr>
              <a:t>2/13/14</a:t>
            </a:fld>
            <a:endParaRPr lang="en-US"/>
          </a:p>
        </p:txBody>
      </p:sp>
      <p:sp>
        <p:nvSpPr>
          <p:cNvPr id="327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327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848CE85-0460-1C4E-8215-80AAEFB6736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FFF0072-CA5E-2E43-A2B0-7343E97BA22B}" type="datetime1">
              <a:rPr lang="en-US"/>
              <a:pPr>
                <a:defRPr/>
              </a:pPr>
              <a:t>2/13/14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9874227-63B2-4E4A-A6EA-C8FABAFDAB1D}"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kern="1200" dirty="0" smtClean="0">
                <a:solidFill>
                  <a:schemeClr val="tx1"/>
                </a:solidFill>
                <a:latin typeface="+mn-lt"/>
                <a:ea typeface="ＭＳ Ｐゴシック" charset="-128"/>
                <a:cs typeface="ＭＳ Ｐゴシック" charset="-128"/>
              </a:rPr>
              <a:t>Hughes demonstrates that the </a:t>
            </a:r>
            <a:r>
              <a:rPr lang="en-US" sz="1600" kern="1200" dirty="0" err="1" smtClean="0">
                <a:solidFill>
                  <a:schemeClr val="tx1"/>
                </a:solidFill>
                <a:latin typeface="+mn-lt"/>
                <a:ea typeface="ＭＳ Ｐゴシック" charset="-128"/>
                <a:cs typeface="ＭＳ Ｐゴシック" charset="-128"/>
              </a:rPr>
              <a:t>clientelist</a:t>
            </a:r>
            <a:r>
              <a:rPr lang="en-US" sz="1600" kern="1200" dirty="0" smtClean="0">
                <a:solidFill>
                  <a:schemeClr val="tx1"/>
                </a:solidFill>
                <a:latin typeface="+mn-lt"/>
                <a:ea typeface="ＭＳ Ｐゴシック" charset="-128"/>
                <a:cs typeface="ＭＳ Ｐゴシック" charset="-128"/>
              </a:rPr>
              <a:t> strategies of Hun </a:t>
            </a:r>
            <a:r>
              <a:rPr lang="en-US" sz="1600" kern="1200" dirty="0" err="1" smtClean="0">
                <a:solidFill>
                  <a:schemeClr val="tx1"/>
                </a:solidFill>
                <a:latin typeface="+mn-lt"/>
                <a:ea typeface="ＭＳ Ｐゴシック" charset="-128"/>
                <a:cs typeface="ＭＳ Ｐゴシック" charset="-128"/>
              </a:rPr>
              <a:t>Sen</a:t>
            </a:r>
            <a:r>
              <a:rPr lang="en-US" sz="1600" kern="1200" dirty="0" smtClean="0">
                <a:solidFill>
                  <a:schemeClr val="tx1"/>
                </a:solidFill>
                <a:latin typeface="+mn-lt"/>
                <a:ea typeface="ＭＳ Ｐゴシック" charset="-128"/>
                <a:cs typeface="ＭＳ Ｐゴシック" charset="-128"/>
              </a:rPr>
              <a:t>, Cambodia's postwar leader, have created a shadow network of elites and their followers that has been comparatively effective in serving the country's villages, even though so often coercive and corrupt.</a:t>
            </a:r>
          </a:p>
          <a:p>
            <a:endParaRPr lang="en-US" sz="1600" kern="1200" dirty="0" smtClean="0">
              <a:solidFill>
                <a:schemeClr val="tx1"/>
              </a:solidFill>
              <a:latin typeface="+mn-lt"/>
              <a:ea typeface="ＭＳ Ｐゴシック" charset="-128"/>
              <a:cs typeface="ＭＳ Ｐゴシック" charset="-128"/>
            </a:endParaRPr>
          </a:p>
          <a:p>
            <a:endParaRPr lang="en-US" sz="1600" kern="1200" dirty="0" smtClean="0">
              <a:solidFill>
                <a:schemeClr val="tx1"/>
              </a:solidFill>
              <a:latin typeface="+mn-lt"/>
              <a:ea typeface="ＭＳ Ｐゴシック" charset="-128"/>
              <a:cs typeface="ＭＳ Ｐゴシック" charset="-128"/>
            </a:endParaRPr>
          </a:p>
          <a:p>
            <a:r>
              <a:rPr lang="en-US" sz="1600" kern="1200" dirty="0" smtClean="0">
                <a:solidFill>
                  <a:schemeClr val="tx1"/>
                </a:solidFill>
                <a:latin typeface="+mn-lt"/>
                <a:ea typeface="ＭＳ Ｐゴシック" charset="-128"/>
                <a:cs typeface="ＭＳ Ｐゴシック" charset="-128"/>
              </a:rPr>
              <a:t> East Timor's postwar leaders, on the other hand, have alienated voters by attempting to follow the guidelines of the donors closely and ignoring the immediate needs and voices of the people.</a:t>
            </a:r>
            <a:endParaRPr lang="en-US" sz="1600" dirty="0"/>
          </a:p>
        </p:txBody>
      </p:sp>
      <p:sp>
        <p:nvSpPr>
          <p:cNvPr id="4" name="Slide Number Placeholder 3"/>
          <p:cNvSpPr>
            <a:spLocks noGrp="1"/>
          </p:cNvSpPr>
          <p:nvPr>
            <p:ph type="sldNum" sz="quarter" idx="10"/>
          </p:nvPr>
        </p:nvSpPr>
        <p:spPr/>
        <p:txBody>
          <a:bodyPr/>
          <a:lstStyle/>
          <a:p>
            <a:pPr>
              <a:defRPr/>
            </a:pPr>
            <a:fld id="{59874227-63B2-4E4A-A6EA-C8FABAFDAB1D}" type="slidenum">
              <a:rPr lang="en-US" smtClean="0"/>
              <a:pPr>
                <a:defRPr/>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9C83D8-7D0D-1B4D-ADEA-7044A28A290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3F6E1A-0A69-4143-AE22-4331F1F6415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C72685-FE06-EB4A-9646-24DD3D0C38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C29D51-774B-DD49-8A47-B6E1775DC6F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E227ED-821E-444E-9D53-93EC07DADD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2A724-C103-E041-8823-9310431EF3B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D95D5F-3ADE-AF4B-B0CC-5AD86DBF93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ACCDAC-562A-B543-833E-A31B8EBD27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866177-624A-1043-A5D2-4BB43A87AA8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D8FD4D-6F53-3D45-906B-FB8F3D8BDF7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E83940-7D4C-9C42-9A65-0186D8AE41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75FDE67-810D-B14F-9F82-0E625217E5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chart" Target="../charts/chart2.xml"/><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chart" Target="../charts/chart1.xml"/><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 Id="rId11" Type="http://schemas.openxmlformats.org/officeDocument/2006/relationships/comments" Target="../comments/comment1.xm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371600" y="533400"/>
            <a:ext cx="7467600" cy="2743200"/>
          </a:xfrm>
        </p:spPr>
        <p:txBody>
          <a:bodyPr/>
          <a:lstStyle/>
          <a:p>
            <a:r>
              <a:rPr lang="en-AU" sz="2800" b="1" dirty="0">
                <a:latin typeface="Garamond"/>
                <a:cs typeface="Garamond"/>
              </a:rPr>
              <a:t/>
            </a:r>
            <a:br>
              <a:rPr lang="en-AU" sz="2800" b="1" dirty="0">
                <a:latin typeface="Garamond"/>
                <a:cs typeface="Garamond"/>
              </a:rPr>
            </a:br>
            <a:r>
              <a:rPr lang="en-AU" sz="2800" b="1" dirty="0" smtClean="0">
                <a:latin typeface="Garamond"/>
                <a:cs typeface="Garamond"/>
              </a:rPr>
              <a:t/>
            </a:r>
            <a:br>
              <a:rPr lang="en-AU" sz="2800" b="1" dirty="0" smtClean="0">
                <a:latin typeface="Garamond"/>
                <a:cs typeface="Garamond"/>
              </a:rPr>
            </a:br>
            <a:r>
              <a:rPr lang="en-AU" sz="2800" b="1" dirty="0" smtClean="0">
                <a:latin typeface="Garamond"/>
                <a:cs typeface="Garamond"/>
              </a:rPr>
              <a:t> </a:t>
            </a:r>
            <a:br>
              <a:rPr lang="en-AU" sz="2800" b="1" dirty="0" smtClean="0">
                <a:latin typeface="Garamond"/>
                <a:cs typeface="Garamond"/>
              </a:rPr>
            </a:br>
            <a:r>
              <a:rPr lang="en-US" sz="2800" b="1" dirty="0" smtClean="0">
                <a:latin typeface="Garamond"/>
                <a:cs typeface="Garamond"/>
              </a:rPr>
              <a:t>The impact of foreign aid from traditional donors on the quality of</a:t>
            </a:r>
            <a:br>
              <a:rPr lang="en-US" sz="2800" b="1" dirty="0" smtClean="0">
                <a:latin typeface="Garamond"/>
                <a:cs typeface="Garamond"/>
              </a:rPr>
            </a:br>
            <a:r>
              <a:rPr lang="en-US" sz="2800" b="1" dirty="0" smtClean="0">
                <a:latin typeface="Garamond"/>
                <a:cs typeface="Garamond"/>
              </a:rPr>
              <a:t>government in a one-party state </a:t>
            </a:r>
            <a:br>
              <a:rPr lang="en-US" sz="2800" b="1" dirty="0" smtClean="0">
                <a:latin typeface="Garamond"/>
                <a:cs typeface="Garamond"/>
              </a:rPr>
            </a:br>
            <a:r>
              <a:rPr lang="en-US" sz="2800" b="1" dirty="0" smtClean="0">
                <a:latin typeface="Garamond"/>
                <a:cs typeface="Garamond"/>
              </a:rPr>
              <a:t>(the case study of Laos) </a:t>
            </a:r>
            <a:r>
              <a:rPr lang="en-AU" sz="2800" b="1" dirty="0" smtClean="0">
                <a:latin typeface="Garamond"/>
                <a:cs typeface="Garamond"/>
              </a:rPr>
              <a:t/>
            </a:r>
            <a:br>
              <a:rPr lang="en-AU" sz="2800" b="1" dirty="0" smtClean="0">
                <a:latin typeface="Garamond"/>
                <a:cs typeface="Garamond"/>
              </a:rPr>
            </a:br>
            <a:r>
              <a:rPr lang="en-AU" sz="2800" b="1" dirty="0">
                <a:latin typeface="Garamond"/>
                <a:cs typeface="Garamond"/>
              </a:rPr>
              <a:t/>
            </a:r>
            <a:br>
              <a:rPr lang="en-AU" sz="2800" b="1" dirty="0">
                <a:latin typeface="Garamond"/>
                <a:cs typeface="Garamond"/>
              </a:rPr>
            </a:br>
            <a:endParaRPr lang="en-US" sz="2800" b="1" dirty="0">
              <a:latin typeface="Garamond"/>
              <a:cs typeface="Garamond"/>
            </a:endParaRPr>
          </a:p>
        </p:txBody>
      </p:sp>
      <p:sp>
        <p:nvSpPr>
          <p:cNvPr id="15363" name="Rectangle 3"/>
          <p:cNvSpPr>
            <a:spLocks noGrp="1" noChangeArrowheads="1"/>
          </p:cNvSpPr>
          <p:nvPr>
            <p:ph type="subTitle" idx="1"/>
          </p:nvPr>
        </p:nvSpPr>
        <p:spPr>
          <a:xfrm>
            <a:off x="1752600" y="3352800"/>
            <a:ext cx="6400800" cy="1828800"/>
          </a:xfrm>
        </p:spPr>
        <p:txBody>
          <a:bodyPr/>
          <a:lstStyle/>
          <a:p>
            <a:pPr eaLnBrk="1" hangingPunct="1"/>
            <a:r>
              <a:rPr lang="en-AU" sz="1800" b="1" dirty="0">
                <a:latin typeface="Garamond"/>
                <a:cs typeface="Garamond"/>
              </a:rPr>
              <a:t>Phanthanousone (</a:t>
            </a:r>
            <a:r>
              <a:rPr lang="en-AU" sz="1800" b="1" dirty="0" err="1">
                <a:latin typeface="Garamond"/>
                <a:cs typeface="Garamond"/>
              </a:rPr>
              <a:t>Pepe</a:t>
            </a:r>
            <a:r>
              <a:rPr lang="en-AU" sz="1800" b="1" dirty="0">
                <a:latin typeface="Garamond"/>
                <a:cs typeface="Garamond"/>
              </a:rPr>
              <a:t>) Khennavong </a:t>
            </a:r>
          </a:p>
          <a:p>
            <a:pPr eaLnBrk="1" hangingPunct="1"/>
            <a:r>
              <a:rPr lang="en-AU" sz="1800" b="1" dirty="0">
                <a:latin typeface="Garamond"/>
                <a:cs typeface="Garamond"/>
              </a:rPr>
              <a:t>PhD candidate - Public policy programme </a:t>
            </a:r>
            <a:br>
              <a:rPr lang="en-AU" sz="1800" b="1" dirty="0">
                <a:latin typeface="Garamond"/>
                <a:cs typeface="Garamond"/>
              </a:rPr>
            </a:br>
            <a:r>
              <a:rPr lang="en-AU" sz="1800" b="1" dirty="0">
                <a:latin typeface="Garamond"/>
                <a:cs typeface="Garamond"/>
              </a:rPr>
              <a:t>Crawford School of Economic and </a:t>
            </a:r>
            <a:r>
              <a:rPr lang="en-AU" sz="1800" b="1" dirty="0" smtClean="0">
                <a:latin typeface="Garamond"/>
                <a:cs typeface="Garamond"/>
              </a:rPr>
              <a:t>Governance</a:t>
            </a:r>
          </a:p>
          <a:p>
            <a:pPr eaLnBrk="1" hangingPunct="1"/>
            <a:endParaRPr lang="en-AU" sz="1800" b="1" dirty="0" smtClean="0">
              <a:latin typeface="Garamond"/>
              <a:cs typeface="Garamond"/>
            </a:endParaRPr>
          </a:p>
          <a:p>
            <a:pPr eaLnBrk="1" hangingPunct="1"/>
            <a:r>
              <a:rPr lang="en-AU" sz="1800" b="1" dirty="0" smtClean="0">
                <a:latin typeface="Garamond"/>
                <a:cs typeface="Garamond"/>
              </a:rPr>
              <a:t>Principal Supervisor: Stephen </a:t>
            </a:r>
            <a:r>
              <a:rPr lang="en-AU" sz="1800" b="1" dirty="0" err="1" smtClean="0">
                <a:latin typeface="Garamond"/>
                <a:cs typeface="Garamond"/>
              </a:rPr>
              <a:t>Howes</a:t>
            </a:r>
            <a:r>
              <a:rPr lang="en-AU" sz="1800" b="1" dirty="0" smtClean="0">
                <a:latin typeface="Garamond"/>
                <a:cs typeface="Garamond"/>
              </a:rPr>
              <a:t> </a:t>
            </a:r>
            <a:endParaRPr lang="en-US" sz="1800" b="1" dirty="0">
              <a:latin typeface="Garamond"/>
              <a:cs typeface="Garamond"/>
            </a:endParaRPr>
          </a:p>
        </p:txBody>
      </p:sp>
      <p:pic>
        <p:nvPicPr>
          <p:cNvPr id="15364" name="Picture 4" descr="DSC_0230_resize"/>
          <p:cNvPicPr>
            <a:picLocks noChangeAspect="1" noChangeArrowheads="1"/>
          </p:cNvPicPr>
          <p:nvPr/>
        </p:nvPicPr>
        <p:blipFill>
          <a:blip r:embed="rId2"/>
          <a:srcRect/>
          <a:stretch>
            <a:fillRect/>
          </a:stretch>
        </p:blipFill>
        <p:spPr bwMode="auto">
          <a:xfrm>
            <a:off x="0" y="0"/>
            <a:ext cx="1066800" cy="762000"/>
          </a:xfrm>
          <a:prstGeom prst="rect">
            <a:avLst/>
          </a:prstGeom>
          <a:noFill/>
          <a:ln w="9525">
            <a:noFill/>
            <a:miter lim="800000"/>
            <a:headEnd/>
            <a:tailEnd/>
          </a:ln>
        </p:spPr>
      </p:pic>
      <p:pic>
        <p:nvPicPr>
          <p:cNvPr id="15365" name="Picture 5" descr="DSC_0863_resize"/>
          <p:cNvPicPr>
            <a:picLocks noChangeAspect="1" noChangeArrowheads="1"/>
          </p:cNvPicPr>
          <p:nvPr/>
        </p:nvPicPr>
        <p:blipFill>
          <a:blip r:embed="rId3"/>
          <a:srcRect/>
          <a:stretch>
            <a:fillRect/>
          </a:stretch>
        </p:blipFill>
        <p:spPr bwMode="auto">
          <a:xfrm>
            <a:off x="0" y="762000"/>
            <a:ext cx="1066800" cy="838200"/>
          </a:xfrm>
          <a:prstGeom prst="rect">
            <a:avLst/>
          </a:prstGeom>
          <a:noFill/>
          <a:ln w="9525">
            <a:noFill/>
            <a:miter lim="800000"/>
            <a:headEnd/>
            <a:tailEnd/>
          </a:ln>
        </p:spPr>
      </p:pic>
      <p:pic>
        <p:nvPicPr>
          <p:cNvPr id="15366" name="Picture 6" descr="DSC_0130_resize"/>
          <p:cNvPicPr>
            <a:picLocks noChangeAspect="1" noChangeArrowheads="1"/>
          </p:cNvPicPr>
          <p:nvPr/>
        </p:nvPicPr>
        <p:blipFill>
          <a:blip r:embed="rId4"/>
          <a:srcRect/>
          <a:stretch>
            <a:fillRect/>
          </a:stretch>
        </p:blipFill>
        <p:spPr bwMode="auto">
          <a:xfrm>
            <a:off x="0" y="1600200"/>
            <a:ext cx="1066800" cy="914400"/>
          </a:xfrm>
          <a:prstGeom prst="rect">
            <a:avLst/>
          </a:prstGeom>
          <a:noFill/>
          <a:ln w="9525">
            <a:noFill/>
            <a:miter lim="800000"/>
            <a:headEnd/>
            <a:tailEnd/>
          </a:ln>
        </p:spPr>
      </p:pic>
      <p:pic>
        <p:nvPicPr>
          <p:cNvPr id="15367" name="Picture 7" descr="DSC_0247_resize"/>
          <p:cNvPicPr>
            <a:picLocks noChangeAspect="1" noChangeArrowheads="1"/>
          </p:cNvPicPr>
          <p:nvPr/>
        </p:nvPicPr>
        <p:blipFill>
          <a:blip r:embed="rId5"/>
          <a:srcRect/>
          <a:stretch>
            <a:fillRect/>
          </a:stretch>
        </p:blipFill>
        <p:spPr bwMode="auto">
          <a:xfrm>
            <a:off x="0" y="2514600"/>
            <a:ext cx="1066800" cy="914400"/>
          </a:xfrm>
          <a:prstGeom prst="rect">
            <a:avLst/>
          </a:prstGeom>
          <a:noFill/>
          <a:ln w="9525">
            <a:noFill/>
            <a:miter lim="800000"/>
            <a:headEnd/>
            <a:tailEnd/>
          </a:ln>
        </p:spPr>
      </p:pic>
      <p:pic>
        <p:nvPicPr>
          <p:cNvPr id="15368" name="Picture 8" descr="uncdf_lao153"/>
          <p:cNvPicPr>
            <a:picLocks noChangeAspect="1" noChangeArrowheads="1"/>
          </p:cNvPicPr>
          <p:nvPr/>
        </p:nvPicPr>
        <p:blipFill>
          <a:blip r:embed="rId6"/>
          <a:srcRect/>
          <a:stretch>
            <a:fillRect/>
          </a:stretch>
        </p:blipFill>
        <p:spPr bwMode="auto">
          <a:xfrm>
            <a:off x="0" y="3429000"/>
            <a:ext cx="1066800" cy="838200"/>
          </a:xfrm>
          <a:prstGeom prst="rect">
            <a:avLst/>
          </a:prstGeom>
          <a:noFill/>
          <a:ln w="9525">
            <a:noFill/>
            <a:miter lim="800000"/>
            <a:headEnd/>
            <a:tailEnd/>
          </a:ln>
        </p:spPr>
      </p:pic>
      <p:pic>
        <p:nvPicPr>
          <p:cNvPr id="15369" name="Picture 9" descr="EAPRO LAO 00214"/>
          <p:cNvPicPr>
            <a:picLocks noChangeAspect="1" noChangeArrowheads="1"/>
          </p:cNvPicPr>
          <p:nvPr/>
        </p:nvPicPr>
        <p:blipFill>
          <a:blip r:embed="rId7"/>
          <a:srcRect/>
          <a:stretch>
            <a:fillRect/>
          </a:stretch>
        </p:blipFill>
        <p:spPr bwMode="auto">
          <a:xfrm>
            <a:off x="0" y="4191000"/>
            <a:ext cx="1066800" cy="838200"/>
          </a:xfrm>
          <a:prstGeom prst="rect">
            <a:avLst/>
          </a:prstGeom>
          <a:noFill/>
          <a:ln w="9525">
            <a:noFill/>
            <a:miter lim="800000"/>
            <a:headEnd/>
            <a:tailEnd/>
          </a:ln>
        </p:spPr>
      </p:pic>
      <p:pic>
        <p:nvPicPr>
          <p:cNvPr id="15370" name="Picture 10" descr="DSC_0556"/>
          <p:cNvPicPr>
            <a:picLocks noChangeAspect="1" noChangeArrowheads="1"/>
          </p:cNvPicPr>
          <p:nvPr/>
        </p:nvPicPr>
        <p:blipFill>
          <a:blip r:embed="rId8"/>
          <a:srcRect/>
          <a:stretch>
            <a:fillRect/>
          </a:stretch>
        </p:blipFill>
        <p:spPr bwMode="auto">
          <a:xfrm>
            <a:off x="0" y="5029200"/>
            <a:ext cx="1066800" cy="914400"/>
          </a:xfrm>
          <a:prstGeom prst="rect">
            <a:avLst/>
          </a:prstGeom>
          <a:noFill/>
          <a:ln w="9525">
            <a:noFill/>
            <a:miter lim="800000"/>
            <a:headEnd/>
            <a:tailEnd/>
          </a:ln>
        </p:spPr>
      </p:pic>
      <p:pic>
        <p:nvPicPr>
          <p:cNvPr id="15371" name="Picture 11" descr="Friendship Bridge116"/>
          <p:cNvPicPr>
            <a:picLocks noChangeAspect="1" noChangeArrowheads="1"/>
          </p:cNvPicPr>
          <p:nvPr/>
        </p:nvPicPr>
        <p:blipFill>
          <a:blip r:embed="rId9"/>
          <a:srcRect/>
          <a:stretch>
            <a:fillRect/>
          </a:stretch>
        </p:blipFill>
        <p:spPr bwMode="auto">
          <a:xfrm>
            <a:off x="0" y="5943600"/>
            <a:ext cx="1066800" cy="914400"/>
          </a:xfrm>
          <a:prstGeom prst="rect">
            <a:avLst/>
          </a:prstGeom>
          <a:noFill/>
          <a:ln w="9525">
            <a:noFill/>
            <a:miter lim="800000"/>
            <a:headEnd/>
            <a:tailEnd/>
          </a:ln>
        </p:spPr>
      </p:pic>
      <p:sp>
        <p:nvSpPr>
          <p:cNvPr id="15372" name="Slide Number Placeholder 11"/>
          <p:cNvSpPr>
            <a:spLocks noGrp="1"/>
          </p:cNvSpPr>
          <p:nvPr>
            <p:ph type="sldNum" sz="quarter" idx="12"/>
          </p:nvPr>
        </p:nvSpPr>
        <p:spPr>
          <a:xfrm>
            <a:off x="7010400" y="6381750"/>
            <a:ext cx="2133600" cy="476250"/>
          </a:xfrm>
          <a:noFill/>
        </p:spPr>
        <p:txBody>
          <a:bodyPr/>
          <a:lstStyle/>
          <a:p>
            <a:fld id="{B04CD266-4B1E-5942-BA81-1F0143B2CBC7}" type="slidenum">
              <a:rPr lang="en-US" sz="1200">
                <a:latin typeface="Garamond"/>
                <a:cs typeface="Garamond"/>
              </a:rPr>
              <a:pPr/>
              <a:t>1</a:t>
            </a:fld>
            <a:endParaRPr lang="en-US" sz="1200" dirty="0">
              <a:latin typeface="Garamond"/>
              <a:cs typeface="Garamon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3" descr="DSC_0230_resize"/>
          <p:cNvPicPr>
            <a:picLocks noChangeAspect="1" noChangeArrowheads="1"/>
          </p:cNvPicPr>
          <p:nvPr/>
        </p:nvPicPr>
        <p:blipFill>
          <a:blip r:embed="rId2"/>
          <a:srcRect/>
          <a:stretch>
            <a:fillRect/>
          </a:stretch>
        </p:blipFill>
        <p:spPr bwMode="auto">
          <a:xfrm>
            <a:off x="0" y="0"/>
            <a:ext cx="1066800" cy="762000"/>
          </a:xfrm>
          <a:prstGeom prst="rect">
            <a:avLst/>
          </a:prstGeom>
          <a:noFill/>
          <a:ln w="9525">
            <a:noFill/>
            <a:miter lim="800000"/>
            <a:headEnd/>
            <a:tailEnd/>
          </a:ln>
        </p:spPr>
      </p:pic>
      <p:pic>
        <p:nvPicPr>
          <p:cNvPr id="20483" name="Picture 4" descr="DSC_0863_resize"/>
          <p:cNvPicPr>
            <a:picLocks noChangeAspect="1" noChangeArrowheads="1"/>
          </p:cNvPicPr>
          <p:nvPr/>
        </p:nvPicPr>
        <p:blipFill>
          <a:blip r:embed="rId3"/>
          <a:srcRect/>
          <a:stretch>
            <a:fillRect/>
          </a:stretch>
        </p:blipFill>
        <p:spPr bwMode="auto">
          <a:xfrm>
            <a:off x="0" y="762000"/>
            <a:ext cx="1066800" cy="838200"/>
          </a:xfrm>
          <a:prstGeom prst="rect">
            <a:avLst/>
          </a:prstGeom>
          <a:noFill/>
          <a:ln w="9525">
            <a:noFill/>
            <a:miter lim="800000"/>
            <a:headEnd/>
            <a:tailEnd/>
          </a:ln>
        </p:spPr>
      </p:pic>
      <p:pic>
        <p:nvPicPr>
          <p:cNvPr id="20484" name="Picture 5" descr="DSC_0130_resize"/>
          <p:cNvPicPr>
            <a:picLocks noChangeAspect="1" noChangeArrowheads="1"/>
          </p:cNvPicPr>
          <p:nvPr/>
        </p:nvPicPr>
        <p:blipFill>
          <a:blip r:embed="rId4"/>
          <a:srcRect/>
          <a:stretch>
            <a:fillRect/>
          </a:stretch>
        </p:blipFill>
        <p:spPr bwMode="auto">
          <a:xfrm>
            <a:off x="0" y="1600200"/>
            <a:ext cx="1066800" cy="914400"/>
          </a:xfrm>
          <a:prstGeom prst="rect">
            <a:avLst/>
          </a:prstGeom>
          <a:noFill/>
          <a:ln w="9525">
            <a:noFill/>
            <a:miter lim="800000"/>
            <a:headEnd/>
            <a:tailEnd/>
          </a:ln>
        </p:spPr>
      </p:pic>
      <p:pic>
        <p:nvPicPr>
          <p:cNvPr id="20485" name="Picture 6" descr="DSC_0247_resize"/>
          <p:cNvPicPr>
            <a:picLocks noChangeAspect="1" noChangeArrowheads="1"/>
          </p:cNvPicPr>
          <p:nvPr/>
        </p:nvPicPr>
        <p:blipFill>
          <a:blip r:embed="rId5"/>
          <a:srcRect/>
          <a:stretch>
            <a:fillRect/>
          </a:stretch>
        </p:blipFill>
        <p:spPr bwMode="auto">
          <a:xfrm>
            <a:off x="0" y="2514600"/>
            <a:ext cx="1066800" cy="914400"/>
          </a:xfrm>
          <a:prstGeom prst="rect">
            <a:avLst/>
          </a:prstGeom>
          <a:noFill/>
          <a:ln w="9525">
            <a:noFill/>
            <a:miter lim="800000"/>
            <a:headEnd/>
            <a:tailEnd/>
          </a:ln>
        </p:spPr>
      </p:pic>
      <p:pic>
        <p:nvPicPr>
          <p:cNvPr id="20486" name="Picture 7" descr="uncdf_lao153"/>
          <p:cNvPicPr>
            <a:picLocks noChangeAspect="1" noChangeArrowheads="1"/>
          </p:cNvPicPr>
          <p:nvPr/>
        </p:nvPicPr>
        <p:blipFill>
          <a:blip r:embed="rId6"/>
          <a:srcRect/>
          <a:stretch>
            <a:fillRect/>
          </a:stretch>
        </p:blipFill>
        <p:spPr bwMode="auto">
          <a:xfrm>
            <a:off x="0" y="3429000"/>
            <a:ext cx="1066800" cy="838200"/>
          </a:xfrm>
          <a:prstGeom prst="rect">
            <a:avLst/>
          </a:prstGeom>
          <a:noFill/>
          <a:ln w="9525">
            <a:noFill/>
            <a:miter lim="800000"/>
            <a:headEnd/>
            <a:tailEnd/>
          </a:ln>
        </p:spPr>
      </p:pic>
      <p:pic>
        <p:nvPicPr>
          <p:cNvPr id="20487" name="Picture 8" descr="EAPRO LAO 00214"/>
          <p:cNvPicPr>
            <a:picLocks noChangeAspect="1" noChangeArrowheads="1"/>
          </p:cNvPicPr>
          <p:nvPr/>
        </p:nvPicPr>
        <p:blipFill>
          <a:blip r:embed="rId7"/>
          <a:srcRect/>
          <a:stretch>
            <a:fillRect/>
          </a:stretch>
        </p:blipFill>
        <p:spPr bwMode="auto">
          <a:xfrm>
            <a:off x="0" y="4191000"/>
            <a:ext cx="1066800" cy="838200"/>
          </a:xfrm>
          <a:prstGeom prst="rect">
            <a:avLst/>
          </a:prstGeom>
          <a:noFill/>
          <a:ln w="9525">
            <a:noFill/>
            <a:miter lim="800000"/>
            <a:headEnd/>
            <a:tailEnd/>
          </a:ln>
        </p:spPr>
      </p:pic>
      <p:pic>
        <p:nvPicPr>
          <p:cNvPr id="20488" name="Picture 9" descr="DSC_0556"/>
          <p:cNvPicPr>
            <a:picLocks noChangeAspect="1" noChangeArrowheads="1"/>
          </p:cNvPicPr>
          <p:nvPr/>
        </p:nvPicPr>
        <p:blipFill>
          <a:blip r:embed="rId8"/>
          <a:srcRect/>
          <a:stretch>
            <a:fillRect/>
          </a:stretch>
        </p:blipFill>
        <p:spPr bwMode="auto">
          <a:xfrm>
            <a:off x="0" y="5029200"/>
            <a:ext cx="1066800" cy="914400"/>
          </a:xfrm>
          <a:prstGeom prst="rect">
            <a:avLst/>
          </a:prstGeom>
          <a:noFill/>
          <a:ln w="9525">
            <a:noFill/>
            <a:miter lim="800000"/>
            <a:headEnd/>
            <a:tailEnd/>
          </a:ln>
        </p:spPr>
      </p:pic>
      <p:pic>
        <p:nvPicPr>
          <p:cNvPr id="20489" name="Picture 10" descr="Friendship Bridge116"/>
          <p:cNvPicPr>
            <a:picLocks noChangeAspect="1" noChangeArrowheads="1"/>
          </p:cNvPicPr>
          <p:nvPr/>
        </p:nvPicPr>
        <p:blipFill>
          <a:blip r:embed="rId9"/>
          <a:srcRect/>
          <a:stretch>
            <a:fillRect/>
          </a:stretch>
        </p:blipFill>
        <p:spPr bwMode="auto">
          <a:xfrm>
            <a:off x="0" y="5943600"/>
            <a:ext cx="1066800" cy="914400"/>
          </a:xfrm>
          <a:prstGeom prst="rect">
            <a:avLst/>
          </a:prstGeom>
          <a:noFill/>
          <a:ln w="9525">
            <a:noFill/>
            <a:miter lim="800000"/>
            <a:headEnd/>
            <a:tailEnd/>
          </a:ln>
        </p:spPr>
      </p:pic>
      <p:sp>
        <p:nvSpPr>
          <p:cNvPr id="20490" name="Rectangle 3"/>
          <p:cNvSpPr>
            <a:spLocks noChangeArrowheads="1"/>
          </p:cNvSpPr>
          <p:nvPr/>
        </p:nvSpPr>
        <p:spPr bwMode="auto">
          <a:xfrm>
            <a:off x="1295400" y="1219200"/>
            <a:ext cx="7620000" cy="5410200"/>
          </a:xfrm>
          <a:prstGeom prst="rect">
            <a:avLst/>
          </a:prstGeom>
          <a:noFill/>
          <a:ln w="9525">
            <a:noFill/>
            <a:miter lim="800000"/>
            <a:headEnd/>
            <a:tailEnd/>
          </a:ln>
        </p:spPr>
        <p:txBody>
          <a:bodyPr>
            <a:prstTxWarp prst="textNoShape">
              <a:avLst/>
            </a:prstTxWarp>
          </a:bodyPr>
          <a:lstStyle/>
          <a:p>
            <a:pPr marL="284163" indent="-284163">
              <a:lnSpc>
                <a:spcPct val="130000"/>
              </a:lnSpc>
              <a:spcBef>
                <a:spcPct val="20000"/>
              </a:spcBef>
              <a:buFontTx/>
              <a:buChar char="•"/>
            </a:pPr>
            <a:endParaRPr lang="en-US" sz="2800"/>
          </a:p>
        </p:txBody>
      </p:sp>
      <p:sp>
        <p:nvSpPr>
          <p:cNvPr id="20491" name="Rectangle 2"/>
          <p:cNvSpPr>
            <a:spLocks noChangeArrowheads="1"/>
          </p:cNvSpPr>
          <p:nvPr/>
        </p:nvSpPr>
        <p:spPr bwMode="auto">
          <a:xfrm>
            <a:off x="1828800" y="1295400"/>
            <a:ext cx="6248400" cy="457200"/>
          </a:xfrm>
          <a:prstGeom prst="rect">
            <a:avLst/>
          </a:prstGeom>
          <a:noFill/>
          <a:ln w="9525">
            <a:noFill/>
            <a:miter lim="800000"/>
            <a:headEnd/>
            <a:tailEnd/>
          </a:ln>
        </p:spPr>
        <p:txBody>
          <a:bodyPr anchor="ctr">
            <a:prstTxWarp prst="textNoShape">
              <a:avLst/>
            </a:prstTxWarp>
          </a:bodyPr>
          <a:lstStyle/>
          <a:p>
            <a:pPr algn="ctr"/>
            <a:endParaRPr lang="en-US" b="1" u="sng">
              <a:solidFill>
                <a:schemeClr val="tx2"/>
              </a:solidFill>
            </a:endParaRPr>
          </a:p>
        </p:txBody>
      </p:sp>
      <p:sp>
        <p:nvSpPr>
          <p:cNvPr id="20492" name="Slide Number Placeholder 13"/>
          <p:cNvSpPr>
            <a:spLocks noGrp="1"/>
          </p:cNvSpPr>
          <p:nvPr>
            <p:ph type="sldNum" sz="quarter" idx="12"/>
          </p:nvPr>
        </p:nvSpPr>
        <p:spPr>
          <a:xfrm>
            <a:off x="7010400" y="6381750"/>
            <a:ext cx="2133600" cy="476250"/>
          </a:xfrm>
          <a:noFill/>
        </p:spPr>
        <p:txBody>
          <a:bodyPr/>
          <a:lstStyle/>
          <a:p>
            <a:fld id="{0009D9ED-AB02-7B47-84EA-7416064156F0}" type="slidenum">
              <a:rPr lang="en-US" sz="1200">
                <a:latin typeface="Garamond"/>
                <a:cs typeface="Garamond"/>
              </a:rPr>
              <a:pPr/>
              <a:t>10</a:t>
            </a:fld>
            <a:endParaRPr lang="en-US" sz="1200" dirty="0">
              <a:latin typeface="Garamond"/>
              <a:cs typeface="Garamond"/>
            </a:endParaRPr>
          </a:p>
        </p:txBody>
      </p:sp>
      <p:graphicFrame>
        <p:nvGraphicFramePr>
          <p:cNvPr id="14" name="Group 22"/>
          <p:cNvGraphicFramePr>
            <a:graphicFrameLocks noGrp="1"/>
          </p:cNvGraphicFramePr>
          <p:nvPr/>
        </p:nvGraphicFramePr>
        <p:xfrm>
          <a:off x="1371600" y="4495800"/>
          <a:ext cx="7543800" cy="2066544"/>
        </p:xfrm>
        <a:graphic>
          <a:graphicData uri="http://schemas.openxmlformats.org/drawingml/2006/table">
            <a:tbl>
              <a:tblPr/>
              <a:tblGrid>
                <a:gridCol w="7543800"/>
              </a:tblGrid>
              <a:tr h="1752600">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r>
                        <a:rPr lang="en-US" sz="1600" kern="1200" dirty="0" smtClean="0">
                          <a:solidFill>
                            <a:schemeClr val="tx1"/>
                          </a:solidFill>
                          <a:latin typeface="Garamond"/>
                          <a:ea typeface="+mn-ea"/>
                          <a:cs typeface="Garamond"/>
                        </a:rPr>
                        <a:t>Kaufman’s results do not show much improvement in governance but this does</a:t>
                      </a:r>
                      <a:r>
                        <a:rPr lang="en-US" sz="1600" kern="1200" baseline="0" dirty="0" smtClean="0">
                          <a:solidFill>
                            <a:schemeClr val="tx1"/>
                          </a:solidFill>
                          <a:latin typeface="Garamond"/>
                          <a:ea typeface="+mn-ea"/>
                          <a:cs typeface="Garamond"/>
                        </a:rPr>
                        <a:t> not prove that aid has been ineffective</a:t>
                      </a:r>
                      <a:r>
                        <a:rPr lang="en-US" sz="1600" kern="1200" dirty="0" smtClean="0">
                          <a:solidFill>
                            <a:schemeClr val="tx1"/>
                          </a:solidFill>
                          <a:latin typeface="Garamond"/>
                          <a:ea typeface="+mn-ea"/>
                          <a:cs typeface="Garamond"/>
                        </a:rPr>
                        <a:t>:</a:t>
                      </a:r>
                    </a:p>
                    <a:p>
                      <a:pPr marL="342900" marR="0" lvl="0" indent="-342900" algn="l" defTabSz="914400" rtl="0" eaLnBrk="0" fontAlgn="base" latinLnBrk="0" hangingPunct="0">
                        <a:lnSpc>
                          <a:spcPct val="150000"/>
                        </a:lnSpc>
                        <a:spcBef>
                          <a:spcPct val="20000"/>
                        </a:spcBef>
                        <a:spcAft>
                          <a:spcPct val="0"/>
                        </a:spcAft>
                        <a:buClrTx/>
                        <a:buSzTx/>
                        <a:buFont typeface="+mj-lt"/>
                        <a:buAutoNum type="arabicPeriod"/>
                        <a:tabLst/>
                      </a:pPr>
                      <a:r>
                        <a:rPr lang="en-US" sz="1600" kern="1200" dirty="0" smtClean="0">
                          <a:solidFill>
                            <a:schemeClr val="tx1"/>
                          </a:solidFill>
                          <a:latin typeface="Garamond"/>
                          <a:ea typeface="+mn-ea"/>
                          <a:cs typeface="Garamond"/>
                        </a:rPr>
                        <a:t>What is the counterfactual?</a:t>
                      </a:r>
                    </a:p>
                    <a:p>
                      <a:pPr marL="342900" marR="0" lvl="0" indent="-342900" algn="l" defTabSz="914400" rtl="0" eaLnBrk="0" fontAlgn="base" latinLnBrk="0" hangingPunct="0">
                        <a:lnSpc>
                          <a:spcPct val="150000"/>
                        </a:lnSpc>
                        <a:spcBef>
                          <a:spcPct val="20000"/>
                        </a:spcBef>
                        <a:spcAft>
                          <a:spcPct val="0"/>
                        </a:spcAft>
                        <a:buClrTx/>
                        <a:buSzTx/>
                        <a:buFont typeface="+mj-lt"/>
                        <a:buAutoNum type="arabicPeriod"/>
                        <a:tabLst/>
                      </a:pPr>
                      <a:r>
                        <a:rPr lang="en-US" sz="1600" kern="1200" dirty="0" smtClean="0">
                          <a:solidFill>
                            <a:schemeClr val="tx1"/>
                          </a:solidFill>
                          <a:latin typeface="Garamond"/>
                          <a:ea typeface="+mn-ea"/>
                          <a:cs typeface="Garamond"/>
                        </a:rPr>
                        <a:t> They are relative rankings</a:t>
                      </a:r>
                    </a:p>
                    <a:p>
                      <a:pPr marL="342900" marR="0" lvl="0" indent="-342900" algn="l" defTabSz="914400" rtl="0" eaLnBrk="0" fontAlgn="base" latinLnBrk="0" hangingPunct="0">
                        <a:lnSpc>
                          <a:spcPct val="150000"/>
                        </a:lnSpc>
                        <a:spcBef>
                          <a:spcPct val="20000"/>
                        </a:spcBef>
                        <a:spcAft>
                          <a:spcPct val="0"/>
                        </a:spcAft>
                        <a:buClrTx/>
                        <a:buSzTx/>
                        <a:buFont typeface="+mj-lt"/>
                        <a:buAutoNum type="arabicPeriod"/>
                        <a:tabLst/>
                        <a:defRPr/>
                      </a:pPr>
                      <a:r>
                        <a:rPr lang="en-US" sz="1600" kern="1200" dirty="0" smtClean="0">
                          <a:solidFill>
                            <a:schemeClr val="tx1"/>
                          </a:solidFill>
                          <a:latin typeface="Garamond"/>
                          <a:ea typeface="+mn-ea"/>
                          <a:cs typeface="Garamond"/>
                        </a:rPr>
                        <a:t>They are based on</a:t>
                      </a:r>
                      <a:r>
                        <a:rPr lang="en-US" sz="1600" kern="1200" baseline="0" dirty="0" smtClean="0">
                          <a:solidFill>
                            <a:schemeClr val="tx1"/>
                          </a:solidFill>
                          <a:latin typeface="Garamond"/>
                          <a:ea typeface="+mn-ea"/>
                          <a:cs typeface="Garamond"/>
                        </a:rPr>
                        <a:t> cross-country surveys which may or may not be reliable </a:t>
                      </a:r>
                      <a:r>
                        <a:rPr lang="en-US" sz="1600" kern="1200" dirty="0" smtClean="0">
                          <a:solidFill>
                            <a:schemeClr val="tx1"/>
                          </a:solidFill>
                          <a:latin typeface="Garamond"/>
                          <a:ea typeface="+mn-ea"/>
                          <a:cs typeface="Garamond"/>
                        </a:rPr>
                        <a:t> </a:t>
                      </a:r>
                      <a:endParaRPr lang="en-AU" sz="1600" kern="1200" dirty="0" smtClean="0">
                        <a:solidFill>
                          <a:schemeClr val="tx1"/>
                        </a:solidFill>
                        <a:latin typeface="Garamond"/>
                        <a:ea typeface="+mn-ea"/>
                        <a:cs typeface="Garamond"/>
                      </a:endParaRPr>
                    </a:p>
                  </a:txBody>
                  <a:tcPr horzOverflow="overflow">
                    <a:lnL>
                      <a:noFill/>
                    </a:lnL>
                    <a:lnR>
                      <a:noFill/>
                    </a:lnR>
                    <a:lnT>
                      <a:noFill/>
                    </a:lnT>
                    <a:lnB>
                      <a:noFill/>
                    </a:lnB>
                    <a:lnTlToBr>
                      <a:noFill/>
                    </a:lnTlToBr>
                    <a:lnBlToTr>
                      <a:noFill/>
                    </a:lnBlToTr>
                    <a:noFill/>
                  </a:tcPr>
                </a:tc>
              </a:tr>
            </a:tbl>
          </a:graphicData>
        </a:graphic>
      </p:graphicFrame>
      <p:graphicFrame>
        <p:nvGraphicFramePr>
          <p:cNvPr id="15" name="Chart 14"/>
          <p:cNvGraphicFramePr/>
          <p:nvPr/>
        </p:nvGraphicFramePr>
        <p:xfrm>
          <a:off x="1066800" y="152400"/>
          <a:ext cx="7848600" cy="4343400"/>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143000" y="152400"/>
            <a:ext cx="7391400" cy="579438"/>
          </a:xfrm>
        </p:spPr>
        <p:txBody>
          <a:bodyPr/>
          <a:lstStyle/>
          <a:p>
            <a:pPr algn="l" eaLnBrk="1" hangingPunct="1"/>
            <a:r>
              <a:rPr lang="en-AU" sz="3200" b="1" u="sng" dirty="0" smtClean="0">
                <a:latin typeface="Garamond"/>
                <a:cs typeface="Garamond"/>
              </a:rPr>
              <a:t>IV. Findings</a:t>
            </a:r>
            <a:endParaRPr lang="en-US" sz="3200" b="1" u="sng" dirty="0">
              <a:latin typeface="Garamond"/>
              <a:cs typeface="Garamond"/>
            </a:endParaRPr>
          </a:p>
        </p:txBody>
      </p:sp>
      <p:pic>
        <p:nvPicPr>
          <p:cNvPr id="21507" name="Picture 3" descr="DSC_0230_resize"/>
          <p:cNvPicPr>
            <a:picLocks noChangeAspect="1" noChangeArrowheads="1"/>
          </p:cNvPicPr>
          <p:nvPr/>
        </p:nvPicPr>
        <p:blipFill>
          <a:blip r:embed="rId2"/>
          <a:srcRect/>
          <a:stretch>
            <a:fillRect/>
          </a:stretch>
        </p:blipFill>
        <p:spPr bwMode="auto">
          <a:xfrm>
            <a:off x="0" y="0"/>
            <a:ext cx="1066800" cy="762000"/>
          </a:xfrm>
          <a:prstGeom prst="rect">
            <a:avLst/>
          </a:prstGeom>
          <a:noFill/>
          <a:ln w="9525">
            <a:noFill/>
            <a:miter lim="800000"/>
            <a:headEnd/>
            <a:tailEnd/>
          </a:ln>
        </p:spPr>
      </p:pic>
      <p:pic>
        <p:nvPicPr>
          <p:cNvPr id="21508" name="Picture 4" descr="DSC_0863_resize"/>
          <p:cNvPicPr>
            <a:picLocks noChangeAspect="1" noChangeArrowheads="1"/>
          </p:cNvPicPr>
          <p:nvPr/>
        </p:nvPicPr>
        <p:blipFill>
          <a:blip r:embed="rId3"/>
          <a:srcRect/>
          <a:stretch>
            <a:fillRect/>
          </a:stretch>
        </p:blipFill>
        <p:spPr bwMode="auto">
          <a:xfrm>
            <a:off x="0" y="762000"/>
            <a:ext cx="1066800" cy="838200"/>
          </a:xfrm>
          <a:prstGeom prst="rect">
            <a:avLst/>
          </a:prstGeom>
          <a:noFill/>
          <a:ln w="9525">
            <a:noFill/>
            <a:miter lim="800000"/>
            <a:headEnd/>
            <a:tailEnd/>
          </a:ln>
        </p:spPr>
      </p:pic>
      <p:pic>
        <p:nvPicPr>
          <p:cNvPr id="21509" name="Picture 5" descr="DSC_0130_resize"/>
          <p:cNvPicPr>
            <a:picLocks noChangeAspect="1" noChangeArrowheads="1"/>
          </p:cNvPicPr>
          <p:nvPr/>
        </p:nvPicPr>
        <p:blipFill>
          <a:blip r:embed="rId4"/>
          <a:srcRect/>
          <a:stretch>
            <a:fillRect/>
          </a:stretch>
        </p:blipFill>
        <p:spPr bwMode="auto">
          <a:xfrm>
            <a:off x="0" y="1600200"/>
            <a:ext cx="1066800" cy="914400"/>
          </a:xfrm>
          <a:prstGeom prst="rect">
            <a:avLst/>
          </a:prstGeom>
          <a:noFill/>
          <a:ln w="9525">
            <a:noFill/>
            <a:miter lim="800000"/>
            <a:headEnd/>
            <a:tailEnd/>
          </a:ln>
        </p:spPr>
      </p:pic>
      <p:pic>
        <p:nvPicPr>
          <p:cNvPr id="21510" name="Picture 6" descr="DSC_0247_resize"/>
          <p:cNvPicPr>
            <a:picLocks noChangeAspect="1" noChangeArrowheads="1"/>
          </p:cNvPicPr>
          <p:nvPr/>
        </p:nvPicPr>
        <p:blipFill>
          <a:blip r:embed="rId5"/>
          <a:srcRect/>
          <a:stretch>
            <a:fillRect/>
          </a:stretch>
        </p:blipFill>
        <p:spPr bwMode="auto">
          <a:xfrm>
            <a:off x="0" y="2514600"/>
            <a:ext cx="1066800" cy="914400"/>
          </a:xfrm>
          <a:prstGeom prst="rect">
            <a:avLst/>
          </a:prstGeom>
          <a:noFill/>
          <a:ln w="9525">
            <a:noFill/>
            <a:miter lim="800000"/>
            <a:headEnd/>
            <a:tailEnd/>
          </a:ln>
        </p:spPr>
      </p:pic>
      <p:pic>
        <p:nvPicPr>
          <p:cNvPr id="21511" name="Picture 7" descr="uncdf_lao153"/>
          <p:cNvPicPr>
            <a:picLocks noChangeAspect="1" noChangeArrowheads="1"/>
          </p:cNvPicPr>
          <p:nvPr/>
        </p:nvPicPr>
        <p:blipFill>
          <a:blip r:embed="rId6"/>
          <a:srcRect/>
          <a:stretch>
            <a:fillRect/>
          </a:stretch>
        </p:blipFill>
        <p:spPr bwMode="auto">
          <a:xfrm>
            <a:off x="0" y="3429000"/>
            <a:ext cx="1066800" cy="838200"/>
          </a:xfrm>
          <a:prstGeom prst="rect">
            <a:avLst/>
          </a:prstGeom>
          <a:noFill/>
          <a:ln w="9525">
            <a:noFill/>
            <a:miter lim="800000"/>
            <a:headEnd/>
            <a:tailEnd/>
          </a:ln>
        </p:spPr>
      </p:pic>
      <p:pic>
        <p:nvPicPr>
          <p:cNvPr id="21512" name="Picture 8" descr="EAPRO LAO 00214"/>
          <p:cNvPicPr>
            <a:picLocks noChangeAspect="1" noChangeArrowheads="1"/>
          </p:cNvPicPr>
          <p:nvPr/>
        </p:nvPicPr>
        <p:blipFill>
          <a:blip r:embed="rId7"/>
          <a:srcRect/>
          <a:stretch>
            <a:fillRect/>
          </a:stretch>
        </p:blipFill>
        <p:spPr bwMode="auto">
          <a:xfrm>
            <a:off x="0" y="4191000"/>
            <a:ext cx="1066800" cy="838200"/>
          </a:xfrm>
          <a:prstGeom prst="rect">
            <a:avLst/>
          </a:prstGeom>
          <a:noFill/>
          <a:ln w="9525">
            <a:noFill/>
            <a:miter lim="800000"/>
            <a:headEnd/>
            <a:tailEnd/>
          </a:ln>
        </p:spPr>
      </p:pic>
      <p:pic>
        <p:nvPicPr>
          <p:cNvPr id="21513" name="Picture 9" descr="DSC_0556"/>
          <p:cNvPicPr>
            <a:picLocks noChangeAspect="1" noChangeArrowheads="1"/>
          </p:cNvPicPr>
          <p:nvPr/>
        </p:nvPicPr>
        <p:blipFill>
          <a:blip r:embed="rId8"/>
          <a:srcRect/>
          <a:stretch>
            <a:fillRect/>
          </a:stretch>
        </p:blipFill>
        <p:spPr bwMode="auto">
          <a:xfrm>
            <a:off x="0" y="5029200"/>
            <a:ext cx="1066800" cy="914400"/>
          </a:xfrm>
          <a:prstGeom prst="rect">
            <a:avLst/>
          </a:prstGeom>
          <a:noFill/>
          <a:ln w="9525">
            <a:noFill/>
            <a:miter lim="800000"/>
            <a:headEnd/>
            <a:tailEnd/>
          </a:ln>
        </p:spPr>
      </p:pic>
      <p:pic>
        <p:nvPicPr>
          <p:cNvPr id="21514" name="Picture 10" descr="Friendship Bridge116"/>
          <p:cNvPicPr>
            <a:picLocks noChangeAspect="1" noChangeArrowheads="1"/>
          </p:cNvPicPr>
          <p:nvPr/>
        </p:nvPicPr>
        <p:blipFill>
          <a:blip r:embed="rId9"/>
          <a:srcRect/>
          <a:stretch>
            <a:fillRect/>
          </a:stretch>
        </p:blipFill>
        <p:spPr bwMode="auto">
          <a:xfrm>
            <a:off x="0" y="5943600"/>
            <a:ext cx="1066800" cy="914400"/>
          </a:xfrm>
          <a:prstGeom prst="rect">
            <a:avLst/>
          </a:prstGeom>
          <a:noFill/>
          <a:ln w="9525">
            <a:noFill/>
            <a:miter lim="800000"/>
            <a:headEnd/>
            <a:tailEnd/>
          </a:ln>
        </p:spPr>
      </p:pic>
      <p:graphicFrame>
        <p:nvGraphicFramePr>
          <p:cNvPr id="20500" name="Group 20"/>
          <p:cNvGraphicFramePr>
            <a:graphicFrameLocks noGrp="1"/>
          </p:cNvGraphicFramePr>
          <p:nvPr/>
        </p:nvGraphicFramePr>
        <p:xfrm>
          <a:off x="1219200" y="838200"/>
          <a:ext cx="7696200" cy="5524501"/>
        </p:xfrm>
        <a:graphic>
          <a:graphicData uri="http://schemas.openxmlformats.org/drawingml/2006/table">
            <a:tbl>
              <a:tblPr/>
              <a:tblGrid>
                <a:gridCol w="466436"/>
                <a:gridCol w="1895764"/>
                <a:gridCol w="1828800"/>
                <a:gridCol w="1562100"/>
                <a:gridCol w="1943100"/>
              </a:tblGrid>
              <a:tr h="473299">
                <a:tc>
                  <a:txBody>
                    <a:bodyPr/>
                    <a:lstStyle/>
                    <a:p>
                      <a:pPr marL="0" marR="0" lvl="0" indent="0" algn="l" defTabSz="914400" rtl="0" eaLnBrk="0" fontAlgn="base" latinLnBrk="0" hangingPunct="0">
                        <a:lnSpc>
                          <a:spcPts val="2420"/>
                        </a:lnSpc>
                        <a:spcBef>
                          <a:spcPts val="0"/>
                        </a:spcBef>
                        <a:spcAft>
                          <a:spcPts val="0"/>
                        </a:spcAft>
                        <a:buClrTx/>
                        <a:buSzTx/>
                        <a:buFontTx/>
                        <a:buNone/>
                        <a:tabLst/>
                      </a:pPr>
                      <a:r>
                        <a:rPr kumimoji="0" lang="en-US" sz="1800" b="0" i="0" u="none" strike="noStrike" cap="none" normalizeH="0" baseline="0" dirty="0" smtClean="0">
                          <a:ln>
                            <a:noFill/>
                          </a:ln>
                          <a:solidFill>
                            <a:schemeClr val="tx1"/>
                          </a:solidFill>
                          <a:effectLst/>
                          <a:latin typeface="Garamond"/>
                          <a:ea typeface="Arial" charset="0"/>
                          <a:cs typeface="Garamond"/>
                        </a:rPr>
                        <a:t>1</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gridSpan="4">
                  <a:txBody>
                    <a:bodyPr/>
                    <a:lstStyle/>
                    <a:p>
                      <a:pPr marL="0" marR="0" lvl="0" indent="0" algn="l" defTabSz="914400" rtl="0" eaLnBrk="1" fontAlgn="base" latinLnBrk="0" hangingPunct="1">
                        <a:lnSpc>
                          <a:spcPts val="2420"/>
                        </a:lnSpc>
                        <a:spcBef>
                          <a:spcPts val="0"/>
                        </a:spcBef>
                        <a:spcAft>
                          <a:spcPts val="0"/>
                        </a:spcAft>
                        <a:buClrTx/>
                        <a:buSzTx/>
                        <a:buFontTx/>
                        <a:buNone/>
                        <a:tabLst/>
                      </a:pPr>
                      <a:r>
                        <a:rPr lang="en-AU" sz="1800" b="0" kern="1200" dirty="0" smtClean="0">
                          <a:solidFill>
                            <a:schemeClr val="tx1"/>
                          </a:solidFill>
                          <a:latin typeface="Garamond"/>
                          <a:ea typeface="+mn-ea"/>
                          <a:cs typeface="Garamond"/>
                        </a:rPr>
                        <a:t>Two</a:t>
                      </a:r>
                      <a:r>
                        <a:rPr lang="en-AU" sz="1800" b="0" kern="1200" baseline="0" dirty="0" smtClean="0">
                          <a:solidFill>
                            <a:schemeClr val="tx1"/>
                          </a:solidFill>
                          <a:latin typeface="Garamond"/>
                          <a:ea typeface="+mn-ea"/>
                          <a:cs typeface="Garamond"/>
                        </a:rPr>
                        <a:t> clear clusters of results</a:t>
                      </a:r>
                      <a:endParaRPr lang="en-AU" sz="1800" b="0" kern="1200" dirty="0" smtClean="0">
                        <a:solidFill>
                          <a:schemeClr val="tx1"/>
                        </a:solidFill>
                        <a:latin typeface="Garamond"/>
                        <a:ea typeface="+mn-ea"/>
                        <a:cs typeface="Garamond"/>
                      </a:endParaRPr>
                    </a:p>
                  </a:txBody>
                  <a:tcPr horzOverflow="overflow">
                    <a:lnL>
                      <a:noFill/>
                    </a:lnL>
                    <a:lnR>
                      <a:noFill/>
                    </a:lnR>
                    <a:lnT>
                      <a:noFill/>
                    </a:lnT>
                    <a:lnB w="12700" cap="flat" cmpd="sng" algn="ctr">
                      <a:solidFill>
                        <a:scrgbClr r="0" g="0" b="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97846">
                <a:tc rowSpan="4">
                  <a:txBody>
                    <a:bodyPr/>
                    <a:lstStyle/>
                    <a:p>
                      <a:pPr marL="0" marR="0" lvl="0" indent="0" algn="l" defTabSz="914400" rtl="0" eaLnBrk="0" fontAlgn="base" latinLnBrk="0" hangingPunct="0">
                        <a:lnSpc>
                          <a:spcPts val="2420"/>
                        </a:lnSpc>
                        <a:spcBef>
                          <a:spcPts val="0"/>
                        </a:spcBef>
                        <a:spcAft>
                          <a:spcPts val="0"/>
                        </a:spcAft>
                        <a:buClrTx/>
                        <a:buSzTx/>
                        <a:buFontTx/>
                        <a:buNone/>
                        <a:tabLst/>
                      </a:pP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w="12700" cap="flat" cmpd="sng" algn="ctr">
                      <a:solidFill>
                        <a:scrgbClr r="0" g="0" b="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ase" latinLnBrk="0" hangingPunct="1">
                        <a:lnSpc>
                          <a:spcPts val="2420"/>
                        </a:lnSpc>
                        <a:spcBef>
                          <a:spcPts val="0"/>
                        </a:spcBef>
                        <a:spcAft>
                          <a:spcPts val="600"/>
                        </a:spcAft>
                        <a:buClrTx/>
                        <a:buSzTx/>
                        <a:buFont typeface="Arial"/>
                        <a:buNone/>
                        <a:tabLst/>
                        <a:defRPr/>
                      </a:pPr>
                      <a:r>
                        <a:rPr lang="en-US" sz="1800" b="1" kern="1200" dirty="0" smtClean="0">
                          <a:solidFill>
                            <a:schemeClr val="tx1"/>
                          </a:solidFill>
                          <a:latin typeface="Garamond"/>
                          <a:ea typeface="+mn-ea"/>
                          <a:cs typeface="Garamond"/>
                        </a:rPr>
                        <a:t>Successful cluster</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solidFill>
                      <a:srgbClr val="13FFFC"/>
                    </a:solidFill>
                  </a:tcPr>
                </a:tc>
                <a:tc>
                  <a:txBody>
                    <a:bodyPr/>
                    <a:lstStyle/>
                    <a:p>
                      <a:pPr marL="342900" marR="0" lvl="0" indent="-342900" algn="l" defTabSz="914400" rtl="0" eaLnBrk="1" fontAlgn="base" latinLnBrk="0" hangingPunct="1">
                        <a:lnSpc>
                          <a:spcPts val="2420"/>
                        </a:lnSpc>
                        <a:spcBef>
                          <a:spcPts val="0"/>
                        </a:spcBef>
                        <a:spcAft>
                          <a:spcPts val="600"/>
                        </a:spcAft>
                        <a:buClrTx/>
                        <a:buSzTx/>
                        <a:buFont typeface="Arial"/>
                        <a:buNone/>
                        <a:tabLst/>
                        <a:defRPr/>
                      </a:pPr>
                      <a:r>
                        <a:rPr lang="en-US" sz="1800" b="1" kern="1200" dirty="0" smtClean="0">
                          <a:solidFill>
                            <a:schemeClr val="tx1"/>
                          </a:solidFill>
                          <a:latin typeface="Garamond"/>
                          <a:ea typeface="+mn-ea"/>
                          <a:cs typeface="Garamond"/>
                        </a:rPr>
                        <a:t>Ratings</a:t>
                      </a:r>
                      <a:r>
                        <a:rPr lang="en-US" sz="1800" b="1" kern="1200" baseline="0" dirty="0" smtClean="0">
                          <a:solidFill>
                            <a:schemeClr val="tx1"/>
                          </a:solidFill>
                          <a:latin typeface="Garamond"/>
                          <a:ea typeface="+mn-ea"/>
                          <a:cs typeface="Garamond"/>
                        </a:rPr>
                        <a:t> - Medium to Very high</a:t>
                      </a:r>
                      <a:endParaRPr lang="en-US" sz="1800" b="1" kern="1200" dirty="0" smtClean="0">
                        <a:solidFill>
                          <a:schemeClr val="tx1"/>
                        </a:solidFill>
                        <a:latin typeface="Garamond"/>
                        <a:ea typeface="+mn-ea"/>
                        <a:cs typeface="Garamond"/>
                      </a:endParaRPr>
                    </a:p>
                  </a:txBody>
                  <a:tcPr horzOverflow="overflow">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solidFill>
                      <a:srgbClr val="13FFFC"/>
                    </a:solidFill>
                  </a:tcPr>
                </a:tc>
                <a:tc>
                  <a:txBody>
                    <a:bodyPr/>
                    <a:lstStyle/>
                    <a:p>
                      <a:pPr marL="342900" marR="0" lvl="0" indent="-342900" algn="l" defTabSz="914400" rtl="0" eaLnBrk="1" fontAlgn="base" latinLnBrk="0" hangingPunct="1">
                        <a:lnSpc>
                          <a:spcPts val="2420"/>
                        </a:lnSpc>
                        <a:spcBef>
                          <a:spcPts val="0"/>
                        </a:spcBef>
                        <a:spcAft>
                          <a:spcPts val="600"/>
                        </a:spcAft>
                        <a:buClrTx/>
                        <a:buSzTx/>
                        <a:buFont typeface="+mj-lt"/>
                        <a:buNone/>
                        <a:tabLst/>
                        <a:defRPr/>
                      </a:pPr>
                      <a:r>
                        <a:rPr lang="en-AU" sz="1800" b="1" kern="1200" dirty="0" smtClean="0">
                          <a:solidFill>
                            <a:schemeClr val="tx1"/>
                          </a:solidFill>
                          <a:latin typeface="Garamond"/>
                          <a:ea typeface="+mn-ea"/>
                          <a:cs typeface="Garamond"/>
                        </a:rPr>
                        <a:t>Unsuccessful</a:t>
                      </a:r>
                      <a:r>
                        <a:rPr lang="en-AU" sz="1800" b="1" kern="1200" baseline="0" dirty="0" smtClean="0">
                          <a:solidFill>
                            <a:schemeClr val="tx1"/>
                          </a:solidFill>
                          <a:latin typeface="Garamond"/>
                          <a:ea typeface="+mn-ea"/>
                          <a:cs typeface="Garamond"/>
                        </a:rPr>
                        <a:t> cluster</a:t>
                      </a:r>
                      <a:endParaRPr lang="en-AU" sz="1800" b="1" kern="1200" dirty="0" smtClean="0">
                        <a:solidFill>
                          <a:schemeClr val="tx1"/>
                        </a:solidFill>
                        <a:latin typeface="Garamond"/>
                        <a:ea typeface="+mn-ea"/>
                        <a:cs typeface="Garamond"/>
                      </a:endParaRPr>
                    </a:p>
                  </a:txBody>
                  <a:tcPr horzOverflow="overflow">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ase" latinLnBrk="0" hangingPunct="1">
                        <a:lnSpc>
                          <a:spcPts val="2420"/>
                        </a:lnSpc>
                        <a:spcBef>
                          <a:spcPts val="0"/>
                        </a:spcBef>
                        <a:spcAft>
                          <a:spcPts val="600"/>
                        </a:spcAft>
                        <a:buClrTx/>
                        <a:buSzTx/>
                        <a:buFont typeface="+mj-lt"/>
                        <a:buNone/>
                        <a:tabLst/>
                        <a:defRPr/>
                      </a:pPr>
                      <a:r>
                        <a:rPr lang="en-AU" sz="1800" b="1" kern="1200" dirty="0" smtClean="0">
                          <a:solidFill>
                            <a:schemeClr val="tx1"/>
                          </a:solidFill>
                          <a:latin typeface="Garamond"/>
                          <a:ea typeface="+mn-ea"/>
                          <a:cs typeface="Garamond"/>
                        </a:rPr>
                        <a:t>Ratings</a:t>
                      </a:r>
                      <a:r>
                        <a:rPr lang="en-AU" sz="1800" b="1" kern="1200" baseline="0" dirty="0" smtClean="0">
                          <a:solidFill>
                            <a:schemeClr val="tx1"/>
                          </a:solidFill>
                          <a:latin typeface="Garamond"/>
                          <a:ea typeface="+mn-ea"/>
                          <a:cs typeface="Garamond"/>
                        </a:rPr>
                        <a:t> - Medium to Very high </a:t>
                      </a:r>
                      <a:endParaRPr lang="en-AU" sz="1800" b="1" kern="1200" dirty="0" smtClean="0">
                        <a:solidFill>
                          <a:schemeClr val="tx1"/>
                        </a:solidFill>
                        <a:latin typeface="Garamond"/>
                        <a:ea typeface="+mn-ea"/>
                        <a:cs typeface="Garamond"/>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solidFill>
                      <a:srgbClr val="FFFF00"/>
                    </a:solidFill>
                  </a:tcPr>
                </a:tc>
              </a:tr>
              <a:tr h="689664">
                <a:tc vMerge="1">
                  <a:txBody>
                    <a:bodyPr/>
                    <a:lstStyle/>
                    <a:p>
                      <a:endParaRPr lang="en-US"/>
                    </a:p>
                  </a:txBody>
                  <a:tcPr/>
                </a:tc>
                <a:tc>
                  <a:txBody>
                    <a:bodyPr/>
                    <a:lstStyle/>
                    <a:p>
                      <a:pPr marL="342900" marR="0" lvl="0" indent="-342900" algn="l" defTabSz="914400" rtl="0" eaLnBrk="1" fontAlgn="base" latinLnBrk="0" hangingPunct="1">
                        <a:lnSpc>
                          <a:spcPts val="2420"/>
                        </a:lnSpc>
                        <a:spcBef>
                          <a:spcPts val="0"/>
                        </a:spcBef>
                        <a:spcAft>
                          <a:spcPts val="600"/>
                        </a:spcAft>
                        <a:buClrTx/>
                        <a:buSzTx/>
                        <a:buFont typeface="Arial"/>
                        <a:buNone/>
                        <a:tabLst/>
                        <a:defRPr/>
                      </a:pPr>
                      <a:r>
                        <a:rPr lang="en-US" sz="1800" b="0" kern="1200" dirty="0" smtClean="0">
                          <a:solidFill>
                            <a:schemeClr val="tx1"/>
                          </a:solidFill>
                          <a:latin typeface="Garamond"/>
                          <a:ea typeface="+mn-ea"/>
                          <a:cs typeface="Garamond"/>
                        </a:rPr>
                        <a:t>Voice</a:t>
                      </a:r>
                      <a:r>
                        <a:rPr lang="en-US" sz="1800" b="0" kern="1200" baseline="0" dirty="0" smtClean="0">
                          <a:solidFill>
                            <a:schemeClr val="tx1"/>
                          </a:solidFill>
                          <a:latin typeface="Garamond"/>
                          <a:ea typeface="+mn-ea"/>
                          <a:cs typeface="Garamond"/>
                        </a:rPr>
                        <a:t> and accountability </a:t>
                      </a:r>
                      <a:endParaRPr lang="en-US" sz="1800" b="0" kern="1200" dirty="0" smtClean="0">
                        <a:solidFill>
                          <a:schemeClr val="tx1"/>
                        </a:solidFill>
                        <a:latin typeface="Garamond"/>
                        <a:ea typeface="+mn-ea"/>
                        <a:cs typeface="Garamond"/>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13FFFC"/>
                    </a:solidFill>
                  </a:tcPr>
                </a:tc>
                <a:tc>
                  <a:txBody>
                    <a:bodyPr/>
                    <a:lstStyle/>
                    <a:p>
                      <a:pPr marL="342900" marR="0" lvl="0" indent="-342900" algn="ctr" defTabSz="914400" rtl="0" eaLnBrk="1" fontAlgn="base" latinLnBrk="0" hangingPunct="1">
                        <a:lnSpc>
                          <a:spcPts val="2420"/>
                        </a:lnSpc>
                        <a:spcBef>
                          <a:spcPts val="0"/>
                        </a:spcBef>
                        <a:spcAft>
                          <a:spcPts val="600"/>
                        </a:spcAft>
                        <a:buClrTx/>
                        <a:buSzTx/>
                        <a:buFont typeface="Arial"/>
                        <a:buNone/>
                        <a:tabLst/>
                        <a:defRPr/>
                      </a:pPr>
                      <a:r>
                        <a:rPr lang="en-US" sz="1800" b="0" kern="1200" dirty="0" smtClean="0">
                          <a:solidFill>
                            <a:schemeClr val="tx1"/>
                          </a:solidFill>
                          <a:latin typeface="Garamond"/>
                          <a:ea typeface="+mn-ea"/>
                          <a:cs typeface="Garamond"/>
                        </a:rPr>
                        <a:t>80%</a:t>
                      </a:r>
                    </a:p>
                  </a:txBody>
                  <a:tcPr horzOverflow="overflow">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13FFFC"/>
                    </a:solidFill>
                  </a:tcPr>
                </a:tc>
                <a:tc>
                  <a:txBody>
                    <a:bodyPr/>
                    <a:lstStyle/>
                    <a:p>
                      <a:pPr marL="342900" marR="0" lvl="0" indent="-342900" algn="l" defTabSz="914400" rtl="0" eaLnBrk="1" fontAlgn="base" latinLnBrk="0" hangingPunct="1">
                        <a:lnSpc>
                          <a:spcPts val="2420"/>
                        </a:lnSpc>
                        <a:spcBef>
                          <a:spcPts val="0"/>
                        </a:spcBef>
                        <a:spcAft>
                          <a:spcPts val="600"/>
                        </a:spcAft>
                        <a:buClrTx/>
                        <a:buSzTx/>
                        <a:buFont typeface="+mj-lt"/>
                        <a:buNone/>
                        <a:tabLst/>
                        <a:defRPr/>
                      </a:pPr>
                      <a:r>
                        <a:rPr lang="en-AU" sz="1800" b="0" kern="1200" dirty="0" smtClean="0">
                          <a:solidFill>
                            <a:schemeClr val="tx1"/>
                          </a:solidFill>
                          <a:latin typeface="Garamond"/>
                          <a:ea typeface="+mn-ea"/>
                          <a:cs typeface="Garamond"/>
                        </a:rPr>
                        <a:t>Control</a:t>
                      </a:r>
                      <a:r>
                        <a:rPr lang="en-AU" sz="1800" b="0" kern="1200" baseline="0" dirty="0" smtClean="0">
                          <a:solidFill>
                            <a:schemeClr val="tx1"/>
                          </a:solidFill>
                          <a:latin typeface="Garamond"/>
                          <a:ea typeface="+mn-ea"/>
                          <a:cs typeface="Garamond"/>
                        </a:rPr>
                        <a:t> of corruption </a:t>
                      </a:r>
                      <a:endParaRPr lang="en-AU" sz="1800" b="0" kern="1200" dirty="0" smtClean="0">
                        <a:solidFill>
                          <a:schemeClr val="tx1"/>
                        </a:solidFill>
                        <a:latin typeface="Garamond"/>
                        <a:ea typeface="+mn-ea"/>
                        <a:cs typeface="Garamond"/>
                      </a:endParaRPr>
                    </a:p>
                  </a:txBody>
                  <a:tcPr horzOverflow="overflow">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ts val="2420"/>
                        </a:lnSpc>
                        <a:spcBef>
                          <a:spcPts val="0"/>
                        </a:spcBef>
                        <a:spcAft>
                          <a:spcPts val="600"/>
                        </a:spcAft>
                        <a:buClrTx/>
                        <a:buSzTx/>
                        <a:buFont typeface="+mj-lt"/>
                        <a:buNone/>
                        <a:tabLst/>
                        <a:defRPr/>
                      </a:pPr>
                      <a:r>
                        <a:rPr lang="en-AU" sz="1800" b="0" kern="1200" dirty="0" smtClean="0">
                          <a:solidFill>
                            <a:schemeClr val="tx1"/>
                          </a:solidFill>
                          <a:latin typeface="Garamond"/>
                          <a:ea typeface="+mn-ea"/>
                          <a:cs typeface="Garamond"/>
                        </a:rPr>
                        <a:t>8%</a:t>
                      </a:r>
                    </a:p>
                    <a:p>
                      <a:pPr marL="342900" marR="0" lvl="0" indent="-342900" algn="ctr" defTabSz="914400" rtl="0" eaLnBrk="1" fontAlgn="base" latinLnBrk="0" hangingPunct="1">
                        <a:lnSpc>
                          <a:spcPts val="2420"/>
                        </a:lnSpc>
                        <a:spcBef>
                          <a:spcPts val="0"/>
                        </a:spcBef>
                        <a:spcAft>
                          <a:spcPts val="600"/>
                        </a:spcAft>
                        <a:buClrTx/>
                        <a:buSzTx/>
                        <a:buFont typeface="+mj-lt"/>
                        <a:buNone/>
                        <a:tabLst/>
                        <a:defRPr/>
                      </a:pPr>
                      <a:endParaRPr lang="en-AU" sz="1800" b="0" kern="1200" dirty="0" smtClean="0">
                        <a:solidFill>
                          <a:schemeClr val="tx1"/>
                        </a:solidFill>
                        <a:latin typeface="Garamond"/>
                        <a:ea typeface="+mn-ea"/>
                        <a:cs typeface="Garamond"/>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00"/>
                    </a:solidFill>
                  </a:tcPr>
                </a:tc>
              </a:tr>
              <a:tr h="703186">
                <a:tc vMerge="1">
                  <a:txBody>
                    <a:bodyPr/>
                    <a:lstStyle/>
                    <a:p>
                      <a:endParaRPr lang="en-US"/>
                    </a:p>
                  </a:txBody>
                  <a:tcPr/>
                </a:tc>
                <a:tc>
                  <a:txBody>
                    <a:bodyPr/>
                    <a:lstStyle/>
                    <a:p>
                      <a:pPr marL="342900" marR="0" lvl="0" indent="-342900" algn="l" defTabSz="914400" rtl="0" eaLnBrk="1" fontAlgn="base" latinLnBrk="0" hangingPunct="1">
                        <a:lnSpc>
                          <a:spcPts val="2420"/>
                        </a:lnSpc>
                        <a:spcBef>
                          <a:spcPts val="0"/>
                        </a:spcBef>
                        <a:spcAft>
                          <a:spcPts val="600"/>
                        </a:spcAft>
                        <a:buClrTx/>
                        <a:buSzTx/>
                        <a:buFont typeface="Arial"/>
                        <a:buNone/>
                        <a:tabLst/>
                        <a:defRPr/>
                      </a:pPr>
                      <a:r>
                        <a:rPr lang="en-US" sz="1800" b="0" kern="1200" dirty="0" smtClean="0">
                          <a:solidFill>
                            <a:schemeClr val="tx1"/>
                          </a:solidFill>
                          <a:latin typeface="Garamond"/>
                          <a:ea typeface="+mn-ea"/>
                          <a:cs typeface="Garamond"/>
                        </a:rPr>
                        <a:t>Government</a:t>
                      </a:r>
                      <a:r>
                        <a:rPr lang="en-US" sz="1800" b="0" kern="1200" baseline="0" dirty="0" smtClean="0">
                          <a:solidFill>
                            <a:schemeClr val="tx1"/>
                          </a:solidFill>
                          <a:latin typeface="Garamond"/>
                          <a:ea typeface="+mn-ea"/>
                          <a:cs typeface="Garamond"/>
                        </a:rPr>
                        <a:t> effectiveness </a:t>
                      </a:r>
                      <a:endParaRPr lang="en-US" sz="1800" b="0" kern="1200" dirty="0" smtClean="0">
                        <a:solidFill>
                          <a:schemeClr val="tx1"/>
                        </a:solidFill>
                        <a:latin typeface="Garamond"/>
                        <a:ea typeface="+mn-ea"/>
                        <a:cs typeface="Garamond"/>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13FFFC"/>
                    </a:solidFill>
                  </a:tcPr>
                </a:tc>
                <a:tc>
                  <a:txBody>
                    <a:bodyPr/>
                    <a:lstStyle/>
                    <a:p>
                      <a:pPr marL="342900" marR="0" lvl="0" indent="-342900" algn="ctr" defTabSz="914400" rtl="0" eaLnBrk="1" fontAlgn="base" latinLnBrk="0" hangingPunct="1">
                        <a:lnSpc>
                          <a:spcPts val="2420"/>
                        </a:lnSpc>
                        <a:spcBef>
                          <a:spcPts val="0"/>
                        </a:spcBef>
                        <a:spcAft>
                          <a:spcPts val="600"/>
                        </a:spcAft>
                        <a:buClrTx/>
                        <a:buSzTx/>
                        <a:buFont typeface="Arial"/>
                        <a:buNone/>
                        <a:tabLst/>
                        <a:defRPr/>
                      </a:pPr>
                      <a:r>
                        <a:rPr lang="en-US" sz="1800" b="0" kern="1200" dirty="0" smtClean="0">
                          <a:solidFill>
                            <a:schemeClr val="tx1"/>
                          </a:solidFill>
                          <a:latin typeface="Garamond"/>
                          <a:ea typeface="+mn-ea"/>
                          <a:cs typeface="Garamond"/>
                        </a:rPr>
                        <a:t>85%</a:t>
                      </a:r>
                    </a:p>
                  </a:txBody>
                  <a:tcPr horzOverflow="overflow">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13FFFC"/>
                    </a:solidFill>
                  </a:tcPr>
                </a:tc>
                <a:tc>
                  <a:txBody>
                    <a:bodyPr/>
                    <a:lstStyle/>
                    <a:p>
                      <a:pPr marL="342900" marR="0" lvl="0" indent="-342900" algn="l" defTabSz="914400" rtl="0" eaLnBrk="1" fontAlgn="base" latinLnBrk="0" hangingPunct="1">
                        <a:lnSpc>
                          <a:spcPts val="2420"/>
                        </a:lnSpc>
                        <a:spcBef>
                          <a:spcPts val="0"/>
                        </a:spcBef>
                        <a:spcAft>
                          <a:spcPts val="600"/>
                        </a:spcAft>
                        <a:buClrTx/>
                        <a:buSzTx/>
                        <a:buFont typeface="+mj-lt"/>
                        <a:buNone/>
                        <a:tabLst/>
                        <a:defRPr/>
                      </a:pPr>
                      <a:r>
                        <a:rPr lang="en-AU" sz="1800" b="0" kern="1200" dirty="0" smtClean="0">
                          <a:solidFill>
                            <a:schemeClr val="tx1"/>
                          </a:solidFill>
                          <a:latin typeface="Garamond"/>
                          <a:ea typeface="+mn-ea"/>
                          <a:cs typeface="Garamond"/>
                        </a:rPr>
                        <a:t>Regulatory quality </a:t>
                      </a:r>
                    </a:p>
                  </a:txBody>
                  <a:tcPr horzOverflow="overflow">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ts val="2420"/>
                        </a:lnSpc>
                        <a:spcBef>
                          <a:spcPts val="0"/>
                        </a:spcBef>
                        <a:spcAft>
                          <a:spcPts val="600"/>
                        </a:spcAft>
                        <a:buClrTx/>
                        <a:buSzTx/>
                        <a:buFont typeface="+mj-lt"/>
                        <a:buNone/>
                        <a:tabLst/>
                        <a:defRPr/>
                      </a:pPr>
                      <a:r>
                        <a:rPr lang="en-AU" sz="1800" b="0" kern="1200" dirty="0" smtClean="0">
                          <a:solidFill>
                            <a:schemeClr val="tx1"/>
                          </a:solidFill>
                          <a:latin typeface="Garamond"/>
                          <a:ea typeface="+mn-ea"/>
                          <a:cs typeface="Garamond"/>
                        </a:rPr>
                        <a:t>27%</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00"/>
                    </a:solidFill>
                  </a:tcPr>
                </a:tc>
              </a:tr>
              <a:tr h="442872">
                <a:tc vMerge="1">
                  <a:txBody>
                    <a:bodyPr/>
                    <a:lstStyle/>
                    <a:p>
                      <a:endParaRPr lang="en-US"/>
                    </a:p>
                  </a:txBody>
                  <a:tcPr/>
                </a:tc>
                <a:tc>
                  <a:txBody>
                    <a:bodyPr/>
                    <a:lstStyle/>
                    <a:p>
                      <a:pPr marL="342900" marR="0" lvl="0" indent="-342900" algn="l" defTabSz="914400" rtl="0" eaLnBrk="1" fontAlgn="base" latinLnBrk="0" hangingPunct="1">
                        <a:lnSpc>
                          <a:spcPts val="2420"/>
                        </a:lnSpc>
                        <a:spcBef>
                          <a:spcPts val="0"/>
                        </a:spcBef>
                        <a:spcAft>
                          <a:spcPts val="600"/>
                        </a:spcAft>
                        <a:buClrTx/>
                        <a:buSzTx/>
                        <a:buFont typeface="Arial"/>
                        <a:buNone/>
                        <a:tabLst/>
                        <a:defRPr/>
                      </a:pPr>
                      <a:r>
                        <a:rPr lang="en-US" sz="1800" b="0" kern="1200" dirty="0" smtClean="0">
                          <a:solidFill>
                            <a:schemeClr val="tx1"/>
                          </a:solidFill>
                          <a:latin typeface="Garamond"/>
                          <a:ea typeface="+mn-ea"/>
                          <a:cs typeface="Garamond"/>
                        </a:rPr>
                        <a:t>Rule of law </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solidFill>
                      <a:srgbClr val="13FFFC"/>
                    </a:solidFill>
                  </a:tcPr>
                </a:tc>
                <a:tc>
                  <a:txBody>
                    <a:bodyPr/>
                    <a:lstStyle/>
                    <a:p>
                      <a:pPr marL="342900" marR="0" lvl="0" indent="-342900" algn="ctr" defTabSz="914400" rtl="0" eaLnBrk="1" fontAlgn="base" latinLnBrk="0" hangingPunct="1">
                        <a:lnSpc>
                          <a:spcPts val="2420"/>
                        </a:lnSpc>
                        <a:spcBef>
                          <a:spcPts val="0"/>
                        </a:spcBef>
                        <a:spcAft>
                          <a:spcPts val="600"/>
                        </a:spcAft>
                        <a:buClrTx/>
                        <a:buSzTx/>
                        <a:buFont typeface="Arial"/>
                        <a:buNone/>
                        <a:tabLst/>
                        <a:defRPr/>
                      </a:pPr>
                      <a:r>
                        <a:rPr lang="en-US" sz="1800" b="0" kern="1200" dirty="0" smtClean="0">
                          <a:solidFill>
                            <a:schemeClr val="tx1"/>
                          </a:solidFill>
                          <a:latin typeface="Garamond"/>
                          <a:ea typeface="+mn-ea"/>
                          <a:cs typeface="Garamond"/>
                        </a:rPr>
                        <a:t>90%</a:t>
                      </a:r>
                    </a:p>
                  </a:txBody>
                  <a:tcPr horzOverflow="overflow">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solidFill>
                      <a:srgbClr val="13FFFC"/>
                    </a:solidFill>
                  </a:tcPr>
                </a:tc>
                <a:tc>
                  <a:txBody>
                    <a:bodyPr/>
                    <a:lstStyle/>
                    <a:p>
                      <a:pPr marL="342900" marR="0" lvl="0" indent="-342900" algn="l" defTabSz="914400" rtl="0" eaLnBrk="1" fontAlgn="base" latinLnBrk="0" hangingPunct="1">
                        <a:lnSpc>
                          <a:spcPts val="2420"/>
                        </a:lnSpc>
                        <a:spcBef>
                          <a:spcPts val="0"/>
                        </a:spcBef>
                        <a:spcAft>
                          <a:spcPts val="600"/>
                        </a:spcAft>
                        <a:buClrTx/>
                        <a:buSzTx/>
                        <a:buFont typeface="+mj-lt"/>
                        <a:buNone/>
                        <a:tabLst/>
                        <a:defRPr/>
                      </a:pPr>
                      <a:r>
                        <a:rPr lang="en-AU" sz="1800" b="0" kern="1200" dirty="0" smtClean="0">
                          <a:solidFill>
                            <a:schemeClr val="tx1"/>
                          </a:solidFill>
                          <a:latin typeface="Garamond"/>
                          <a:ea typeface="+mn-ea"/>
                          <a:cs typeface="Garamond"/>
                        </a:rPr>
                        <a:t>Political</a:t>
                      </a:r>
                      <a:r>
                        <a:rPr lang="en-AU" sz="1800" b="0" kern="1200" baseline="0" dirty="0" smtClean="0">
                          <a:solidFill>
                            <a:schemeClr val="tx1"/>
                          </a:solidFill>
                          <a:latin typeface="Garamond"/>
                          <a:ea typeface="+mn-ea"/>
                          <a:cs typeface="Garamond"/>
                        </a:rPr>
                        <a:t> stability </a:t>
                      </a:r>
                      <a:endParaRPr lang="en-AU" sz="1800" b="0" kern="1200" dirty="0" smtClean="0">
                        <a:solidFill>
                          <a:schemeClr val="tx1"/>
                        </a:solidFill>
                        <a:latin typeface="Garamond"/>
                        <a:ea typeface="+mn-ea"/>
                        <a:cs typeface="Garamond"/>
                      </a:endParaRPr>
                    </a:p>
                  </a:txBody>
                  <a:tcPr horzOverflow="overflow">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ts val="2420"/>
                        </a:lnSpc>
                        <a:spcBef>
                          <a:spcPts val="0"/>
                        </a:spcBef>
                        <a:spcAft>
                          <a:spcPts val="600"/>
                        </a:spcAft>
                        <a:buClrTx/>
                        <a:buSzTx/>
                        <a:buFont typeface="+mj-lt"/>
                        <a:buNone/>
                        <a:tabLst/>
                        <a:defRPr/>
                      </a:pPr>
                      <a:r>
                        <a:rPr lang="en-AU" sz="1800" b="0" kern="1200" dirty="0" smtClean="0">
                          <a:solidFill>
                            <a:schemeClr val="tx1"/>
                          </a:solidFill>
                          <a:latin typeface="Garamond"/>
                          <a:ea typeface="+mn-ea"/>
                          <a:cs typeface="Garamond"/>
                        </a:rPr>
                        <a:t>18%</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solidFill>
                      <a:srgbClr val="FFFF00"/>
                    </a:solidFill>
                  </a:tcPr>
                </a:tc>
              </a:tr>
              <a:tr h="611908">
                <a:tc>
                  <a:txBody>
                    <a:bodyPr/>
                    <a:lstStyle/>
                    <a:p>
                      <a:pPr marL="0" marR="0" lvl="0" indent="0" algn="l" defTabSz="914400" rtl="0" eaLnBrk="0" fontAlgn="base" latinLnBrk="0" hangingPunct="0">
                        <a:lnSpc>
                          <a:spcPts val="2420"/>
                        </a:lnSpc>
                        <a:spcBef>
                          <a:spcPts val="0"/>
                        </a:spcBef>
                        <a:spcAft>
                          <a:spcPts val="0"/>
                        </a:spcAft>
                        <a:buClrTx/>
                        <a:buSzTx/>
                        <a:buFontTx/>
                        <a:buNone/>
                        <a:tabLst/>
                      </a:pPr>
                      <a:r>
                        <a:rPr kumimoji="0" lang="en-US" sz="1800" b="0" i="0" u="none" strike="noStrike" cap="none" normalizeH="0" baseline="0" dirty="0" smtClean="0">
                          <a:ln>
                            <a:noFill/>
                          </a:ln>
                          <a:solidFill>
                            <a:schemeClr val="tx1"/>
                          </a:solidFill>
                          <a:effectLst/>
                          <a:latin typeface="Garamond"/>
                          <a:ea typeface="Arial" charset="0"/>
                          <a:cs typeface="Garamond"/>
                        </a:rPr>
                        <a:t>2</a:t>
                      </a:r>
                      <a:endParaRPr kumimoji="0" lang="en-US" sz="1800" b="0" i="0" u="none" strike="noStrike" cap="none" normalizeH="0" baseline="0" dirty="0">
                        <a:ln>
                          <a:noFill/>
                        </a:ln>
                        <a:solidFill>
                          <a:schemeClr val="tx1"/>
                        </a:solidFill>
                        <a:effectLst/>
                        <a:latin typeface="Garamond"/>
                        <a:ea typeface="Arial" charset="0"/>
                        <a:cs typeface="Garamond"/>
                      </a:endParaRPr>
                    </a:p>
                  </a:txBody>
                  <a:tcPr anchor="ctr" horzOverflow="overflow">
                    <a:lnL>
                      <a:noFill/>
                    </a:lnL>
                    <a:lnR>
                      <a:noFill/>
                    </a:lnR>
                    <a:lnT>
                      <a:noFill/>
                    </a:lnT>
                    <a:lnB>
                      <a:noFill/>
                    </a:lnB>
                    <a:lnTlToBr>
                      <a:noFill/>
                    </a:lnTlToBr>
                    <a:lnBlToTr>
                      <a:noFill/>
                    </a:lnBlToTr>
                    <a:noFill/>
                  </a:tcPr>
                </a:tc>
                <a:tc gridSpan="4">
                  <a:txBody>
                    <a:bodyPr/>
                    <a:lstStyle/>
                    <a:p>
                      <a:pPr marL="0" marR="0" lvl="0" indent="0" algn="l" defTabSz="914400" rtl="0" eaLnBrk="1" fontAlgn="base" latinLnBrk="0" hangingPunct="1">
                        <a:lnSpc>
                          <a:spcPts val="2420"/>
                        </a:lnSpc>
                        <a:spcBef>
                          <a:spcPts val="0"/>
                        </a:spcBef>
                        <a:spcAft>
                          <a:spcPts val="0"/>
                        </a:spcAft>
                        <a:buClrTx/>
                        <a:buSzTx/>
                        <a:buFontTx/>
                        <a:buNone/>
                        <a:tabLst/>
                      </a:pPr>
                      <a:r>
                        <a:rPr lang="en-AU" sz="1800" b="0" kern="1200" dirty="0" smtClean="0">
                          <a:solidFill>
                            <a:schemeClr val="tx1"/>
                          </a:solidFill>
                          <a:latin typeface="Garamond"/>
                          <a:ea typeface="+mn-ea"/>
                          <a:cs typeface="Garamond"/>
                        </a:rPr>
                        <a:t>Both donors</a:t>
                      </a:r>
                      <a:r>
                        <a:rPr lang="en-AU" sz="1800" b="0" kern="1200" baseline="0" dirty="0" smtClean="0">
                          <a:solidFill>
                            <a:schemeClr val="tx1"/>
                          </a:solidFill>
                          <a:latin typeface="Garamond"/>
                          <a:ea typeface="+mn-ea"/>
                          <a:cs typeface="Garamond"/>
                        </a:rPr>
                        <a:t> and government officials seem to provide true and fair comments </a:t>
                      </a:r>
                      <a:endParaRPr lang="en-AU" sz="1800" b="0" kern="1200" dirty="0" smtClean="0">
                        <a:solidFill>
                          <a:schemeClr val="tx1"/>
                        </a:solidFill>
                        <a:latin typeface="Garamond"/>
                        <a:ea typeface="+mn-ea"/>
                        <a:cs typeface="Garamond"/>
                      </a:endParaRPr>
                    </a:p>
                  </a:txBody>
                  <a:tcPr anchor="ctr" horzOverflow="overflow">
                    <a:lnL>
                      <a:noFill/>
                    </a:lnL>
                    <a:lnR>
                      <a:noFill/>
                    </a:lnR>
                    <a:lnT w="3175" cap="flat" cmpd="sng" algn="ctr">
                      <a:solidFill>
                        <a:scrgbClr r="0" g="0" b="0"/>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hMerge="1">
                  <a:txBody>
                    <a:bodyPr/>
                    <a:lstStyle/>
                    <a:p>
                      <a:endParaRPr lang="en-US" dirty="0"/>
                    </a:p>
                  </a:txBody>
                  <a:tcPr/>
                </a:tc>
                <a:tc hMerge="1">
                  <a:txBody>
                    <a:bodyPr/>
                    <a:lstStyle/>
                    <a:p>
                      <a:endParaRPr lang="en-US"/>
                    </a:p>
                  </a:txBody>
                  <a:tcPr/>
                </a:tc>
                <a:tc hMerge="1">
                  <a:txBody>
                    <a:bodyPr/>
                    <a:lstStyle/>
                    <a:p>
                      <a:endParaRPr lang="en-US"/>
                    </a:p>
                  </a:txBody>
                  <a:tcPr/>
                </a:tc>
              </a:tr>
              <a:tr h="611908">
                <a:tc>
                  <a:txBody>
                    <a:bodyPr/>
                    <a:lstStyle/>
                    <a:p>
                      <a:pPr marL="0" marR="0" lvl="0" indent="0" algn="l" defTabSz="914400" rtl="0" eaLnBrk="0" fontAlgn="base" latinLnBrk="0" hangingPunct="0">
                        <a:lnSpc>
                          <a:spcPts val="2420"/>
                        </a:lnSpc>
                        <a:spcBef>
                          <a:spcPts val="0"/>
                        </a:spcBef>
                        <a:spcAft>
                          <a:spcPts val="0"/>
                        </a:spcAft>
                        <a:buClrTx/>
                        <a:buSzTx/>
                        <a:buFontTx/>
                        <a:buNone/>
                        <a:tabLst/>
                      </a:pPr>
                      <a:r>
                        <a:rPr kumimoji="0" lang="en-US" sz="1800" b="0" i="0" u="none" strike="noStrike" cap="none" normalizeH="0" baseline="0" dirty="0" smtClean="0">
                          <a:ln>
                            <a:noFill/>
                          </a:ln>
                          <a:solidFill>
                            <a:schemeClr val="tx1"/>
                          </a:solidFill>
                          <a:effectLst/>
                          <a:latin typeface="Garamond"/>
                          <a:ea typeface="Arial" charset="0"/>
                          <a:cs typeface="Garamond"/>
                        </a:rPr>
                        <a:t>3</a:t>
                      </a:r>
                      <a:endParaRPr kumimoji="0" lang="en-US" sz="1800" b="0" i="0" u="none" strike="noStrike" cap="none" normalizeH="0" baseline="0" dirty="0">
                        <a:ln>
                          <a:noFill/>
                        </a:ln>
                        <a:solidFill>
                          <a:schemeClr val="tx1"/>
                        </a:solidFill>
                        <a:effectLst/>
                        <a:latin typeface="Garamond"/>
                        <a:ea typeface="Arial" charset="0"/>
                        <a:cs typeface="Garamond"/>
                      </a:endParaRPr>
                    </a:p>
                  </a:txBody>
                  <a:tcPr anchor="ctr" horzOverflow="overflow">
                    <a:lnL>
                      <a:noFill/>
                    </a:lnL>
                    <a:lnR>
                      <a:noFill/>
                    </a:lnR>
                    <a:lnT>
                      <a:noFill/>
                    </a:lnT>
                    <a:lnB>
                      <a:noFill/>
                    </a:lnB>
                    <a:lnTlToBr>
                      <a:noFill/>
                    </a:lnTlToBr>
                    <a:lnBlToTr>
                      <a:noFill/>
                    </a:lnBlToTr>
                    <a:noFill/>
                  </a:tcPr>
                </a:tc>
                <a:tc gridSpan="4">
                  <a:txBody>
                    <a:bodyPr/>
                    <a:lstStyle/>
                    <a:p>
                      <a:r>
                        <a:rPr lang="en-US" dirty="0" smtClean="0">
                          <a:latin typeface="Garamond"/>
                          <a:cs typeface="Garamond"/>
                        </a:rPr>
                        <a:t>None</a:t>
                      </a:r>
                      <a:r>
                        <a:rPr lang="en-US" baseline="0" dirty="0" smtClean="0">
                          <a:latin typeface="Garamond"/>
                          <a:cs typeface="Garamond"/>
                        </a:rPr>
                        <a:t> thought that donor supports have a negative impact on the quality of government in Laos </a:t>
                      </a:r>
                      <a:endParaRPr lang="en-US" dirty="0">
                        <a:latin typeface="Garamond"/>
                        <a:cs typeface="Garamond"/>
                      </a:endParaRPr>
                    </a:p>
                  </a:txBody>
                  <a:tcPr anchor="ctr" horzOverflow="overflow">
                    <a:lnL>
                      <a:noFill/>
                    </a:lnL>
                    <a:lnR>
                      <a:noFill/>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611908">
                <a:tc>
                  <a:txBody>
                    <a:bodyPr/>
                    <a:lstStyle/>
                    <a:p>
                      <a:pPr marL="0" marR="0" lvl="0" indent="0" algn="l" defTabSz="914400" rtl="0" eaLnBrk="0" fontAlgn="base" latinLnBrk="0" hangingPunct="0">
                        <a:lnSpc>
                          <a:spcPts val="2420"/>
                        </a:lnSpc>
                        <a:spcBef>
                          <a:spcPts val="0"/>
                        </a:spcBef>
                        <a:spcAft>
                          <a:spcPts val="0"/>
                        </a:spcAft>
                        <a:buClrTx/>
                        <a:buSzTx/>
                        <a:buFontTx/>
                        <a:buNone/>
                        <a:tabLst/>
                      </a:pPr>
                      <a:r>
                        <a:rPr kumimoji="0" lang="en-US" sz="1800" b="0" i="0" u="none" strike="noStrike" cap="none" normalizeH="0" baseline="0" dirty="0" smtClean="0">
                          <a:ln>
                            <a:noFill/>
                          </a:ln>
                          <a:solidFill>
                            <a:schemeClr val="tx1"/>
                          </a:solidFill>
                          <a:effectLst/>
                          <a:latin typeface="Garamond"/>
                          <a:ea typeface="Arial" charset="0"/>
                          <a:cs typeface="Garamond"/>
                        </a:rPr>
                        <a:t>4</a:t>
                      </a:r>
                      <a:endParaRPr kumimoji="0" lang="en-US" sz="1800" b="0" i="0" u="none" strike="noStrike" cap="none" normalizeH="0" baseline="0" dirty="0">
                        <a:ln>
                          <a:noFill/>
                        </a:ln>
                        <a:solidFill>
                          <a:schemeClr val="tx1"/>
                        </a:solidFill>
                        <a:effectLst/>
                        <a:latin typeface="Garamond"/>
                        <a:ea typeface="Arial" charset="0"/>
                        <a:cs typeface="Garamond"/>
                      </a:endParaRPr>
                    </a:p>
                  </a:txBody>
                  <a:tcPr anchor="ctr" horzOverflow="overflow">
                    <a:lnL>
                      <a:noFill/>
                    </a:lnL>
                    <a:lnR>
                      <a:noFill/>
                    </a:lnR>
                    <a:lnT>
                      <a:noFill/>
                    </a:lnT>
                    <a:lnB>
                      <a:noFill/>
                    </a:lnB>
                    <a:lnTlToBr>
                      <a:noFill/>
                    </a:lnTlToBr>
                    <a:lnBlToTr>
                      <a:noFill/>
                    </a:lnBlToTr>
                    <a:noFill/>
                  </a:tcPr>
                </a:tc>
                <a:tc gridSpan="4">
                  <a:txBody>
                    <a:bodyPr/>
                    <a:lstStyle/>
                    <a:p>
                      <a:pPr marL="0" marR="0" lvl="0" indent="0" algn="l" defTabSz="914400" rtl="0" eaLnBrk="1" fontAlgn="base" latinLnBrk="0" hangingPunct="1">
                        <a:lnSpc>
                          <a:spcPts val="2420"/>
                        </a:lnSpc>
                        <a:spcBef>
                          <a:spcPts val="0"/>
                        </a:spcBef>
                        <a:spcAft>
                          <a:spcPts val="0"/>
                        </a:spcAft>
                        <a:buClrTx/>
                        <a:buSzTx/>
                        <a:buFontTx/>
                        <a:buNone/>
                        <a:tabLst/>
                      </a:pPr>
                      <a:r>
                        <a:rPr lang="en-AU" sz="1800" b="0" kern="1200" dirty="0" smtClean="0">
                          <a:solidFill>
                            <a:schemeClr val="tx1"/>
                          </a:solidFill>
                          <a:latin typeface="Garamond"/>
                          <a:ea typeface="+mn-ea"/>
                          <a:cs typeface="Garamond"/>
                        </a:rPr>
                        <a:t>Not much difference</a:t>
                      </a:r>
                      <a:r>
                        <a:rPr lang="en-AU" sz="1800" b="0" kern="1200" baseline="0" dirty="0" smtClean="0">
                          <a:solidFill>
                            <a:schemeClr val="tx1"/>
                          </a:solidFill>
                          <a:latin typeface="Garamond"/>
                          <a:ea typeface="+mn-ea"/>
                          <a:cs typeface="Garamond"/>
                        </a:rPr>
                        <a:t> in the ratings by donors and government officials </a:t>
                      </a:r>
                      <a:endParaRPr lang="en-AU" sz="1800" b="0" kern="1200" dirty="0" smtClean="0">
                        <a:solidFill>
                          <a:schemeClr val="tx1"/>
                        </a:solidFill>
                        <a:latin typeface="Garamond"/>
                        <a:ea typeface="+mn-ea"/>
                        <a:cs typeface="Garamond"/>
                      </a:endParaRPr>
                    </a:p>
                  </a:txBody>
                  <a:tcPr anchor="ctr" horzOverflow="overflow">
                    <a:lnL>
                      <a:noFill/>
                    </a:lnL>
                    <a:lnR>
                      <a:noFill/>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1522" name="Slide Number Placeholder 11"/>
          <p:cNvSpPr>
            <a:spLocks noGrp="1"/>
          </p:cNvSpPr>
          <p:nvPr>
            <p:ph type="sldNum" sz="quarter" idx="12"/>
          </p:nvPr>
        </p:nvSpPr>
        <p:spPr>
          <a:xfrm>
            <a:off x="7010400" y="6381750"/>
            <a:ext cx="2133600" cy="476250"/>
          </a:xfrm>
          <a:noFill/>
        </p:spPr>
        <p:txBody>
          <a:bodyPr/>
          <a:lstStyle/>
          <a:p>
            <a:fld id="{421E772F-F150-1144-903F-6A8BFAA8A786}" type="slidenum">
              <a:rPr lang="en-US" sz="1200">
                <a:latin typeface="Garamond"/>
                <a:cs typeface="Garamond"/>
              </a:rPr>
              <a:pPr/>
              <a:t>11</a:t>
            </a:fld>
            <a:endParaRPr lang="en-US" sz="1200" dirty="0">
              <a:latin typeface="Garamond"/>
              <a:cs typeface="Garamon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3" descr="DSC_0230_resize"/>
          <p:cNvPicPr>
            <a:picLocks noChangeAspect="1" noChangeArrowheads="1"/>
          </p:cNvPicPr>
          <p:nvPr/>
        </p:nvPicPr>
        <p:blipFill>
          <a:blip r:embed="rId2"/>
          <a:srcRect/>
          <a:stretch>
            <a:fillRect/>
          </a:stretch>
        </p:blipFill>
        <p:spPr bwMode="auto">
          <a:xfrm>
            <a:off x="0" y="0"/>
            <a:ext cx="1066800" cy="762000"/>
          </a:xfrm>
          <a:prstGeom prst="rect">
            <a:avLst/>
          </a:prstGeom>
          <a:noFill/>
          <a:ln w="9525">
            <a:noFill/>
            <a:miter lim="800000"/>
            <a:headEnd/>
            <a:tailEnd/>
          </a:ln>
        </p:spPr>
      </p:pic>
      <p:pic>
        <p:nvPicPr>
          <p:cNvPr id="26627" name="Picture 4" descr="DSC_0863_resize"/>
          <p:cNvPicPr>
            <a:picLocks noChangeAspect="1" noChangeArrowheads="1"/>
          </p:cNvPicPr>
          <p:nvPr/>
        </p:nvPicPr>
        <p:blipFill>
          <a:blip r:embed="rId3"/>
          <a:srcRect/>
          <a:stretch>
            <a:fillRect/>
          </a:stretch>
        </p:blipFill>
        <p:spPr bwMode="auto">
          <a:xfrm>
            <a:off x="0" y="762000"/>
            <a:ext cx="1066800" cy="838200"/>
          </a:xfrm>
          <a:prstGeom prst="rect">
            <a:avLst/>
          </a:prstGeom>
          <a:noFill/>
          <a:ln w="9525">
            <a:noFill/>
            <a:miter lim="800000"/>
            <a:headEnd/>
            <a:tailEnd/>
          </a:ln>
        </p:spPr>
      </p:pic>
      <p:pic>
        <p:nvPicPr>
          <p:cNvPr id="26628" name="Picture 5" descr="DSC_0130_resize"/>
          <p:cNvPicPr>
            <a:picLocks noChangeAspect="1" noChangeArrowheads="1"/>
          </p:cNvPicPr>
          <p:nvPr/>
        </p:nvPicPr>
        <p:blipFill>
          <a:blip r:embed="rId4"/>
          <a:srcRect/>
          <a:stretch>
            <a:fillRect/>
          </a:stretch>
        </p:blipFill>
        <p:spPr bwMode="auto">
          <a:xfrm>
            <a:off x="0" y="1600200"/>
            <a:ext cx="1066800" cy="914400"/>
          </a:xfrm>
          <a:prstGeom prst="rect">
            <a:avLst/>
          </a:prstGeom>
          <a:noFill/>
          <a:ln w="9525">
            <a:noFill/>
            <a:miter lim="800000"/>
            <a:headEnd/>
            <a:tailEnd/>
          </a:ln>
        </p:spPr>
      </p:pic>
      <p:pic>
        <p:nvPicPr>
          <p:cNvPr id="26629" name="Picture 6" descr="DSC_0247_resize"/>
          <p:cNvPicPr>
            <a:picLocks noChangeAspect="1" noChangeArrowheads="1"/>
          </p:cNvPicPr>
          <p:nvPr/>
        </p:nvPicPr>
        <p:blipFill>
          <a:blip r:embed="rId5"/>
          <a:srcRect/>
          <a:stretch>
            <a:fillRect/>
          </a:stretch>
        </p:blipFill>
        <p:spPr bwMode="auto">
          <a:xfrm>
            <a:off x="0" y="2514600"/>
            <a:ext cx="1066800" cy="914400"/>
          </a:xfrm>
          <a:prstGeom prst="rect">
            <a:avLst/>
          </a:prstGeom>
          <a:noFill/>
          <a:ln w="9525">
            <a:noFill/>
            <a:miter lim="800000"/>
            <a:headEnd/>
            <a:tailEnd/>
          </a:ln>
        </p:spPr>
      </p:pic>
      <p:pic>
        <p:nvPicPr>
          <p:cNvPr id="26630" name="Picture 7" descr="uncdf_lao153"/>
          <p:cNvPicPr>
            <a:picLocks noChangeAspect="1" noChangeArrowheads="1"/>
          </p:cNvPicPr>
          <p:nvPr/>
        </p:nvPicPr>
        <p:blipFill>
          <a:blip r:embed="rId6"/>
          <a:srcRect/>
          <a:stretch>
            <a:fillRect/>
          </a:stretch>
        </p:blipFill>
        <p:spPr bwMode="auto">
          <a:xfrm>
            <a:off x="0" y="3429000"/>
            <a:ext cx="1066800" cy="838200"/>
          </a:xfrm>
          <a:prstGeom prst="rect">
            <a:avLst/>
          </a:prstGeom>
          <a:noFill/>
          <a:ln w="9525">
            <a:noFill/>
            <a:miter lim="800000"/>
            <a:headEnd/>
            <a:tailEnd/>
          </a:ln>
        </p:spPr>
      </p:pic>
      <p:pic>
        <p:nvPicPr>
          <p:cNvPr id="26631" name="Picture 8" descr="EAPRO LAO 00214"/>
          <p:cNvPicPr>
            <a:picLocks noChangeAspect="1" noChangeArrowheads="1"/>
          </p:cNvPicPr>
          <p:nvPr/>
        </p:nvPicPr>
        <p:blipFill>
          <a:blip r:embed="rId7"/>
          <a:srcRect/>
          <a:stretch>
            <a:fillRect/>
          </a:stretch>
        </p:blipFill>
        <p:spPr bwMode="auto">
          <a:xfrm>
            <a:off x="0" y="4191000"/>
            <a:ext cx="1066800" cy="838200"/>
          </a:xfrm>
          <a:prstGeom prst="rect">
            <a:avLst/>
          </a:prstGeom>
          <a:noFill/>
          <a:ln w="9525">
            <a:noFill/>
            <a:miter lim="800000"/>
            <a:headEnd/>
            <a:tailEnd/>
          </a:ln>
        </p:spPr>
      </p:pic>
      <p:pic>
        <p:nvPicPr>
          <p:cNvPr id="26632" name="Picture 9" descr="DSC_0556"/>
          <p:cNvPicPr>
            <a:picLocks noChangeAspect="1" noChangeArrowheads="1"/>
          </p:cNvPicPr>
          <p:nvPr/>
        </p:nvPicPr>
        <p:blipFill>
          <a:blip r:embed="rId8"/>
          <a:srcRect/>
          <a:stretch>
            <a:fillRect/>
          </a:stretch>
        </p:blipFill>
        <p:spPr bwMode="auto">
          <a:xfrm>
            <a:off x="0" y="5029200"/>
            <a:ext cx="1066800" cy="914400"/>
          </a:xfrm>
          <a:prstGeom prst="rect">
            <a:avLst/>
          </a:prstGeom>
          <a:noFill/>
          <a:ln w="9525">
            <a:noFill/>
            <a:miter lim="800000"/>
            <a:headEnd/>
            <a:tailEnd/>
          </a:ln>
        </p:spPr>
      </p:pic>
      <p:pic>
        <p:nvPicPr>
          <p:cNvPr id="26633" name="Picture 10" descr="Friendship Bridge116"/>
          <p:cNvPicPr>
            <a:picLocks noChangeAspect="1" noChangeArrowheads="1"/>
          </p:cNvPicPr>
          <p:nvPr/>
        </p:nvPicPr>
        <p:blipFill>
          <a:blip r:embed="rId9"/>
          <a:srcRect/>
          <a:stretch>
            <a:fillRect/>
          </a:stretch>
        </p:blipFill>
        <p:spPr bwMode="auto">
          <a:xfrm>
            <a:off x="0" y="5943600"/>
            <a:ext cx="1066800" cy="914400"/>
          </a:xfrm>
          <a:prstGeom prst="rect">
            <a:avLst/>
          </a:prstGeom>
          <a:noFill/>
          <a:ln w="9525">
            <a:noFill/>
            <a:miter lim="800000"/>
            <a:headEnd/>
            <a:tailEnd/>
          </a:ln>
        </p:spPr>
      </p:pic>
      <p:sp>
        <p:nvSpPr>
          <p:cNvPr id="26634" name="Rectangle 3"/>
          <p:cNvSpPr>
            <a:spLocks noChangeArrowheads="1"/>
          </p:cNvSpPr>
          <p:nvPr/>
        </p:nvSpPr>
        <p:spPr bwMode="auto">
          <a:xfrm>
            <a:off x="1371600" y="1295400"/>
            <a:ext cx="7315200" cy="51054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endParaRPr lang="en-AU" sz="3200"/>
          </a:p>
          <a:p>
            <a:pPr marL="342900" indent="-342900">
              <a:spcBef>
                <a:spcPct val="20000"/>
              </a:spcBef>
            </a:pPr>
            <a:endParaRPr lang="en-AU" sz="1600"/>
          </a:p>
          <a:p>
            <a:pPr marL="342900" indent="-342900">
              <a:spcBef>
                <a:spcPct val="20000"/>
              </a:spcBef>
              <a:buFontTx/>
              <a:buChar char="•"/>
            </a:pPr>
            <a:endParaRPr lang="en-AU" sz="1600"/>
          </a:p>
          <a:p>
            <a:pPr marL="342900" indent="-342900">
              <a:spcBef>
                <a:spcPct val="20000"/>
              </a:spcBef>
            </a:pPr>
            <a:endParaRPr lang="en-AU" sz="1600"/>
          </a:p>
          <a:p>
            <a:pPr marL="342900" indent="-342900">
              <a:spcBef>
                <a:spcPct val="20000"/>
              </a:spcBef>
              <a:buFontTx/>
              <a:buChar char="•"/>
            </a:pPr>
            <a:endParaRPr lang="en-AU" sz="3200"/>
          </a:p>
          <a:p>
            <a:pPr marL="342900" indent="-342900">
              <a:spcBef>
                <a:spcPct val="20000"/>
              </a:spcBef>
            </a:pPr>
            <a:endParaRPr lang="en-AU" sz="3200"/>
          </a:p>
          <a:p>
            <a:pPr marL="342900" indent="-342900">
              <a:spcBef>
                <a:spcPct val="20000"/>
              </a:spcBef>
              <a:buFontTx/>
              <a:buChar char="•"/>
            </a:pPr>
            <a:endParaRPr lang="en-US" sz="3200"/>
          </a:p>
        </p:txBody>
      </p:sp>
      <p:sp>
        <p:nvSpPr>
          <p:cNvPr id="26635" name="Rectangle 2"/>
          <p:cNvSpPr>
            <a:spLocks noChangeArrowheads="1"/>
          </p:cNvSpPr>
          <p:nvPr/>
        </p:nvSpPr>
        <p:spPr bwMode="auto">
          <a:xfrm>
            <a:off x="1295400" y="1295400"/>
            <a:ext cx="7391400" cy="884238"/>
          </a:xfrm>
          <a:prstGeom prst="rect">
            <a:avLst/>
          </a:prstGeom>
          <a:noFill/>
          <a:ln w="9525">
            <a:noFill/>
            <a:miter lim="800000"/>
            <a:headEnd/>
            <a:tailEnd/>
          </a:ln>
        </p:spPr>
        <p:txBody>
          <a:bodyPr anchor="ctr">
            <a:prstTxWarp prst="textNoShape">
              <a:avLst/>
            </a:prstTxWarp>
          </a:bodyPr>
          <a:lstStyle/>
          <a:p>
            <a:endParaRPr lang="en-US" sz="2800" b="1" u="sng">
              <a:solidFill>
                <a:schemeClr val="tx2"/>
              </a:solidFill>
            </a:endParaRPr>
          </a:p>
        </p:txBody>
      </p:sp>
      <p:sp>
        <p:nvSpPr>
          <p:cNvPr id="26636" name="Slide Number Placeholder 15"/>
          <p:cNvSpPr>
            <a:spLocks noGrp="1"/>
          </p:cNvSpPr>
          <p:nvPr>
            <p:ph type="sldNum" sz="quarter" idx="12"/>
          </p:nvPr>
        </p:nvSpPr>
        <p:spPr>
          <a:xfrm>
            <a:off x="7010400" y="6381750"/>
            <a:ext cx="2133600" cy="476250"/>
          </a:xfrm>
          <a:noFill/>
        </p:spPr>
        <p:txBody>
          <a:bodyPr/>
          <a:lstStyle/>
          <a:p>
            <a:fld id="{29583B65-CFFB-B543-9E1C-4C60549A4E60}" type="slidenum">
              <a:rPr lang="en-US" sz="1200">
                <a:latin typeface="Garamond"/>
                <a:cs typeface="Garamond"/>
              </a:rPr>
              <a:pPr/>
              <a:t>12</a:t>
            </a:fld>
            <a:endParaRPr lang="en-US" sz="1200" dirty="0">
              <a:latin typeface="Garamond"/>
              <a:cs typeface="Garamond"/>
            </a:endParaRPr>
          </a:p>
        </p:txBody>
      </p:sp>
      <p:graphicFrame>
        <p:nvGraphicFramePr>
          <p:cNvPr id="19" name="Table 18"/>
          <p:cNvGraphicFramePr>
            <a:graphicFrameLocks noGrp="1"/>
          </p:cNvGraphicFramePr>
          <p:nvPr/>
        </p:nvGraphicFramePr>
        <p:xfrm>
          <a:off x="1219200" y="838200"/>
          <a:ext cx="7772400" cy="5333995"/>
        </p:xfrm>
        <a:graphic>
          <a:graphicData uri="http://schemas.openxmlformats.org/drawingml/2006/table">
            <a:tbl>
              <a:tblPr/>
              <a:tblGrid>
                <a:gridCol w="316433"/>
                <a:gridCol w="1483282"/>
                <a:gridCol w="731753"/>
                <a:gridCol w="514206"/>
                <a:gridCol w="672420"/>
                <a:gridCol w="613090"/>
                <a:gridCol w="652646"/>
                <a:gridCol w="454874"/>
                <a:gridCol w="731753"/>
                <a:gridCol w="771307"/>
                <a:gridCol w="830636"/>
              </a:tblGrid>
              <a:tr h="644275">
                <a:tc gridSpan="2">
                  <a:txBody>
                    <a:bodyPr/>
                    <a:lstStyle/>
                    <a:p>
                      <a:pPr algn="l" fontAlgn="t"/>
                      <a:r>
                        <a:rPr lang="en-US" sz="1200" b="1" i="0" u="none" strike="noStrike">
                          <a:latin typeface="Garamond"/>
                        </a:rPr>
                        <a:t>Governance Dimensions </a:t>
                      </a: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a:txBody>
                    <a:bodyPr/>
                    <a:lstStyle/>
                    <a:p>
                      <a:pPr algn="ctr" fontAlgn="t"/>
                      <a:r>
                        <a:rPr lang="en-US" sz="1200" b="1" i="0" u="none" strike="noStrike" dirty="0" smtClean="0">
                          <a:latin typeface="Garamond"/>
                        </a:rPr>
                        <a:t>None </a:t>
                      </a:r>
                      <a:endParaRPr lang="en-US" sz="1200" b="1" i="0" u="none" strike="noStrike" dirty="0">
                        <a:latin typeface="Garamond"/>
                      </a:endParaRP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t"/>
                      <a:r>
                        <a:rPr lang="en-US" sz="1200" b="1" i="0" u="none" strike="noStrike">
                          <a:latin typeface="Garamond"/>
                        </a:rPr>
                        <a:t> Poor </a:t>
                      </a: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t"/>
                      <a:r>
                        <a:rPr lang="en-US" sz="1200" b="1" i="0" u="none" strike="noStrike">
                          <a:latin typeface="Garamond"/>
                        </a:rPr>
                        <a:t>Medium </a:t>
                      </a: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t"/>
                      <a:r>
                        <a:rPr lang="en-US" sz="1200" b="1" i="0" u="none" strike="noStrike" dirty="0" smtClean="0">
                          <a:latin typeface="Garamond"/>
                        </a:rPr>
                        <a:t>High </a:t>
                      </a:r>
                      <a:endParaRPr lang="en-US" sz="1200" b="1" i="0" u="none" strike="noStrike" dirty="0">
                        <a:latin typeface="Garamond"/>
                      </a:endParaRP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t"/>
                      <a:r>
                        <a:rPr lang="en-US" sz="1200" b="1" i="0" u="none" strike="noStrike" dirty="0" smtClean="0">
                          <a:latin typeface="Garamond"/>
                        </a:rPr>
                        <a:t>Very</a:t>
                      </a:r>
                      <a:r>
                        <a:rPr lang="en-US" sz="1200" b="1" i="0" u="none" strike="noStrike" baseline="0" dirty="0" smtClean="0">
                          <a:latin typeface="Garamond"/>
                        </a:rPr>
                        <a:t> high </a:t>
                      </a:r>
                      <a:endParaRPr lang="en-US" sz="1200" b="1" i="0" u="none" strike="noStrike" dirty="0">
                        <a:latin typeface="Garamond"/>
                      </a:endParaRP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t"/>
                      <a:r>
                        <a:rPr lang="en-US" sz="1200" b="1" i="0" u="none" strike="noStrike">
                          <a:latin typeface="Garamond"/>
                        </a:rPr>
                        <a:t>Total </a:t>
                      </a: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t"/>
                      <a:r>
                        <a:rPr lang="en-US" sz="1200" b="1" i="0" u="none" strike="noStrike" dirty="0" smtClean="0">
                          <a:latin typeface="Garamond"/>
                        </a:rPr>
                        <a:t>None    </a:t>
                      </a:r>
                      <a:r>
                        <a:rPr lang="en-US" sz="1200" b="1" i="0" u="none" strike="noStrike" dirty="0">
                          <a:latin typeface="Garamond"/>
                        </a:rPr>
                        <a:t>to Poor </a:t>
                      </a: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t"/>
                      <a:r>
                        <a:rPr lang="en-US" sz="1200" b="1" i="0" u="none" strike="noStrike" dirty="0" smtClean="0">
                          <a:latin typeface="Garamond"/>
                        </a:rPr>
                        <a:t>High</a:t>
                      </a:r>
                      <a:r>
                        <a:rPr lang="en-US" sz="1200" b="1" i="0" u="none" strike="noStrike" baseline="0" dirty="0" smtClean="0">
                          <a:latin typeface="Garamond"/>
                        </a:rPr>
                        <a:t> </a:t>
                      </a:r>
                      <a:r>
                        <a:rPr lang="en-US" sz="1200" b="1" i="0" u="none" strike="noStrike" dirty="0" smtClean="0">
                          <a:latin typeface="Garamond"/>
                        </a:rPr>
                        <a:t>to  Very</a:t>
                      </a:r>
                      <a:r>
                        <a:rPr lang="en-US" sz="1200" b="1" i="0" u="none" strike="noStrike" baseline="0" dirty="0" smtClean="0">
                          <a:latin typeface="Garamond"/>
                        </a:rPr>
                        <a:t> high </a:t>
                      </a:r>
                      <a:r>
                        <a:rPr lang="en-US" sz="1200" b="1" i="0" u="none" strike="noStrike" dirty="0" smtClean="0">
                          <a:latin typeface="Garamond"/>
                        </a:rPr>
                        <a:t> </a:t>
                      </a:r>
                      <a:endParaRPr lang="en-US" sz="1200" b="1" i="0" u="none" strike="noStrike" dirty="0">
                        <a:latin typeface="Garamond"/>
                      </a:endParaRP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t"/>
                      <a:r>
                        <a:rPr lang="en-US" sz="1200" b="1" i="0" u="none" strike="noStrike" dirty="0">
                          <a:latin typeface="Garamond"/>
                        </a:rPr>
                        <a:t>Medium to</a:t>
                      </a:r>
                      <a:r>
                        <a:rPr lang="en-US" sz="1200" b="1" i="0" u="none" strike="noStrike" dirty="0" smtClean="0">
                          <a:latin typeface="Garamond"/>
                        </a:rPr>
                        <a:t> Very</a:t>
                      </a:r>
                      <a:r>
                        <a:rPr lang="en-US" sz="1200" b="1" i="0" u="none" strike="noStrike" baseline="0" dirty="0" smtClean="0">
                          <a:latin typeface="Garamond"/>
                        </a:rPr>
                        <a:t> high</a:t>
                      </a:r>
                      <a:endParaRPr lang="en-US" sz="1200" b="1" i="0" u="none" strike="noStrike" dirty="0">
                        <a:latin typeface="Garamond"/>
                      </a:endParaRP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223320">
                <a:tc gridSpan="2">
                  <a:txBody>
                    <a:bodyPr/>
                    <a:lstStyle/>
                    <a:p>
                      <a:pPr algn="l" fontAlgn="t"/>
                      <a:r>
                        <a:rPr lang="en-US" sz="1200" b="1" i="0" u="none" strike="noStrike">
                          <a:latin typeface="Garamond"/>
                        </a:rPr>
                        <a:t>Voice and accountability </a:t>
                      </a: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r>
              <a:tr h="223320">
                <a:tc>
                  <a:txBody>
                    <a:bodyPr/>
                    <a:lstStyle/>
                    <a:p>
                      <a:pPr algn="l"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Gevernment &amp; donor</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20%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30%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46%</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1" i="0" u="none" strike="noStrike">
                          <a:latin typeface="Garamond"/>
                        </a:rPr>
                        <a:t>20%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1" i="0" u="none" strike="noStrike">
                          <a:latin typeface="Garamond"/>
                        </a:rPr>
                        <a:t>50%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1" i="0" u="none" strike="noStrike">
                          <a:latin typeface="Garamond"/>
                        </a:rPr>
                        <a:t>80%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23320">
                <a:tc>
                  <a:txBody>
                    <a:bodyPr/>
                    <a:lstStyle/>
                    <a:p>
                      <a:pPr algn="l"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12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18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28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60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23320">
                <a:tc>
                  <a:txBody>
                    <a:bodyPr/>
                    <a:lstStyle/>
                    <a:p>
                      <a:pPr algn="l"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Government only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52%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55%</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87%</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23320">
                <a:tc>
                  <a:txBody>
                    <a:bodyPr/>
                    <a:lstStyle/>
                    <a:p>
                      <a:pPr algn="l"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4</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16</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23320">
                <a:tc>
                  <a:txBody>
                    <a:bodyPr/>
                    <a:lstStyle/>
                    <a:p>
                      <a:pPr algn="l"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Donor only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28%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28%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41%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28%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45%</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72%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23320">
                <a:tc>
                  <a:txBody>
                    <a:bodyPr/>
                    <a:lstStyle/>
                    <a:p>
                      <a:pPr algn="l"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latin typeface="Garamond"/>
                        </a:rPr>
                        <a:t> </a:t>
                      </a:r>
                    </a:p>
                  </a:txBody>
                  <a:tcPr marL="8369" marR="8369" marT="83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12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29</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r>
              <a:tr h="223320">
                <a:tc gridSpan="2">
                  <a:txBody>
                    <a:bodyPr/>
                    <a:lstStyle/>
                    <a:p>
                      <a:pPr algn="l" fontAlgn="t"/>
                      <a:r>
                        <a:rPr lang="en-US" sz="1200" b="1" i="0" u="none" strike="noStrike">
                          <a:latin typeface="Garamond"/>
                        </a:rPr>
                        <a:t>Political stability </a:t>
                      </a: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r>
              <a:tr h="223320">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Gevernment &amp; donor</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69%</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13%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17%</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1" i="0" u="none" strike="noStrike" dirty="0">
                          <a:latin typeface="Garamond"/>
                        </a:rPr>
                        <a:t>82%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1" i="0" u="none" strike="noStrike">
                          <a:latin typeface="Garamond"/>
                        </a:rPr>
                        <a:t>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1" i="0" u="none" strike="noStrike">
                          <a:latin typeface="Garamond"/>
                        </a:rPr>
                        <a:t>18%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23320">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41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10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60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23320">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Government only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58%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19%</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19%</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77%</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23%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23320">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6</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6</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23320">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Donor only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79%</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7%</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14%</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86%</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14%</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23320">
                <a:tc>
                  <a:txBody>
                    <a:bodyPr/>
                    <a:lstStyle/>
                    <a:p>
                      <a:pPr algn="l"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latin typeface="Garamond"/>
                        </a:rPr>
                        <a:t> </a:t>
                      </a:r>
                    </a:p>
                  </a:txBody>
                  <a:tcPr marL="8369" marR="8369" marT="83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23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4</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29</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r>
              <a:tr h="223320">
                <a:tc gridSpan="2">
                  <a:txBody>
                    <a:bodyPr/>
                    <a:lstStyle/>
                    <a:p>
                      <a:pPr algn="l" fontAlgn="t"/>
                      <a:r>
                        <a:rPr lang="en-US" sz="1200" b="1" i="0" u="none" strike="noStrike">
                          <a:latin typeface="Garamond"/>
                        </a:rPr>
                        <a:t>Government effectiveness </a:t>
                      </a: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r>
              <a:tr h="223320">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Gevernment &amp; donor</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13%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32%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43%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10%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1" i="0" u="none" strike="noStrike">
                          <a:latin typeface="Garamond"/>
                        </a:rPr>
                        <a:t>15%</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1" i="0" u="none" strike="noStrike">
                          <a:latin typeface="Garamond"/>
                        </a:rPr>
                        <a:t>53%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1" i="0" u="none" strike="noStrike">
                          <a:latin typeface="Garamond"/>
                        </a:rPr>
                        <a:t>85%</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23320">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19</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26</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6</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60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23320">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Government only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39%</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19%</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58%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90%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23320">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6</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23320">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Donor only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17%</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48%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21%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48%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79%</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23320">
                <a:tc>
                  <a:txBody>
                    <a:bodyPr/>
                    <a:lstStyle/>
                    <a:p>
                      <a:pPr algn="l"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latin typeface="Garamond"/>
                        </a:rPr>
                        <a:t> </a:t>
                      </a:r>
                    </a:p>
                  </a:txBody>
                  <a:tcPr marL="8369" marR="8369" marT="83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5</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9</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Garamond"/>
                        </a:rPr>
                        <a:t>14</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29</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14" name="Rectangle 2"/>
          <p:cNvSpPr txBox="1">
            <a:spLocks noChangeArrowheads="1"/>
          </p:cNvSpPr>
          <p:nvPr/>
        </p:nvSpPr>
        <p:spPr bwMode="auto">
          <a:xfrm>
            <a:off x="1143000" y="0"/>
            <a:ext cx="7391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3200" b="1" i="0" u="sng" strike="noStrike" kern="0" cap="none" spc="0" normalizeH="0" baseline="0" noProof="0" dirty="0" smtClean="0">
                <a:ln>
                  <a:noFill/>
                </a:ln>
                <a:solidFill>
                  <a:schemeClr val="tx2"/>
                </a:solidFill>
                <a:effectLst/>
                <a:uLnTx/>
                <a:uFillTx/>
                <a:latin typeface="Garamond"/>
                <a:ea typeface="+mj-ea"/>
                <a:cs typeface="Garamond"/>
              </a:rPr>
              <a:t>Survey</a:t>
            </a:r>
            <a:r>
              <a:rPr kumimoji="0" lang="en-AU" sz="3200" b="1" i="0" u="sng" strike="noStrike" kern="0" cap="none" spc="0" normalizeH="0" noProof="0" dirty="0" smtClean="0">
                <a:ln>
                  <a:noFill/>
                </a:ln>
                <a:solidFill>
                  <a:schemeClr val="tx2"/>
                </a:solidFill>
                <a:effectLst/>
                <a:uLnTx/>
                <a:uFillTx/>
                <a:latin typeface="Garamond"/>
                <a:ea typeface="+mj-ea"/>
                <a:cs typeface="Garamond"/>
              </a:rPr>
              <a:t> </a:t>
            </a:r>
            <a:r>
              <a:rPr lang="en-AU" sz="3200" b="1" u="sng" kern="0" noProof="0" dirty="0" smtClean="0">
                <a:solidFill>
                  <a:schemeClr val="tx2"/>
                </a:solidFill>
                <a:latin typeface="Garamond"/>
                <a:ea typeface="+mj-ea"/>
                <a:cs typeface="Garamond"/>
              </a:rPr>
              <a:t>result</a:t>
            </a:r>
            <a:r>
              <a:rPr kumimoji="0" lang="en-AU" sz="3200" b="1" i="0" u="sng" strike="noStrike" kern="0" cap="none" spc="0" normalizeH="0" noProof="0" dirty="0" smtClean="0">
                <a:ln>
                  <a:noFill/>
                </a:ln>
                <a:solidFill>
                  <a:schemeClr val="tx2"/>
                </a:solidFill>
                <a:effectLst/>
                <a:uLnTx/>
                <a:uFillTx/>
                <a:latin typeface="Garamond"/>
                <a:ea typeface="+mj-ea"/>
                <a:cs typeface="Garamond"/>
              </a:rPr>
              <a:t>s </a:t>
            </a:r>
            <a:endParaRPr kumimoji="0" lang="en-US" sz="3200" b="1" i="0" u="sng" strike="noStrike" kern="0" cap="none" spc="0" normalizeH="0" baseline="0" noProof="0" dirty="0">
              <a:ln>
                <a:noFill/>
              </a:ln>
              <a:solidFill>
                <a:schemeClr val="tx2"/>
              </a:solidFill>
              <a:effectLst/>
              <a:uLnTx/>
              <a:uFillTx/>
              <a:latin typeface="Garamond"/>
              <a:ea typeface="+mj-ea"/>
              <a:cs typeface="Garamon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3" descr="DSC_0230_resize"/>
          <p:cNvPicPr>
            <a:picLocks noChangeAspect="1" noChangeArrowheads="1"/>
          </p:cNvPicPr>
          <p:nvPr/>
        </p:nvPicPr>
        <p:blipFill>
          <a:blip r:embed="rId2"/>
          <a:srcRect/>
          <a:stretch>
            <a:fillRect/>
          </a:stretch>
        </p:blipFill>
        <p:spPr bwMode="auto">
          <a:xfrm>
            <a:off x="0" y="0"/>
            <a:ext cx="1066800" cy="762000"/>
          </a:xfrm>
          <a:prstGeom prst="rect">
            <a:avLst/>
          </a:prstGeom>
          <a:noFill/>
          <a:ln w="9525">
            <a:noFill/>
            <a:miter lim="800000"/>
            <a:headEnd/>
            <a:tailEnd/>
          </a:ln>
        </p:spPr>
      </p:pic>
      <p:pic>
        <p:nvPicPr>
          <p:cNvPr id="27651" name="Picture 4" descr="DSC_0863_resize"/>
          <p:cNvPicPr>
            <a:picLocks noChangeAspect="1" noChangeArrowheads="1"/>
          </p:cNvPicPr>
          <p:nvPr/>
        </p:nvPicPr>
        <p:blipFill>
          <a:blip r:embed="rId3"/>
          <a:srcRect/>
          <a:stretch>
            <a:fillRect/>
          </a:stretch>
        </p:blipFill>
        <p:spPr bwMode="auto">
          <a:xfrm>
            <a:off x="0" y="762000"/>
            <a:ext cx="1066800" cy="838200"/>
          </a:xfrm>
          <a:prstGeom prst="rect">
            <a:avLst/>
          </a:prstGeom>
          <a:noFill/>
          <a:ln w="9525">
            <a:noFill/>
            <a:miter lim="800000"/>
            <a:headEnd/>
            <a:tailEnd/>
          </a:ln>
        </p:spPr>
      </p:pic>
      <p:pic>
        <p:nvPicPr>
          <p:cNvPr id="27652" name="Picture 5" descr="DSC_0130_resize"/>
          <p:cNvPicPr>
            <a:picLocks noChangeAspect="1" noChangeArrowheads="1"/>
          </p:cNvPicPr>
          <p:nvPr/>
        </p:nvPicPr>
        <p:blipFill>
          <a:blip r:embed="rId4"/>
          <a:srcRect/>
          <a:stretch>
            <a:fillRect/>
          </a:stretch>
        </p:blipFill>
        <p:spPr bwMode="auto">
          <a:xfrm>
            <a:off x="0" y="1600200"/>
            <a:ext cx="1066800" cy="914400"/>
          </a:xfrm>
          <a:prstGeom prst="rect">
            <a:avLst/>
          </a:prstGeom>
          <a:noFill/>
          <a:ln w="9525">
            <a:noFill/>
            <a:miter lim="800000"/>
            <a:headEnd/>
            <a:tailEnd/>
          </a:ln>
        </p:spPr>
      </p:pic>
      <p:pic>
        <p:nvPicPr>
          <p:cNvPr id="27653" name="Picture 6" descr="DSC_0247_resize"/>
          <p:cNvPicPr>
            <a:picLocks noChangeAspect="1" noChangeArrowheads="1"/>
          </p:cNvPicPr>
          <p:nvPr/>
        </p:nvPicPr>
        <p:blipFill>
          <a:blip r:embed="rId5"/>
          <a:srcRect/>
          <a:stretch>
            <a:fillRect/>
          </a:stretch>
        </p:blipFill>
        <p:spPr bwMode="auto">
          <a:xfrm>
            <a:off x="0" y="2514600"/>
            <a:ext cx="1066800" cy="914400"/>
          </a:xfrm>
          <a:prstGeom prst="rect">
            <a:avLst/>
          </a:prstGeom>
          <a:noFill/>
          <a:ln w="9525">
            <a:noFill/>
            <a:miter lim="800000"/>
            <a:headEnd/>
            <a:tailEnd/>
          </a:ln>
        </p:spPr>
      </p:pic>
      <p:pic>
        <p:nvPicPr>
          <p:cNvPr id="27654" name="Picture 7" descr="uncdf_lao153"/>
          <p:cNvPicPr>
            <a:picLocks noChangeAspect="1" noChangeArrowheads="1"/>
          </p:cNvPicPr>
          <p:nvPr/>
        </p:nvPicPr>
        <p:blipFill>
          <a:blip r:embed="rId6"/>
          <a:srcRect/>
          <a:stretch>
            <a:fillRect/>
          </a:stretch>
        </p:blipFill>
        <p:spPr bwMode="auto">
          <a:xfrm>
            <a:off x="0" y="3429000"/>
            <a:ext cx="1066800" cy="838200"/>
          </a:xfrm>
          <a:prstGeom prst="rect">
            <a:avLst/>
          </a:prstGeom>
          <a:noFill/>
          <a:ln w="9525">
            <a:noFill/>
            <a:miter lim="800000"/>
            <a:headEnd/>
            <a:tailEnd/>
          </a:ln>
        </p:spPr>
      </p:pic>
      <p:pic>
        <p:nvPicPr>
          <p:cNvPr id="27655" name="Picture 8" descr="EAPRO LAO 00214"/>
          <p:cNvPicPr>
            <a:picLocks noChangeAspect="1" noChangeArrowheads="1"/>
          </p:cNvPicPr>
          <p:nvPr/>
        </p:nvPicPr>
        <p:blipFill>
          <a:blip r:embed="rId7"/>
          <a:srcRect/>
          <a:stretch>
            <a:fillRect/>
          </a:stretch>
        </p:blipFill>
        <p:spPr bwMode="auto">
          <a:xfrm>
            <a:off x="0" y="4191000"/>
            <a:ext cx="1066800" cy="838200"/>
          </a:xfrm>
          <a:prstGeom prst="rect">
            <a:avLst/>
          </a:prstGeom>
          <a:noFill/>
          <a:ln w="9525">
            <a:noFill/>
            <a:miter lim="800000"/>
            <a:headEnd/>
            <a:tailEnd/>
          </a:ln>
        </p:spPr>
      </p:pic>
      <p:pic>
        <p:nvPicPr>
          <p:cNvPr id="27656" name="Picture 9" descr="DSC_0556"/>
          <p:cNvPicPr>
            <a:picLocks noChangeAspect="1" noChangeArrowheads="1"/>
          </p:cNvPicPr>
          <p:nvPr/>
        </p:nvPicPr>
        <p:blipFill>
          <a:blip r:embed="rId8"/>
          <a:srcRect/>
          <a:stretch>
            <a:fillRect/>
          </a:stretch>
        </p:blipFill>
        <p:spPr bwMode="auto">
          <a:xfrm>
            <a:off x="0" y="5029200"/>
            <a:ext cx="1066800" cy="914400"/>
          </a:xfrm>
          <a:prstGeom prst="rect">
            <a:avLst/>
          </a:prstGeom>
          <a:noFill/>
          <a:ln w="9525">
            <a:noFill/>
            <a:miter lim="800000"/>
            <a:headEnd/>
            <a:tailEnd/>
          </a:ln>
        </p:spPr>
      </p:pic>
      <p:pic>
        <p:nvPicPr>
          <p:cNvPr id="27657" name="Picture 10" descr="Friendship Bridge116"/>
          <p:cNvPicPr>
            <a:picLocks noChangeAspect="1" noChangeArrowheads="1"/>
          </p:cNvPicPr>
          <p:nvPr/>
        </p:nvPicPr>
        <p:blipFill>
          <a:blip r:embed="rId9"/>
          <a:srcRect/>
          <a:stretch>
            <a:fillRect/>
          </a:stretch>
        </p:blipFill>
        <p:spPr bwMode="auto">
          <a:xfrm>
            <a:off x="0" y="5943600"/>
            <a:ext cx="1066800" cy="914400"/>
          </a:xfrm>
          <a:prstGeom prst="rect">
            <a:avLst/>
          </a:prstGeom>
          <a:noFill/>
          <a:ln w="9525">
            <a:noFill/>
            <a:miter lim="800000"/>
            <a:headEnd/>
            <a:tailEnd/>
          </a:ln>
        </p:spPr>
      </p:pic>
      <p:sp>
        <p:nvSpPr>
          <p:cNvPr id="27658" name="Rectangle 3"/>
          <p:cNvSpPr>
            <a:spLocks noChangeArrowheads="1"/>
          </p:cNvSpPr>
          <p:nvPr/>
        </p:nvSpPr>
        <p:spPr bwMode="auto">
          <a:xfrm>
            <a:off x="1371600" y="1295400"/>
            <a:ext cx="7315200" cy="51054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endParaRPr lang="en-AU" sz="3200"/>
          </a:p>
          <a:p>
            <a:pPr marL="342900" indent="-342900">
              <a:spcBef>
                <a:spcPct val="20000"/>
              </a:spcBef>
            </a:pPr>
            <a:endParaRPr lang="en-AU" sz="1600"/>
          </a:p>
          <a:p>
            <a:pPr marL="342900" indent="-342900">
              <a:spcBef>
                <a:spcPct val="20000"/>
              </a:spcBef>
              <a:buFontTx/>
              <a:buChar char="•"/>
            </a:pPr>
            <a:endParaRPr lang="en-AU" sz="1600"/>
          </a:p>
          <a:p>
            <a:pPr marL="342900" indent="-342900">
              <a:spcBef>
                <a:spcPct val="20000"/>
              </a:spcBef>
            </a:pPr>
            <a:endParaRPr lang="en-AU" sz="1600"/>
          </a:p>
          <a:p>
            <a:pPr marL="342900" indent="-342900">
              <a:spcBef>
                <a:spcPct val="20000"/>
              </a:spcBef>
              <a:buFontTx/>
              <a:buChar char="•"/>
            </a:pPr>
            <a:endParaRPr lang="en-AU" sz="3200"/>
          </a:p>
          <a:p>
            <a:pPr marL="342900" indent="-342900">
              <a:spcBef>
                <a:spcPct val="20000"/>
              </a:spcBef>
            </a:pPr>
            <a:endParaRPr lang="en-AU" sz="3200"/>
          </a:p>
          <a:p>
            <a:pPr marL="342900" indent="-342900">
              <a:spcBef>
                <a:spcPct val="20000"/>
              </a:spcBef>
              <a:buFontTx/>
              <a:buChar char="•"/>
            </a:pPr>
            <a:endParaRPr lang="en-US" sz="3200"/>
          </a:p>
        </p:txBody>
      </p:sp>
      <p:sp>
        <p:nvSpPr>
          <p:cNvPr id="27659" name="Rectangle 2"/>
          <p:cNvSpPr>
            <a:spLocks noChangeArrowheads="1"/>
          </p:cNvSpPr>
          <p:nvPr/>
        </p:nvSpPr>
        <p:spPr bwMode="auto">
          <a:xfrm>
            <a:off x="1295400" y="1295400"/>
            <a:ext cx="7391400" cy="884238"/>
          </a:xfrm>
          <a:prstGeom prst="rect">
            <a:avLst/>
          </a:prstGeom>
          <a:noFill/>
          <a:ln w="9525">
            <a:noFill/>
            <a:miter lim="800000"/>
            <a:headEnd/>
            <a:tailEnd/>
          </a:ln>
        </p:spPr>
        <p:txBody>
          <a:bodyPr anchor="ctr">
            <a:prstTxWarp prst="textNoShape">
              <a:avLst/>
            </a:prstTxWarp>
          </a:bodyPr>
          <a:lstStyle/>
          <a:p>
            <a:endParaRPr lang="en-US" sz="2800" b="1" u="sng">
              <a:solidFill>
                <a:schemeClr val="tx2"/>
              </a:solidFill>
            </a:endParaRPr>
          </a:p>
        </p:txBody>
      </p:sp>
      <p:sp>
        <p:nvSpPr>
          <p:cNvPr id="27660" name="Slide Number Placeholder 15"/>
          <p:cNvSpPr>
            <a:spLocks noGrp="1"/>
          </p:cNvSpPr>
          <p:nvPr>
            <p:ph type="sldNum" sz="quarter" idx="12"/>
          </p:nvPr>
        </p:nvSpPr>
        <p:spPr>
          <a:xfrm>
            <a:off x="7010400" y="6381750"/>
            <a:ext cx="2133600" cy="476250"/>
          </a:xfrm>
          <a:noFill/>
        </p:spPr>
        <p:txBody>
          <a:bodyPr/>
          <a:lstStyle/>
          <a:p>
            <a:fld id="{A1C79F43-0349-D64D-BCB8-B932549E8D95}" type="slidenum">
              <a:rPr lang="en-US" sz="1200">
                <a:latin typeface="Garamond"/>
                <a:cs typeface="Garamond"/>
              </a:rPr>
              <a:pPr/>
              <a:t>13</a:t>
            </a:fld>
            <a:endParaRPr lang="en-US" sz="1200" dirty="0">
              <a:latin typeface="Garamond"/>
              <a:cs typeface="Garamond"/>
            </a:endParaRPr>
          </a:p>
        </p:txBody>
      </p:sp>
      <p:graphicFrame>
        <p:nvGraphicFramePr>
          <p:cNvPr id="19" name="Table 18"/>
          <p:cNvGraphicFramePr>
            <a:graphicFrameLocks noGrp="1"/>
          </p:cNvGraphicFramePr>
          <p:nvPr/>
        </p:nvGraphicFramePr>
        <p:xfrm>
          <a:off x="1219200" y="914400"/>
          <a:ext cx="7772400" cy="5181590"/>
        </p:xfrm>
        <a:graphic>
          <a:graphicData uri="http://schemas.openxmlformats.org/drawingml/2006/table">
            <a:tbl>
              <a:tblPr/>
              <a:tblGrid>
                <a:gridCol w="316433"/>
                <a:gridCol w="1483281"/>
                <a:gridCol w="731752"/>
                <a:gridCol w="514206"/>
                <a:gridCol w="672422"/>
                <a:gridCol w="613090"/>
                <a:gridCol w="652645"/>
                <a:gridCol w="454874"/>
                <a:gridCol w="731752"/>
                <a:gridCol w="771307"/>
                <a:gridCol w="830638"/>
              </a:tblGrid>
              <a:tr h="622814">
                <a:tc gridSpan="2">
                  <a:txBody>
                    <a:bodyPr/>
                    <a:lstStyle/>
                    <a:p>
                      <a:pPr algn="l" fontAlgn="t"/>
                      <a:r>
                        <a:rPr lang="en-US" sz="1200" b="1" i="0" u="none" strike="noStrike">
                          <a:latin typeface="Garamond"/>
                        </a:rPr>
                        <a:t>Governance Dimensions </a:t>
                      </a: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a:txBody>
                    <a:bodyPr/>
                    <a:lstStyle/>
                    <a:p>
                      <a:pPr algn="ctr" fontAlgn="t"/>
                      <a:r>
                        <a:rPr lang="en-US" sz="1200" b="1" i="0" u="none" strike="noStrike" dirty="0" smtClean="0">
                          <a:latin typeface="Garamond"/>
                        </a:rPr>
                        <a:t>None</a:t>
                      </a:r>
                      <a:endParaRPr lang="en-US" sz="1200" b="1" i="0" u="none" strike="noStrike" dirty="0">
                        <a:latin typeface="Garamond"/>
                      </a:endParaRP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t"/>
                      <a:r>
                        <a:rPr lang="en-US" sz="1200" b="1" i="0" u="none" strike="noStrike">
                          <a:latin typeface="Garamond"/>
                        </a:rPr>
                        <a:t> Poor </a:t>
                      </a: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t"/>
                      <a:r>
                        <a:rPr lang="en-US" sz="1200" b="1" i="0" u="none" strike="noStrike">
                          <a:latin typeface="Garamond"/>
                        </a:rPr>
                        <a:t>Medium </a:t>
                      </a: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t"/>
                      <a:r>
                        <a:rPr lang="en-US" sz="1200" b="1" i="0" u="none" strike="noStrike" dirty="0" smtClean="0">
                          <a:latin typeface="Garamond"/>
                        </a:rPr>
                        <a:t>High </a:t>
                      </a:r>
                      <a:endParaRPr lang="en-US" sz="1200" b="1" i="0" u="none" strike="noStrike" dirty="0">
                        <a:latin typeface="Garamond"/>
                      </a:endParaRP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t"/>
                      <a:r>
                        <a:rPr lang="en-US" sz="1200" b="1" i="0" u="none" strike="noStrike" dirty="0" smtClean="0">
                          <a:latin typeface="Garamond"/>
                        </a:rPr>
                        <a:t>Very</a:t>
                      </a:r>
                      <a:r>
                        <a:rPr lang="en-US" sz="1200" b="1" i="0" u="none" strike="noStrike" baseline="0" dirty="0" smtClean="0">
                          <a:latin typeface="Garamond"/>
                        </a:rPr>
                        <a:t> high</a:t>
                      </a:r>
                      <a:r>
                        <a:rPr lang="en-US" sz="1200" b="1" i="0" u="none" strike="noStrike" dirty="0" smtClean="0">
                          <a:latin typeface="Garamond"/>
                        </a:rPr>
                        <a:t> </a:t>
                      </a:r>
                      <a:endParaRPr lang="en-US" sz="1200" b="1" i="0" u="none" strike="noStrike" dirty="0">
                        <a:latin typeface="Garamond"/>
                      </a:endParaRP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t"/>
                      <a:r>
                        <a:rPr lang="en-US" sz="1200" b="1" i="0" u="none" strike="noStrike">
                          <a:latin typeface="Garamond"/>
                        </a:rPr>
                        <a:t>Total </a:t>
                      </a: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t"/>
                      <a:r>
                        <a:rPr lang="en-US" sz="1200" b="1" i="0" u="none" strike="noStrike" dirty="0" smtClean="0">
                          <a:latin typeface="Garamond"/>
                        </a:rPr>
                        <a:t>None    </a:t>
                      </a:r>
                      <a:r>
                        <a:rPr lang="en-US" sz="1200" b="1" i="0" u="none" strike="noStrike" dirty="0">
                          <a:latin typeface="Garamond"/>
                        </a:rPr>
                        <a:t>to Poor </a:t>
                      </a: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t"/>
                      <a:r>
                        <a:rPr lang="en-US" sz="1200" b="1" i="0" u="none" strike="noStrike" dirty="0" smtClean="0">
                          <a:latin typeface="Garamond"/>
                        </a:rPr>
                        <a:t>High </a:t>
                      </a:r>
                      <a:r>
                        <a:rPr lang="en-US" sz="1200" b="1" i="0" u="none" strike="noStrike" dirty="0">
                          <a:latin typeface="Garamond"/>
                        </a:rPr>
                        <a:t>to </a:t>
                      </a:r>
                      <a:r>
                        <a:rPr lang="en-US" sz="1200" b="1" i="0" u="none" strike="noStrike" dirty="0" smtClean="0">
                          <a:latin typeface="Garamond"/>
                        </a:rPr>
                        <a:t> Very</a:t>
                      </a:r>
                      <a:r>
                        <a:rPr lang="en-US" sz="1200" b="1" i="0" u="none" strike="noStrike" baseline="0" dirty="0" smtClean="0">
                          <a:latin typeface="Garamond"/>
                        </a:rPr>
                        <a:t> high </a:t>
                      </a:r>
                      <a:r>
                        <a:rPr lang="en-US" sz="1200" b="1" i="0" u="none" strike="noStrike" dirty="0" smtClean="0">
                          <a:latin typeface="Garamond"/>
                        </a:rPr>
                        <a:t> </a:t>
                      </a:r>
                      <a:endParaRPr lang="en-US" sz="1200" b="1" i="0" u="none" strike="noStrike" dirty="0">
                        <a:latin typeface="Garamond"/>
                      </a:endParaRP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t"/>
                      <a:r>
                        <a:rPr lang="en-US" sz="1200" b="1" i="0" u="none" strike="noStrike" dirty="0">
                          <a:latin typeface="Garamond"/>
                        </a:rPr>
                        <a:t>Medium to</a:t>
                      </a:r>
                      <a:r>
                        <a:rPr lang="en-US" sz="1200" b="1" i="0" u="none" strike="noStrike" dirty="0" smtClean="0">
                          <a:latin typeface="Garamond"/>
                        </a:rPr>
                        <a:t> Very</a:t>
                      </a:r>
                      <a:r>
                        <a:rPr lang="en-US" sz="1200" b="1" i="0" u="none" strike="noStrike" baseline="0" dirty="0" smtClean="0">
                          <a:latin typeface="Garamond"/>
                        </a:rPr>
                        <a:t> high</a:t>
                      </a:r>
                      <a:endParaRPr lang="en-US" sz="1200" b="1" i="0" u="none" strike="noStrike" dirty="0">
                        <a:latin typeface="Garamond"/>
                      </a:endParaRP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241156">
                <a:tc gridSpan="2">
                  <a:txBody>
                    <a:bodyPr/>
                    <a:lstStyle/>
                    <a:p>
                      <a:pPr algn="l" fontAlgn="t"/>
                      <a:r>
                        <a:rPr lang="en-US" sz="1200" b="1" i="0" u="none" strike="noStrike" dirty="0">
                          <a:latin typeface="Garamond"/>
                        </a:rPr>
                        <a:t>Regulatory quality </a:t>
                      </a: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r>
              <a:tr h="215881">
                <a:tc>
                  <a:txBody>
                    <a:bodyPr/>
                    <a:lstStyle/>
                    <a:p>
                      <a:pPr algn="l" fontAlgn="t"/>
                      <a:r>
                        <a:rPr lang="en-US" sz="1200" b="0" i="0" u="none" strike="noStrike" dirty="0">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Gevernment &amp; donor</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dirty="0">
                          <a:latin typeface="Garamond"/>
                        </a:rPr>
                        <a:t>65%</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24%</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1" i="0" u="none" strike="noStrike">
                          <a:latin typeface="Garamond"/>
                        </a:rPr>
                        <a:t>73%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1" i="0" u="none" strike="noStrike">
                          <a:latin typeface="Garamond"/>
                        </a:rPr>
                        <a:t>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1" i="0" u="none" strike="noStrike" dirty="0">
                          <a:latin typeface="Garamond"/>
                        </a:rPr>
                        <a:t>27%</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15881">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latin typeface="Garamond"/>
                        </a:rPr>
                        <a:t>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dirty="0">
                          <a:latin typeface="Garamond"/>
                        </a:rPr>
                        <a:t>5</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dirty="0">
                          <a:latin typeface="Garamond"/>
                        </a:rPr>
                        <a:t>39</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14</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60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15881">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Government only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74%</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16%</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84%</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16%</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15881">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23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5</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15881">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Donor only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7%</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55%</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62%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7%</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15881">
                <a:tc>
                  <a:txBody>
                    <a:bodyPr/>
                    <a:lstStyle/>
                    <a:p>
                      <a:pPr algn="l"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latin typeface="Garamond"/>
                        </a:rPr>
                        <a:t> </a:t>
                      </a:r>
                    </a:p>
                  </a:txBody>
                  <a:tcPr marL="8369" marR="8369" marT="83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16</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9</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29</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r>
              <a:tr h="215881">
                <a:tc gridSpan="2">
                  <a:txBody>
                    <a:bodyPr/>
                    <a:lstStyle/>
                    <a:p>
                      <a:pPr algn="l" fontAlgn="t"/>
                      <a:r>
                        <a:rPr lang="en-US" sz="1200" b="1" i="0" u="none" strike="noStrike">
                          <a:latin typeface="Garamond"/>
                        </a:rPr>
                        <a:t>Rule of law </a:t>
                      </a: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r>
              <a:tr h="215881">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Gevernment &amp; donor</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10%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35%</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54%</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dirty="0">
                          <a:latin typeface="Garamond"/>
                        </a:rPr>
                        <a:t>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1" i="0" u="none" strike="noStrike" dirty="0">
                          <a:latin typeface="Garamond"/>
                        </a:rPr>
                        <a:t>10%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1" i="0" u="none" strike="noStrike" dirty="0">
                          <a:latin typeface="Garamond"/>
                        </a:rPr>
                        <a:t>55%</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1" i="0" u="none" strike="noStrike">
                          <a:latin typeface="Garamond"/>
                        </a:rPr>
                        <a:t>90%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15881">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6</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21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32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dirty="0">
                          <a:latin typeface="Garamond"/>
                        </a:rPr>
                        <a:t>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dirty="0">
                          <a:latin typeface="Garamond"/>
                        </a:rPr>
                        <a:t>60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15881">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Government only</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42%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45%</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45%</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87%</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15881">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4</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14</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15881">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Donor only</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7%</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28%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62%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7%</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66%</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93%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15881">
                <a:tc>
                  <a:txBody>
                    <a:bodyPr/>
                    <a:lstStyle/>
                    <a:p>
                      <a:pPr algn="l"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latin typeface="Garamond"/>
                        </a:rPr>
                        <a:t> </a:t>
                      </a:r>
                    </a:p>
                  </a:txBody>
                  <a:tcPr marL="8369" marR="8369" marT="83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Garamond"/>
                        </a:rPr>
                        <a:t>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18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29</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r>
              <a:tr h="215881">
                <a:tc gridSpan="2">
                  <a:txBody>
                    <a:bodyPr/>
                    <a:lstStyle/>
                    <a:p>
                      <a:pPr algn="l" fontAlgn="t"/>
                      <a:r>
                        <a:rPr lang="en-US" sz="1200" b="1" i="0" u="none" strike="noStrike">
                          <a:latin typeface="Garamond"/>
                        </a:rPr>
                        <a:t>Control of corruption </a:t>
                      </a:r>
                    </a:p>
                  </a:txBody>
                  <a:tcPr marL="8369" marR="8369" marT="8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r>
              <a:tr h="215881">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Gevernment &amp; donor</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55%</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37%</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dirty="0">
                          <a:latin typeface="Garamond"/>
                        </a:rPr>
                        <a:t>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1" i="0" u="none" strike="noStrike">
                          <a:latin typeface="Garamond"/>
                        </a:rPr>
                        <a:t>92%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1" i="0" u="none" strike="noStrike" dirty="0">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1" i="0" u="none" strike="noStrike" dirty="0">
                          <a:latin typeface="Garamond"/>
                        </a:rPr>
                        <a:t>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15881">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33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22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5</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60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15881">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Government only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61%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6%</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94%</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6%</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15881">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19</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31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15881">
                <a:tc>
                  <a:txBody>
                    <a:bodyPr/>
                    <a:lstStyle/>
                    <a:p>
                      <a:pPr algn="l" fontAlgn="t"/>
                      <a:r>
                        <a:rPr lang="en-US" sz="1200" b="0" i="0" u="none" strike="noStrike">
                          <a:latin typeface="Garamond"/>
                        </a:rPr>
                        <a:t> </a:t>
                      </a:r>
                    </a:p>
                  </a:txBody>
                  <a:tcPr marL="8369" marR="8369" marT="836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latin typeface="Garamond"/>
                        </a:rPr>
                        <a:t>Donor only </a:t>
                      </a:r>
                    </a:p>
                  </a:txBody>
                  <a:tcPr marL="8369" marR="8369" marT="83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48%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41%</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10%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90%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latin typeface="Garamond"/>
                        </a:rPr>
                        <a:t>10%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15881">
                <a:tc>
                  <a:txBody>
                    <a:bodyPr/>
                    <a:lstStyle/>
                    <a:p>
                      <a:pPr algn="l"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latin typeface="Garamond"/>
                        </a:rPr>
                        <a:t> </a:t>
                      </a:r>
                    </a:p>
                  </a:txBody>
                  <a:tcPr marL="8369" marR="8369" marT="83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14</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12</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3</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0</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29</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latin typeface="Garamond"/>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14" name="Rectangle 2"/>
          <p:cNvSpPr txBox="1">
            <a:spLocks noChangeArrowheads="1"/>
          </p:cNvSpPr>
          <p:nvPr/>
        </p:nvSpPr>
        <p:spPr bwMode="auto">
          <a:xfrm>
            <a:off x="1066800" y="0"/>
            <a:ext cx="73914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3200" b="1" i="0" u="sng" strike="noStrike" kern="0" cap="none" spc="0" normalizeH="0" baseline="0" noProof="0" dirty="0" smtClean="0">
                <a:ln>
                  <a:noFill/>
                </a:ln>
                <a:solidFill>
                  <a:schemeClr val="tx2"/>
                </a:solidFill>
                <a:effectLst/>
                <a:uLnTx/>
                <a:uFillTx/>
                <a:latin typeface="Garamond"/>
                <a:ea typeface="+mj-ea"/>
                <a:cs typeface="Garamond"/>
              </a:rPr>
              <a:t>Survey</a:t>
            </a:r>
            <a:r>
              <a:rPr kumimoji="0" lang="en-AU" sz="3200" b="1" i="0" u="sng" strike="noStrike" kern="0" cap="none" spc="0" normalizeH="0" noProof="0" dirty="0" smtClean="0">
                <a:ln>
                  <a:noFill/>
                </a:ln>
                <a:solidFill>
                  <a:schemeClr val="tx2"/>
                </a:solidFill>
                <a:effectLst/>
                <a:uLnTx/>
                <a:uFillTx/>
                <a:latin typeface="Garamond"/>
                <a:ea typeface="+mj-ea"/>
                <a:cs typeface="Garamond"/>
              </a:rPr>
              <a:t> </a:t>
            </a:r>
            <a:r>
              <a:rPr lang="en-AU" sz="3200" b="1" u="sng" kern="0" noProof="0" dirty="0" smtClean="0">
                <a:solidFill>
                  <a:schemeClr val="tx2"/>
                </a:solidFill>
                <a:latin typeface="Garamond"/>
                <a:ea typeface="+mj-ea"/>
                <a:cs typeface="Garamond"/>
              </a:rPr>
              <a:t>results</a:t>
            </a:r>
            <a:r>
              <a:rPr kumimoji="0" lang="en-AU" sz="3200" b="1" i="0" u="sng" strike="noStrike" kern="0" cap="none" spc="0" normalizeH="0" noProof="0" dirty="0" smtClean="0">
                <a:ln>
                  <a:noFill/>
                </a:ln>
                <a:solidFill>
                  <a:schemeClr val="tx2"/>
                </a:solidFill>
                <a:effectLst/>
                <a:uLnTx/>
                <a:uFillTx/>
                <a:latin typeface="Garamond"/>
                <a:ea typeface="+mj-ea"/>
                <a:cs typeface="Garamond"/>
              </a:rPr>
              <a:t> (Cont’d) </a:t>
            </a:r>
            <a:endParaRPr kumimoji="0" lang="en-US" sz="3200" b="1" i="0" u="sng" strike="noStrike" kern="0" cap="none" spc="0" normalizeH="0" baseline="0" noProof="0" dirty="0">
              <a:ln>
                <a:noFill/>
              </a:ln>
              <a:solidFill>
                <a:schemeClr val="tx2"/>
              </a:solidFill>
              <a:effectLst/>
              <a:uLnTx/>
              <a:uFillTx/>
              <a:latin typeface="Garamond"/>
              <a:ea typeface="+mj-ea"/>
              <a:cs typeface="Garamon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143000" y="0"/>
            <a:ext cx="7391400" cy="579438"/>
          </a:xfrm>
        </p:spPr>
        <p:txBody>
          <a:bodyPr/>
          <a:lstStyle/>
          <a:p>
            <a:pPr algn="l" eaLnBrk="1" hangingPunct="1"/>
            <a:r>
              <a:rPr lang="en-AU" sz="3200" b="1" u="sng" dirty="0" smtClean="0">
                <a:latin typeface="Garamond"/>
                <a:cs typeface="Garamond"/>
              </a:rPr>
              <a:t>IV. Findings (cont’d) </a:t>
            </a:r>
            <a:endParaRPr lang="en-US" sz="3200" b="1" u="sng" dirty="0">
              <a:latin typeface="Garamond"/>
              <a:cs typeface="Garamond"/>
            </a:endParaRPr>
          </a:p>
        </p:txBody>
      </p:sp>
      <p:pic>
        <p:nvPicPr>
          <p:cNvPr id="21507" name="Picture 3" descr="DSC_0230_resize"/>
          <p:cNvPicPr>
            <a:picLocks noChangeAspect="1" noChangeArrowheads="1"/>
          </p:cNvPicPr>
          <p:nvPr/>
        </p:nvPicPr>
        <p:blipFill>
          <a:blip r:embed="rId2"/>
          <a:srcRect/>
          <a:stretch>
            <a:fillRect/>
          </a:stretch>
        </p:blipFill>
        <p:spPr bwMode="auto">
          <a:xfrm>
            <a:off x="0" y="0"/>
            <a:ext cx="1066800" cy="762000"/>
          </a:xfrm>
          <a:prstGeom prst="rect">
            <a:avLst/>
          </a:prstGeom>
          <a:noFill/>
          <a:ln w="9525">
            <a:noFill/>
            <a:miter lim="800000"/>
            <a:headEnd/>
            <a:tailEnd/>
          </a:ln>
        </p:spPr>
      </p:pic>
      <p:pic>
        <p:nvPicPr>
          <p:cNvPr id="21508" name="Picture 4" descr="DSC_0863_resize"/>
          <p:cNvPicPr>
            <a:picLocks noChangeAspect="1" noChangeArrowheads="1"/>
          </p:cNvPicPr>
          <p:nvPr/>
        </p:nvPicPr>
        <p:blipFill>
          <a:blip r:embed="rId3"/>
          <a:srcRect/>
          <a:stretch>
            <a:fillRect/>
          </a:stretch>
        </p:blipFill>
        <p:spPr bwMode="auto">
          <a:xfrm>
            <a:off x="0" y="762000"/>
            <a:ext cx="1066800" cy="838200"/>
          </a:xfrm>
          <a:prstGeom prst="rect">
            <a:avLst/>
          </a:prstGeom>
          <a:noFill/>
          <a:ln w="9525">
            <a:noFill/>
            <a:miter lim="800000"/>
            <a:headEnd/>
            <a:tailEnd/>
          </a:ln>
        </p:spPr>
      </p:pic>
      <p:pic>
        <p:nvPicPr>
          <p:cNvPr id="21509" name="Picture 5" descr="DSC_0130_resize"/>
          <p:cNvPicPr>
            <a:picLocks noChangeAspect="1" noChangeArrowheads="1"/>
          </p:cNvPicPr>
          <p:nvPr/>
        </p:nvPicPr>
        <p:blipFill>
          <a:blip r:embed="rId4"/>
          <a:srcRect/>
          <a:stretch>
            <a:fillRect/>
          </a:stretch>
        </p:blipFill>
        <p:spPr bwMode="auto">
          <a:xfrm>
            <a:off x="0" y="1600200"/>
            <a:ext cx="1066800" cy="914400"/>
          </a:xfrm>
          <a:prstGeom prst="rect">
            <a:avLst/>
          </a:prstGeom>
          <a:noFill/>
          <a:ln w="9525">
            <a:noFill/>
            <a:miter lim="800000"/>
            <a:headEnd/>
            <a:tailEnd/>
          </a:ln>
        </p:spPr>
      </p:pic>
      <p:pic>
        <p:nvPicPr>
          <p:cNvPr id="21510" name="Picture 6" descr="DSC_0247_resize"/>
          <p:cNvPicPr>
            <a:picLocks noChangeAspect="1" noChangeArrowheads="1"/>
          </p:cNvPicPr>
          <p:nvPr/>
        </p:nvPicPr>
        <p:blipFill>
          <a:blip r:embed="rId5"/>
          <a:srcRect/>
          <a:stretch>
            <a:fillRect/>
          </a:stretch>
        </p:blipFill>
        <p:spPr bwMode="auto">
          <a:xfrm>
            <a:off x="0" y="2514600"/>
            <a:ext cx="1066800" cy="914400"/>
          </a:xfrm>
          <a:prstGeom prst="rect">
            <a:avLst/>
          </a:prstGeom>
          <a:noFill/>
          <a:ln w="9525">
            <a:noFill/>
            <a:miter lim="800000"/>
            <a:headEnd/>
            <a:tailEnd/>
          </a:ln>
        </p:spPr>
      </p:pic>
      <p:pic>
        <p:nvPicPr>
          <p:cNvPr id="21511" name="Picture 7" descr="uncdf_lao153"/>
          <p:cNvPicPr>
            <a:picLocks noChangeAspect="1" noChangeArrowheads="1"/>
          </p:cNvPicPr>
          <p:nvPr/>
        </p:nvPicPr>
        <p:blipFill>
          <a:blip r:embed="rId6"/>
          <a:srcRect/>
          <a:stretch>
            <a:fillRect/>
          </a:stretch>
        </p:blipFill>
        <p:spPr bwMode="auto">
          <a:xfrm>
            <a:off x="0" y="3429000"/>
            <a:ext cx="1066800" cy="838200"/>
          </a:xfrm>
          <a:prstGeom prst="rect">
            <a:avLst/>
          </a:prstGeom>
          <a:noFill/>
          <a:ln w="9525">
            <a:noFill/>
            <a:miter lim="800000"/>
            <a:headEnd/>
            <a:tailEnd/>
          </a:ln>
        </p:spPr>
      </p:pic>
      <p:pic>
        <p:nvPicPr>
          <p:cNvPr id="21512" name="Picture 8" descr="EAPRO LAO 00214"/>
          <p:cNvPicPr>
            <a:picLocks noChangeAspect="1" noChangeArrowheads="1"/>
          </p:cNvPicPr>
          <p:nvPr/>
        </p:nvPicPr>
        <p:blipFill>
          <a:blip r:embed="rId7"/>
          <a:srcRect/>
          <a:stretch>
            <a:fillRect/>
          </a:stretch>
        </p:blipFill>
        <p:spPr bwMode="auto">
          <a:xfrm>
            <a:off x="0" y="4191000"/>
            <a:ext cx="1066800" cy="838200"/>
          </a:xfrm>
          <a:prstGeom prst="rect">
            <a:avLst/>
          </a:prstGeom>
          <a:noFill/>
          <a:ln w="9525">
            <a:noFill/>
            <a:miter lim="800000"/>
            <a:headEnd/>
            <a:tailEnd/>
          </a:ln>
        </p:spPr>
      </p:pic>
      <p:pic>
        <p:nvPicPr>
          <p:cNvPr id="21513" name="Picture 9" descr="DSC_0556"/>
          <p:cNvPicPr>
            <a:picLocks noChangeAspect="1" noChangeArrowheads="1"/>
          </p:cNvPicPr>
          <p:nvPr/>
        </p:nvPicPr>
        <p:blipFill>
          <a:blip r:embed="rId8"/>
          <a:srcRect/>
          <a:stretch>
            <a:fillRect/>
          </a:stretch>
        </p:blipFill>
        <p:spPr bwMode="auto">
          <a:xfrm>
            <a:off x="0" y="5029200"/>
            <a:ext cx="1066800" cy="914400"/>
          </a:xfrm>
          <a:prstGeom prst="rect">
            <a:avLst/>
          </a:prstGeom>
          <a:noFill/>
          <a:ln w="9525">
            <a:noFill/>
            <a:miter lim="800000"/>
            <a:headEnd/>
            <a:tailEnd/>
          </a:ln>
        </p:spPr>
      </p:pic>
      <p:pic>
        <p:nvPicPr>
          <p:cNvPr id="21514" name="Picture 10" descr="Friendship Bridge116"/>
          <p:cNvPicPr>
            <a:picLocks noChangeAspect="1" noChangeArrowheads="1"/>
          </p:cNvPicPr>
          <p:nvPr/>
        </p:nvPicPr>
        <p:blipFill>
          <a:blip r:embed="rId9"/>
          <a:srcRect/>
          <a:stretch>
            <a:fillRect/>
          </a:stretch>
        </p:blipFill>
        <p:spPr bwMode="auto">
          <a:xfrm>
            <a:off x="0" y="5943600"/>
            <a:ext cx="1066800" cy="914400"/>
          </a:xfrm>
          <a:prstGeom prst="rect">
            <a:avLst/>
          </a:prstGeom>
          <a:noFill/>
          <a:ln w="9525">
            <a:noFill/>
            <a:miter lim="800000"/>
            <a:headEnd/>
            <a:tailEnd/>
          </a:ln>
        </p:spPr>
      </p:pic>
      <p:graphicFrame>
        <p:nvGraphicFramePr>
          <p:cNvPr id="20500" name="Group 20"/>
          <p:cNvGraphicFramePr>
            <a:graphicFrameLocks noGrp="1"/>
          </p:cNvGraphicFramePr>
          <p:nvPr/>
        </p:nvGraphicFramePr>
        <p:xfrm>
          <a:off x="1295400" y="609600"/>
          <a:ext cx="7543800" cy="6035040"/>
        </p:xfrm>
        <a:graphic>
          <a:graphicData uri="http://schemas.openxmlformats.org/drawingml/2006/table">
            <a:tbl>
              <a:tblPr/>
              <a:tblGrid>
                <a:gridCol w="304800"/>
                <a:gridCol w="7239000"/>
              </a:tblGrid>
              <a:tr h="2537800">
                <a:tc>
                  <a:txBody>
                    <a:bodyPr/>
                    <a:lstStyle/>
                    <a:p>
                      <a:pPr marL="0" marR="0" lvl="0" indent="0" algn="l" defTabSz="914400" rtl="0" eaLnBrk="0" fontAlgn="base" latinLnBrk="0" hangingPunct="0">
                        <a:lnSpc>
                          <a:spcPct val="13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Garamond"/>
                          <a:ea typeface="Arial" charset="0"/>
                          <a:cs typeface="Garamond"/>
                        </a:rPr>
                        <a:t>5</a:t>
                      </a:r>
                      <a:endParaRPr kumimoji="0" lang="en-US" sz="16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algn="l">
                        <a:lnSpc>
                          <a:spcPts val="2420"/>
                        </a:lnSpc>
                        <a:spcBef>
                          <a:spcPts val="0"/>
                        </a:spcBef>
                        <a:spcAft>
                          <a:spcPts val="0"/>
                        </a:spcAft>
                      </a:pPr>
                      <a:r>
                        <a:rPr lang="en-AU" sz="1600" b="0" kern="1200" dirty="0" smtClean="0">
                          <a:solidFill>
                            <a:schemeClr val="tx1"/>
                          </a:solidFill>
                          <a:latin typeface="Garamond"/>
                          <a:ea typeface="+mn-ea"/>
                          <a:cs typeface="Garamond"/>
                        </a:rPr>
                        <a:t>Reasons from </a:t>
                      </a:r>
                      <a:r>
                        <a:rPr lang="en-AU" sz="1600" b="0" kern="1200" baseline="0" dirty="0" smtClean="0">
                          <a:solidFill>
                            <a:schemeClr val="tx1"/>
                          </a:solidFill>
                          <a:latin typeface="Garamond"/>
                          <a:ea typeface="+mn-ea"/>
                          <a:cs typeface="Garamond"/>
                        </a:rPr>
                        <a:t>the</a:t>
                      </a:r>
                      <a:r>
                        <a:rPr lang="en-AU" sz="1600" b="0" kern="1200" dirty="0" smtClean="0">
                          <a:solidFill>
                            <a:schemeClr val="tx1"/>
                          </a:solidFill>
                          <a:latin typeface="Garamond"/>
                          <a:ea typeface="+mn-ea"/>
                          <a:cs typeface="Garamond"/>
                        </a:rPr>
                        <a:t> interviewee</a:t>
                      </a:r>
                      <a:r>
                        <a:rPr lang="en-AU" sz="1600" b="0" kern="1200" baseline="0" dirty="0" smtClean="0">
                          <a:solidFill>
                            <a:schemeClr val="tx1"/>
                          </a:solidFill>
                          <a:latin typeface="Garamond"/>
                          <a:ea typeface="+mn-ea"/>
                          <a:cs typeface="Garamond"/>
                        </a:rPr>
                        <a:t>s for successful cluster</a:t>
                      </a:r>
                      <a:endParaRPr lang="en-AU" sz="1600" b="0" kern="1200" baseline="0" dirty="0" smtClean="0">
                        <a:solidFill>
                          <a:schemeClr val="tx1"/>
                        </a:solidFill>
                        <a:latin typeface="Garamond"/>
                        <a:ea typeface="+mn-ea"/>
                        <a:cs typeface="Garamond"/>
                      </a:endParaRPr>
                    </a:p>
                    <a:p>
                      <a:pPr marL="342900" indent="-342900" algn="l">
                        <a:lnSpc>
                          <a:spcPct val="150000"/>
                        </a:lnSpc>
                        <a:spcBef>
                          <a:spcPts val="0"/>
                        </a:spcBef>
                        <a:spcAft>
                          <a:spcPts val="600"/>
                        </a:spcAft>
                        <a:buFont typeface="+mj-lt"/>
                        <a:buAutoNum type="alphaLcPeriod"/>
                      </a:pPr>
                      <a:r>
                        <a:rPr lang="en-AU" sz="1600" b="0" kern="1200" baseline="0" dirty="0" smtClean="0">
                          <a:solidFill>
                            <a:schemeClr val="tx1"/>
                          </a:solidFill>
                          <a:latin typeface="Garamond"/>
                          <a:ea typeface="+mn-ea"/>
                          <a:cs typeface="Garamond"/>
                        </a:rPr>
                        <a:t>Donors </a:t>
                      </a:r>
                      <a:r>
                        <a:rPr lang="en-AU" sz="1600" b="0" kern="1200" baseline="0" dirty="0" smtClean="0">
                          <a:solidFill>
                            <a:schemeClr val="tx1"/>
                          </a:solidFill>
                          <a:latin typeface="Garamond"/>
                          <a:ea typeface="+mn-ea"/>
                          <a:cs typeface="Garamond"/>
                        </a:rPr>
                        <a:t>have been able to work with local actor  to convince the party that some reforms have no harm to the current Lao political regime.</a:t>
                      </a:r>
                      <a:r>
                        <a:rPr lang="en-AU" sz="1600" b="0" kern="1200" baseline="0" dirty="0" smtClean="0">
                          <a:solidFill>
                            <a:schemeClr val="tx1"/>
                          </a:solidFill>
                          <a:latin typeface="Garamond"/>
                          <a:ea typeface="+mn-ea"/>
                          <a:cs typeface="Garamond"/>
                        </a:rPr>
                        <a:t> </a:t>
                      </a:r>
                    </a:p>
                    <a:p>
                      <a:pPr marL="342900" indent="-342900" algn="l">
                        <a:lnSpc>
                          <a:spcPct val="150000"/>
                        </a:lnSpc>
                        <a:spcBef>
                          <a:spcPts val="0"/>
                        </a:spcBef>
                        <a:spcAft>
                          <a:spcPts val="600"/>
                        </a:spcAft>
                        <a:buFont typeface="+mj-lt"/>
                        <a:buAutoNum type="alphaLcPeriod"/>
                      </a:pPr>
                      <a:r>
                        <a:rPr lang="en-AU" sz="1600" b="0" kern="1200" baseline="0" dirty="0" smtClean="0">
                          <a:solidFill>
                            <a:schemeClr val="tx1"/>
                          </a:solidFill>
                          <a:latin typeface="Garamond"/>
                          <a:ea typeface="+mn-ea"/>
                          <a:cs typeface="Garamond"/>
                        </a:rPr>
                        <a:t>Given </a:t>
                      </a:r>
                      <a:r>
                        <a:rPr lang="en-AU" sz="1600" b="0" kern="1200" baseline="0" dirty="0" smtClean="0">
                          <a:solidFill>
                            <a:schemeClr val="tx1"/>
                          </a:solidFill>
                          <a:latin typeface="Garamond"/>
                          <a:ea typeface="+mn-ea"/>
                          <a:cs typeface="Garamond"/>
                        </a:rPr>
                        <a:t>the politically difficult situation, donors put more emphasis on three key priorities in supporting the reform: voice and accountability, government effectiveness and rule of law compared to other three dimensions.</a:t>
                      </a:r>
                      <a:r>
                        <a:rPr lang="en-AU" sz="1600" b="0" kern="1200" baseline="0" dirty="0" smtClean="0">
                          <a:solidFill>
                            <a:schemeClr val="tx1"/>
                          </a:solidFill>
                          <a:latin typeface="Garamond"/>
                          <a:ea typeface="+mn-ea"/>
                          <a:cs typeface="Garamond"/>
                        </a:rPr>
                        <a:t> </a:t>
                      </a:r>
                    </a:p>
                    <a:p>
                      <a:pPr marL="342900" indent="-342900" algn="l">
                        <a:lnSpc>
                          <a:spcPct val="150000"/>
                        </a:lnSpc>
                        <a:spcBef>
                          <a:spcPts val="0"/>
                        </a:spcBef>
                        <a:spcAft>
                          <a:spcPts val="600"/>
                        </a:spcAft>
                        <a:buFont typeface="+mj-lt"/>
                        <a:buAutoNum type="alphaLcPeriod"/>
                      </a:pPr>
                      <a:r>
                        <a:rPr lang="en-AU" sz="1600" b="0" kern="1200" baseline="0" dirty="0" smtClean="0">
                          <a:solidFill>
                            <a:schemeClr val="tx1"/>
                          </a:solidFill>
                          <a:latin typeface="Garamond"/>
                          <a:ea typeface="+mn-ea"/>
                          <a:cs typeface="Garamond"/>
                        </a:rPr>
                        <a:t>Understanding </a:t>
                      </a:r>
                      <a:r>
                        <a:rPr lang="en-AU" sz="1600" b="0" kern="1200" baseline="0" dirty="0" smtClean="0">
                          <a:solidFill>
                            <a:schemeClr val="tx1"/>
                          </a:solidFill>
                          <a:latin typeface="Garamond"/>
                          <a:ea typeface="+mn-ea"/>
                          <a:cs typeface="Garamond"/>
                        </a:rPr>
                        <a:t>donor priorities, the Government has been strategic to be responsive to reform in order to maintain donor support </a:t>
                      </a:r>
                    </a:p>
                  </a:txBody>
                  <a:tcPr horzOverflow="overflow">
                    <a:lnL>
                      <a:noFill/>
                    </a:lnL>
                    <a:lnR>
                      <a:noFill/>
                    </a:lnR>
                    <a:lnT>
                      <a:noFill/>
                    </a:lnT>
                    <a:lnB>
                      <a:noFill/>
                    </a:lnB>
                    <a:lnTlToBr>
                      <a:noFill/>
                    </a:lnTlToBr>
                    <a:lnBlToTr>
                      <a:noFill/>
                    </a:lnBlToTr>
                    <a:noFill/>
                  </a:tcPr>
                </a:tc>
              </a:tr>
              <a:tr h="2720001">
                <a:tc>
                  <a:txBody>
                    <a:bodyPr/>
                    <a:lstStyle/>
                    <a:p>
                      <a:pPr marL="0" marR="0" lvl="0" indent="0" algn="l" defTabSz="914400" rtl="0" eaLnBrk="0" fontAlgn="base" latinLnBrk="0" hangingPunct="0">
                        <a:lnSpc>
                          <a:spcPct val="150000"/>
                        </a:lnSpc>
                        <a:spcBef>
                          <a:spcPts val="0"/>
                        </a:spcBef>
                        <a:spcAft>
                          <a:spcPts val="600"/>
                        </a:spcAft>
                        <a:buClrTx/>
                        <a:buSzTx/>
                        <a:buFontTx/>
                        <a:buNone/>
                        <a:tabLst/>
                      </a:pPr>
                      <a:r>
                        <a:rPr kumimoji="0" lang="en-US" sz="1600" b="0" i="0" u="none" strike="noStrike" cap="none" normalizeH="0" baseline="0" dirty="0" smtClean="0">
                          <a:ln>
                            <a:noFill/>
                          </a:ln>
                          <a:solidFill>
                            <a:schemeClr val="tx1"/>
                          </a:solidFill>
                          <a:effectLst/>
                          <a:latin typeface="Garamond"/>
                          <a:ea typeface="Arial" charset="0"/>
                          <a:cs typeface="Garamond"/>
                        </a:rPr>
                        <a:t>6</a:t>
                      </a:r>
                      <a:endParaRPr kumimoji="0" lang="en-US" sz="16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lang="en-AU" sz="1600" b="0" kern="1200" dirty="0" smtClean="0">
                          <a:solidFill>
                            <a:schemeClr val="tx1"/>
                          </a:solidFill>
                          <a:latin typeface="Garamond"/>
                          <a:ea typeface="+mn-ea"/>
                          <a:cs typeface="Garamond"/>
                        </a:rPr>
                        <a:t>Reasons</a:t>
                      </a:r>
                      <a:r>
                        <a:rPr lang="en-AU" sz="1600" b="0" kern="1200" baseline="0" dirty="0" smtClean="0">
                          <a:solidFill>
                            <a:schemeClr val="tx1"/>
                          </a:solidFill>
                          <a:latin typeface="Garamond"/>
                          <a:ea typeface="+mn-ea"/>
                          <a:cs typeface="Garamond"/>
                        </a:rPr>
                        <a:t> from the interviewees for un-successful cluster </a:t>
                      </a:r>
                    </a:p>
                    <a:p>
                      <a:pPr marL="342900" marR="0" lvl="0" indent="-342900" algn="l" defTabSz="914400" rtl="0" eaLnBrk="1" fontAlgn="base" latinLnBrk="0" hangingPunct="1">
                        <a:lnSpc>
                          <a:spcPct val="130000"/>
                        </a:lnSpc>
                        <a:spcBef>
                          <a:spcPct val="20000"/>
                        </a:spcBef>
                        <a:spcAft>
                          <a:spcPts val="600"/>
                        </a:spcAft>
                        <a:buClrTx/>
                        <a:buSzTx/>
                        <a:buFont typeface="+mj-lt"/>
                        <a:buAutoNum type="alphaLcPeriod"/>
                        <a:tabLst/>
                        <a:defRPr/>
                      </a:pPr>
                      <a:r>
                        <a:rPr lang="en-AU" sz="1600" b="0" kern="1200" dirty="0" smtClean="0">
                          <a:solidFill>
                            <a:schemeClr val="tx1"/>
                          </a:solidFill>
                          <a:latin typeface="Garamond"/>
                          <a:ea typeface="+mn-ea"/>
                          <a:cs typeface="Garamond"/>
                        </a:rPr>
                        <a:t>Political</a:t>
                      </a:r>
                      <a:r>
                        <a:rPr lang="en-AU" sz="1600" b="0" kern="1200" baseline="0" dirty="0" smtClean="0">
                          <a:solidFill>
                            <a:schemeClr val="tx1"/>
                          </a:solidFill>
                          <a:latin typeface="Garamond"/>
                          <a:ea typeface="+mn-ea"/>
                          <a:cs typeface="Garamond"/>
                        </a:rPr>
                        <a:t> stability has nothing to do with donor community in Laos and donors and the Government made it clear that Western supports come with no political interference</a:t>
                      </a:r>
                      <a:r>
                        <a:rPr lang="en-AU" sz="1600" b="0" kern="1200" baseline="0" dirty="0" smtClean="0">
                          <a:solidFill>
                            <a:schemeClr val="tx1"/>
                          </a:solidFill>
                          <a:latin typeface="Garamond"/>
                          <a:ea typeface="+mn-ea"/>
                          <a:cs typeface="Garamond"/>
                        </a:rPr>
                        <a:t> </a:t>
                      </a:r>
                    </a:p>
                    <a:p>
                      <a:pPr marL="342900" marR="0" lvl="0" indent="-342900" algn="l" defTabSz="914400" rtl="0" eaLnBrk="1" fontAlgn="base" latinLnBrk="0" hangingPunct="1">
                        <a:lnSpc>
                          <a:spcPct val="130000"/>
                        </a:lnSpc>
                        <a:spcBef>
                          <a:spcPct val="20000"/>
                        </a:spcBef>
                        <a:spcAft>
                          <a:spcPts val="600"/>
                        </a:spcAft>
                        <a:buClrTx/>
                        <a:buSzTx/>
                        <a:buFont typeface="+mj-lt"/>
                        <a:buAutoNum type="alphaLcPeriod"/>
                        <a:tabLst/>
                        <a:defRPr/>
                      </a:pPr>
                      <a:r>
                        <a:rPr lang="en-AU" sz="1600" b="0" baseline="0" dirty="0" smtClean="0">
                          <a:latin typeface="Garamond"/>
                          <a:cs typeface="Garamond"/>
                        </a:rPr>
                        <a:t>The </a:t>
                      </a:r>
                      <a:r>
                        <a:rPr lang="en-AU" sz="1600" b="0" baseline="0" dirty="0" smtClean="0">
                          <a:latin typeface="Garamond"/>
                          <a:cs typeface="Garamond"/>
                        </a:rPr>
                        <a:t>World Trade Organization (WTO) accession = a sharper incentive for reform of the r</a:t>
                      </a:r>
                      <a:r>
                        <a:rPr lang="en-AU" sz="1600" b="0" dirty="0" smtClean="0">
                          <a:latin typeface="Garamond"/>
                          <a:cs typeface="Garamond"/>
                        </a:rPr>
                        <a:t>egulatory</a:t>
                      </a:r>
                      <a:r>
                        <a:rPr lang="en-AU" sz="1600" b="0" baseline="0" dirty="0" smtClean="0">
                          <a:latin typeface="Garamond"/>
                          <a:cs typeface="Garamond"/>
                        </a:rPr>
                        <a:t> quality rather then </a:t>
                      </a:r>
                      <a:r>
                        <a:rPr lang="en-AU" sz="1600" b="0" baseline="0" dirty="0" smtClean="0">
                          <a:latin typeface="Garamond"/>
                          <a:cs typeface="Garamond"/>
                        </a:rPr>
                        <a:t>aid</a:t>
                      </a:r>
                    </a:p>
                    <a:p>
                      <a:pPr marL="342900" marR="0" lvl="0" indent="-342900" algn="l" defTabSz="914400" rtl="0" eaLnBrk="1" fontAlgn="base" latinLnBrk="0" hangingPunct="1">
                        <a:lnSpc>
                          <a:spcPct val="130000"/>
                        </a:lnSpc>
                        <a:spcBef>
                          <a:spcPct val="20000"/>
                        </a:spcBef>
                        <a:spcAft>
                          <a:spcPts val="600"/>
                        </a:spcAft>
                        <a:buClrTx/>
                        <a:buSzTx/>
                        <a:buFont typeface="+mj-lt"/>
                        <a:buAutoNum type="alphaLcPeriod"/>
                        <a:tabLst/>
                        <a:defRPr/>
                      </a:pPr>
                      <a:r>
                        <a:rPr lang="en-AU" sz="1600" b="0" dirty="0" smtClean="0">
                          <a:latin typeface="Garamond"/>
                          <a:cs typeface="Garamond"/>
                        </a:rPr>
                        <a:t>Corruption</a:t>
                      </a:r>
                      <a:r>
                        <a:rPr lang="en-AU" sz="1600" b="0" baseline="0" dirty="0" smtClean="0">
                          <a:latin typeface="Garamond"/>
                          <a:cs typeface="Garamond"/>
                        </a:rPr>
                        <a:t> </a:t>
                      </a:r>
                      <a:r>
                        <a:rPr lang="en-AU" sz="1600" b="0" baseline="0" dirty="0" smtClean="0">
                          <a:latin typeface="Garamond"/>
                          <a:cs typeface="Garamond"/>
                        </a:rPr>
                        <a:t>is in the “too hard” basket. Government does not want an external pressure on this and donors put this issue to one side.  </a:t>
                      </a:r>
                      <a:endParaRPr lang="en-AU" sz="1600" b="0" dirty="0" smtClean="0">
                        <a:latin typeface="Garamond"/>
                        <a:cs typeface="Garamond"/>
                      </a:endParaRPr>
                    </a:p>
                  </a:txBody>
                  <a:tcPr horzOverflow="overflow">
                    <a:lnL>
                      <a:noFill/>
                    </a:lnL>
                    <a:lnR>
                      <a:noFill/>
                    </a:lnR>
                    <a:lnT>
                      <a:noFill/>
                    </a:lnT>
                    <a:lnB>
                      <a:noFill/>
                    </a:lnB>
                    <a:lnTlToBr>
                      <a:noFill/>
                    </a:lnTlToBr>
                    <a:lnBlToTr>
                      <a:noFill/>
                    </a:lnBlToTr>
                    <a:noFill/>
                  </a:tcPr>
                </a:tc>
              </a:tr>
            </a:tbl>
          </a:graphicData>
        </a:graphic>
      </p:graphicFrame>
      <p:sp>
        <p:nvSpPr>
          <p:cNvPr id="21522" name="Slide Number Placeholder 11"/>
          <p:cNvSpPr>
            <a:spLocks noGrp="1"/>
          </p:cNvSpPr>
          <p:nvPr>
            <p:ph type="sldNum" sz="quarter" idx="12"/>
          </p:nvPr>
        </p:nvSpPr>
        <p:spPr>
          <a:xfrm>
            <a:off x="7010400" y="6381750"/>
            <a:ext cx="2133600" cy="476250"/>
          </a:xfrm>
          <a:noFill/>
        </p:spPr>
        <p:txBody>
          <a:bodyPr/>
          <a:lstStyle/>
          <a:p>
            <a:fld id="{421E772F-F150-1144-903F-6A8BFAA8A786}" type="slidenum">
              <a:rPr lang="en-US" sz="1200">
                <a:latin typeface="Garamond"/>
                <a:cs typeface="Garamond"/>
              </a:rPr>
              <a:pPr/>
              <a:t>14</a:t>
            </a:fld>
            <a:endParaRPr lang="en-US" sz="1200" dirty="0">
              <a:latin typeface="Garamond"/>
              <a:cs typeface="Garamon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219200" y="182562"/>
            <a:ext cx="7391400" cy="579438"/>
          </a:xfrm>
        </p:spPr>
        <p:txBody>
          <a:bodyPr/>
          <a:lstStyle/>
          <a:p>
            <a:pPr algn="l" eaLnBrk="1" hangingPunct="1"/>
            <a:r>
              <a:rPr lang="en-AU" sz="2800" b="1" u="sng" dirty="0" smtClean="0">
                <a:latin typeface="Garamond"/>
                <a:cs typeface="Garamond"/>
              </a:rPr>
              <a:t>IV. Findings (Cont’d) </a:t>
            </a:r>
            <a:br>
              <a:rPr lang="en-AU" sz="2800" b="1" u="sng" dirty="0" smtClean="0">
                <a:latin typeface="Garamond"/>
                <a:cs typeface="Garamond"/>
              </a:rPr>
            </a:br>
            <a:endParaRPr lang="en-US" sz="2800" b="1" u="sng" dirty="0">
              <a:latin typeface="Garamond"/>
              <a:cs typeface="Garamond"/>
            </a:endParaRPr>
          </a:p>
        </p:txBody>
      </p:sp>
      <p:pic>
        <p:nvPicPr>
          <p:cNvPr id="21507" name="Picture 3" descr="DSC_0230_resize"/>
          <p:cNvPicPr>
            <a:picLocks noChangeAspect="1" noChangeArrowheads="1"/>
          </p:cNvPicPr>
          <p:nvPr/>
        </p:nvPicPr>
        <p:blipFill>
          <a:blip r:embed="rId2"/>
          <a:srcRect/>
          <a:stretch>
            <a:fillRect/>
          </a:stretch>
        </p:blipFill>
        <p:spPr bwMode="auto">
          <a:xfrm>
            <a:off x="0" y="0"/>
            <a:ext cx="1066800" cy="762000"/>
          </a:xfrm>
          <a:prstGeom prst="rect">
            <a:avLst/>
          </a:prstGeom>
          <a:noFill/>
          <a:ln w="9525">
            <a:noFill/>
            <a:miter lim="800000"/>
            <a:headEnd/>
            <a:tailEnd/>
          </a:ln>
        </p:spPr>
      </p:pic>
      <p:pic>
        <p:nvPicPr>
          <p:cNvPr id="21508" name="Picture 4" descr="DSC_0863_resize"/>
          <p:cNvPicPr>
            <a:picLocks noChangeAspect="1" noChangeArrowheads="1"/>
          </p:cNvPicPr>
          <p:nvPr/>
        </p:nvPicPr>
        <p:blipFill>
          <a:blip r:embed="rId3"/>
          <a:srcRect/>
          <a:stretch>
            <a:fillRect/>
          </a:stretch>
        </p:blipFill>
        <p:spPr bwMode="auto">
          <a:xfrm>
            <a:off x="0" y="762000"/>
            <a:ext cx="1066800" cy="838200"/>
          </a:xfrm>
          <a:prstGeom prst="rect">
            <a:avLst/>
          </a:prstGeom>
          <a:noFill/>
          <a:ln w="9525">
            <a:noFill/>
            <a:miter lim="800000"/>
            <a:headEnd/>
            <a:tailEnd/>
          </a:ln>
        </p:spPr>
      </p:pic>
      <p:pic>
        <p:nvPicPr>
          <p:cNvPr id="21509" name="Picture 5" descr="DSC_0130_resize"/>
          <p:cNvPicPr>
            <a:picLocks noChangeAspect="1" noChangeArrowheads="1"/>
          </p:cNvPicPr>
          <p:nvPr/>
        </p:nvPicPr>
        <p:blipFill>
          <a:blip r:embed="rId4"/>
          <a:srcRect/>
          <a:stretch>
            <a:fillRect/>
          </a:stretch>
        </p:blipFill>
        <p:spPr bwMode="auto">
          <a:xfrm>
            <a:off x="0" y="1600200"/>
            <a:ext cx="1066800" cy="914400"/>
          </a:xfrm>
          <a:prstGeom prst="rect">
            <a:avLst/>
          </a:prstGeom>
          <a:noFill/>
          <a:ln w="9525">
            <a:noFill/>
            <a:miter lim="800000"/>
            <a:headEnd/>
            <a:tailEnd/>
          </a:ln>
        </p:spPr>
      </p:pic>
      <p:pic>
        <p:nvPicPr>
          <p:cNvPr id="21510" name="Picture 6" descr="DSC_0247_resize"/>
          <p:cNvPicPr>
            <a:picLocks noChangeAspect="1" noChangeArrowheads="1"/>
          </p:cNvPicPr>
          <p:nvPr/>
        </p:nvPicPr>
        <p:blipFill>
          <a:blip r:embed="rId5"/>
          <a:srcRect/>
          <a:stretch>
            <a:fillRect/>
          </a:stretch>
        </p:blipFill>
        <p:spPr bwMode="auto">
          <a:xfrm>
            <a:off x="0" y="2514600"/>
            <a:ext cx="1066800" cy="914400"/>
          </a:xfrm>
          <a:prstGeom prst="rect">
            <a:avLst/>
          </a:prstGeom>
          <a:noFill/>
          <a:ln w="9525">
            <a:noFill/>
            <a:miter lim="800000"/>
            <a:headEnd/>
            <a:tailEnd/>
          </a:ln>
        </p:spPr>
      </p:pic>
      <p:pic>
        <p:nvPicPr>
          <p:cNvPr id="21511" name="Picture 7" descr="uncdf_lao153"/>
          <p:cNvPicPr>
            <a:picLocks noChangeAspect="1" noChangeArrowheads="1"/>
          </p:cNvPicPr>
          <p:nvPr/>
        </p:nvPicPr>
        <p:blipFill>
          <a:blip r:embed="rId6"/>
          <a:srcRect/>
          <a:stretch>
            <a:fillRect/>
          </a:stretch>
        </p:blipFill>
        <p:spPr bwMode="auto">
          <a:xfrm>
            <a:off x="0" y="3429000"/>
            <a:ext cx="1066800" cy="838200"/>
          </a:xfrm>
          <a:prstGeom prst="rect">
            <a:avLst/>
          </a:prstGeom>
          <a:noFill/>
          <a:ln w="9525">
            <a:noFill/>
            <a:miter lim="800000"/>
            <a:headEnd/>
            <a:tailEnd/>
          </a:ln>
        </p:spPr>
      </p:pic>
      <p:pic>
        <p:nvPicPr>
          <p:cNvPr id="21512" name="Picture 8" descr="EAPRO LAO 00214"/>
          <p:cNvPicPr>
            <a:picLocks noChangeAspect="1" noChangeArrowheads="1"/>
          </p:cNvPicPr>
          <p:nvPr/>
        </p:nvPicPr>
        <p:blipFill>
          <a:blip r:embed="rId7"/>
          <a:srcRect/>
          <a:stretch>
            <a:fillRect/>
          </a:stretch>
        </p:blipFill>
        <p:spPr bwMode="auto">
          <a:xfrm>
            <a:off x="0" y="4191000"/>
            <a:ext cx="1066800" cy="838200"/>
          </a:xfrm>
          <a:prstGeom prst="rect">
            <a:avLst/>
          </a:prstGeom>
          <a:noFill/>
          <a:ln w="9525">
            <a:noFill/>
            <a:miter lim="800000"/>
            <a:headEnd/>
            <a:tailEnd/>
          </a:ln>
        </p:spPr>
      </p:pic>
      <p:pic>
        <p:nvPicPr>
          <p:cNvPr id="21513" name="Picture 9" descr="DSC_0556"/>
          <p:cNvPicPr>
            <a:picLocks noChangeAspect="1" noChangeArrowheads="1"/>
          </p:cNvPicPr>
          <p:nvPr/>
        </p:nvPicPr>
        <p:blipFill>
          <a:blip r:embed="rId8"/>
          <a:srcRect/>
          <a:stretch>
            <a:fillRect/>
          </a:stretch>
        </p:blipFill>
        <p:spPr bwMode="auto">
          <a:xfrm>
            <a:off x="0" y="5029200"/>
            <a:ext cx="1066800" cy="914400"/>
          </a:xfrm>
          <a:prstGeom prst="rect">
            <a:avLst/>
          </a:prstGeom>
          <a:noFill/>
          <a:ln w="9525">
            <a:noFill/>
            <a:miter lim="800000"/>
            <a:headEnd/>
            <a:tailEnd/>
          </a:ln>
        </p:spPr>
      </p:pic>
      <p:pic>
        <p:nvPicPr>
          <p:cNvPr id="21514" name="Picture 10" descr="Friendship Bridge116"/>
          <p:cNvPicPr>
            <a:picLocks noChangeAspect="1" noChangeArrowheads="1"/>
          </p:cNvPicPr>
          <p:nvPr/>
        </p:nvPicPr>
        <p:blipFill>
          <a:blip r:embed="rId9"/>
          <a:srcRect/>
          <a:stretch>
            <a:fillRect/>
          </a:stretch>
        </p:blipFill>
        <p:spPr bwMode="auto">
          <a:xfrm>
            <a:off x="0" y="5943600"/>
            <a:ext cx="1066800" cy="914400"/>
          </a:xfrm>
          <a:prstGeom prst="rect">
            <a:avLst/>
          </a:prstGeom>
          <a:noFill/>
          <a:ln w="9525">
            <a:noFill/>
            <a:miter lim="800000"/>
            <a:headEnd/>
            <a:tailEnd/>
          </a:ln>
        </p:spPr>
      </p:pic>
      <p:sp>
        <p:nvSpPr>
          <p:cNvPr id="21522" name="Slide Number Placeholder 11"/>
          <p:cNvSpPr>
            <a:spLocks noGrp="1"/>
          </p:cNvSpPr>
          <p:nvPr>
            <p:ph type="sldNum" sz="quarter" idx="12"/>
          </p:nvPr>
        </p:nvSpPr>
        <p:spPr>
          <a:xfrm>
            <a:off x="7010400" y="6381750"/>
            <a:ext cx="2133600" cy="476250"/>
          </a:xfrm>
          <a:noFill/>
        </p:spPr>
        <p:txBody>
          <a:bodyPr/>
          <a:lstStyle/>
          <a:p>
            <a:fld id="{421E772F-F150-1144-903F-6A8BFAA8A786}" type="slidenum">
              <a:rPr lang="en-US" sz="1200">
                <a:latin typeface="Garamond"/>
                <a:cs typeface="Garamond"/>
              </a:rPr>
              <a:pPr/>
              <a:t>15</a:t>
            </a:fld>
            <a:endParaRPr lang="en-US" sz="1200" dirty="0">
              <a:latin typeface="Garamond"/>
              <a:cs typeface="Garamond"/>
            </a:endParaRPr>
          </a:p>
        </p:txBody>
      </p:sp>
      <p:graphicFrame>
        <p:nvGraphicFramePr>
          <p:cNvPr id="14" name="Table 13"/>
          <p:cNvGraphicFramePr>
            <a:graphicFrameLocks noGrp="1"/>
          </p:cNvGraphicFramePr>
          <p:nvPr/>
        </p:nvGraphicFramePr>
        <p:xfrm>
          <a:off x="1447800" y="1066800"/>
          <a:ext cx="7696200" cy="2226950"/>
        </p:xfrm>
        <a:graphic>
          <a:graphicData uri="http://schemas.openxmlformats.org/drawingml/2006/table">
            <a:tbl>
              <a:tblPr/>
              <a:tblGrid>
                <a:gridCol w="1524000"/>
                <a:gridCol w="2743200"/>
                <a:gridCol w="3429000"/>
              </a:tblGrid>
              <a:tr h="501055">
                <a:tc>
                  <a:txBody>
                    <a:bodyPr/>
                    <a:lstStyle/>
                    <a:p>
                      <a:pPr algn="l" fontAlgn="t">
                        <a:lnSpc>
                          <a:spcPct val="100000"/>
                        </a:lnSpc>
                      </a:pPr>
                      <a:r>
                        <a:rPr lang="en-US" sz="1800" b="1" i="0" u="none" strike="noStrike" dirty="0" smtClean="0">
                          <a:latin typeface="Garamond"/>
                        </a:rPr>
                        <a:t>Description</a:t>
                      </a:r>
                      <a:r>
                        <a:rPr lang="en-US" sz="1800" b="1" i="0" u="none" strike="noStrike" baseline="0" dirty="0" smtClean="0">
                          <a:latin typeface="Garamond"/>
                        </a:rPr>
                        <a:t> </a:t>
                      </a:r>
                      <a:endParaRPr lang="en-US" sz="1800" b="1" i="0" u="none" strike="noStrike" dirty="0">
                        <a:latin typeface="Garamond"/>
                      </a:endParaRP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08080"/>
                    </a:solidFill>
                  </a:tcPr>
                </a:tc>
                <a:tc>
                  <a:txBody>
                    <a:bodyPr/>
                    <a:lstStyle/>
                    <a:p>
                      <a:pPr algn="l" fontAlgn="t">
                        <a:lnSpc>
                          <a:spcPct val="100000"/>
                        </a:lnSpc>
                      </a:pPr>
                      <a:r>
                        <a:rPr lang="en-US" sz="1800" b="1" i="0" u="none" strike="noStrike" dirty="0" smtClean="0">
                          <a:latin typeface="Garamond"/>
                        </a:rPr>
                        <a:t>Dimensions</a:t>
                      </a:r>
                      <a:r>
                        <a:rPr lang="en-US" sz="1800" b="1" i="0" u="none" strike="noStrike" baseline="0" dirty="0" smtClean="0">
                          <a:latin typeface="Garamond"/>
                        </a:rPr>
                        <a:t> of governance </a:t>
                      </a:r>
                      <a:endParaRPr lang="en-US" sz="1800" b="1" i="0" u="none" strike="noStrike" dirty="0">
                        <a:latin typeface="Garamond"/>
                      </a:endParaRP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08080"/>
                    </a:solidFill>
                  </a:tcPr>
                </a:tc>
                <a:tc>
                  <a:txBody>
                    <a:bodyPr/>
                    <a:lstStyle/>
                    <a:p>
                      <a:pPr algn="l" fontAlgn="t">
                        <a:lnSpc>
                          <a:spcPct val="100000"/>
                        </a:lnSpc>
                      </a:pPr>
                      <a:r>
                        <a:rPr lang="en-US" sz="1800" b="1" i="0" u="none" strike="noStrike" dirty="0" smtClean="0">
                          <a:latin typeface="Garamond"/>
                        </a:rPr>
                        <a:t>Rating</a:t>
                      </a:r>
                      <a:r>
                        <a:rPr lang="en-US" sz="1800" b="1" i="0" u="none" strike="noStrike" baseline="0" dirty="0" smtClean="0">
                          <a:latin typeface="Garamond"/>
                        </a:rPr>
                        <a:t> from Medium to Very high</a:t>
                      </a:r>
                    </a:p>
                    <a:p>
                      <a:pPr algn="l" fontAlgn="t">
                        <a:lnSpc>
                          <a:spcPct val="100000"/>
                        </a:lnSpc>
                      </a:pPr>
                      <a:r>
                        <a:rPr lang="en-US" sz="1800" b="1" i="0" u="none" strike="noStrike" baseline="0" dirty="0" smtClean="0">
                          <a:latin typeface="Garamond"/>
                        </a:rPr>
                        <a:t>(Laos </a:t>
                      </a:r>
                      <a:r>
                        <a:rPr lang="en-US" sz="1800" b="1" i="0" u="none" strike="noStrike" baseline="0" dirty="0" err="1" smtClean="0">
                          <a:latin typeface="Garamond"/>
                        </a:rPr>
                        <a:t>vs</a:t>
                      </a:r>
                      <a:r>
                        <a:rPr lang="en-US" sz="1800" b="1" i="0" u="none" strike="noStrike" baseline="0" dirty="0" smtClean="0">
                          <a:latin typeface="Garamond"/>
                        </a:rPr>
                        <a:t> Cambodia) </a:t>
                      </a:r>
                      <a:endParaRPr lang="en-US" sz="1800" b="1" i="0" u="none" strike="noStrike" dirty="0">
                        <a:latin typeface="Garamond"/>
                      </a:endParaRP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08080"/>
                    </a:solidFill>
                  </a:tcPr>
                </a:tc>
              </a:tr>
              <a:tr h="546605">
                <a:tc>
                  <a:txBody>
                    <a:bodyPr/>
                    <a:lstStyle/>
                    <a:p>
                      <a:pPr algn="l" fontAlgn="t">
                        <a:lnSpc>
                          <a:spcPct val="100000"/>
                        </a:lnSpc>
                      </a:pPr>
                      <a:r>
                        <a:rPr lang="en-US" sz="1800" b="1" i="0" u="none" strike="noStrike" dirty="0" smtClean="0">
                          <a:latin typeface="Garamond"/>
                        </a:rPr>
                        <a:t>Similar results </a:t>
                      </a:r>
                      <a:endParaRPr lang="en-US" sz="1800" b="1" i="0" u="none" strike="noStrike" dirty="0">
                        <a:latin typeface="Garamond"/>
                      </a:endParaRPr>
                    </a:p>
                  </a:txBody>
                  <a:tcPr marL="10797" marR="10797" marT="10797" marB="0" anchor="ct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l" fontAlgn="b">
                        <a:lnSpc>
                          <a:spcPct val="100000"/>
                        </a:lnSpc>
                        <a:buFont typeface="Arial"/>
                        <a:buChar char="•"/>
                      </a:pPr>
                      <a:r>
                        <a:rPr lang="en-US" sz="1800" b="0" i="0" u="none" strike="noStrike" dirty="0" smtClean="0">
                          <a:latin typeface="Garamond"/>
                        </a:rPr>
                        <a:t>Regulatory</a:t>
                      </a:r>
                      <a:r>
                        <a:rPr lang="en-US" sz="1800" b="0" i="0" u="none" strike="noStrike" baseline="0" dirty="0" smtClean="0">
                          <a:latin typeface="Garamond"/>
                        </a:rPr>
                        <a:t> quality </a:t>
                      </a:r>
                    </a:p>
                    <a:p>
                      <a:pPr marL="342900" indent="-342900" algn="l" fontAlgn="b">
                        <a:lnSpc>
                          <a:spcPct val="100000"/>
                        </a:lnSpc>
                        <a:buFont typeface="Arial"/>
                        <a:buChar char="•"/>
                      </a:pPr>
                      <a:r>
                        <a:rPr lang="en-US" sz="1800" b="0" i="0" u="none" strike="noStrike" baseline="0" dirty="0" smtClean="0">
                          <a:latin typeface="Garamond"/>
                        </a:rPr>
                        <a:t>Control of corruption </a:t>
                      </a:r>
                      <a:endParaRPr lang="en-US" sz="1800" b="0" i="0" u="none" strike="noStrike" dirty="0">
                        <a:latin typeface="Garamond"/>
                      </a:endParaRP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indent="-342900" algn="l" fontAlgn="b">
                        <a:lnSpc>
                          <a:spcPct val="100000"/>
                        </a:lnSpc>
                        <a:buFont typeface="Arial"/>
                        <a:buChar char="•"/>
                      </a:pPr>
                      <a:r>
                        <a:rPr lang="en-US" sz="1800" b="0" i="0" u="none" strike="noStrike" baseline="0" dirty="0" smtClean="0">
                          <a:latin typeface="Garamond"/>
                        </a:rPr>
                        <a:t>27% </a:t>
                      </a:r>
                      <a:r>
                        <a:rPr lang="en-US" sz="1800" b="0" i="0" u="none" strike="noStrike" baseline="0" dirty="0" err="1" smtClean="0">
                          <a:latin typeface="Garamond"/>
                        </a:rPr>
                        <a:t>vs</a:t>
                      </a:r>
                      <a:r>
                        <a:rPr lang="en-US" sz="1800" b="0" i="0" u="none" strike="noStrike" baseline="0" dirty="0" smtClean="0">
                          <a:latin typeface="Garamond"/>
                        </a:rPr>
                        <a:t> 29%</a:t>
                      </a:r>
                    </a:p>
                    <a:p>
                      <a:pPr marL="342900" indent="-342900" algn="l" fontAlgn="b">
                        <a:lnSpc>
                          <a:spcPct val="100000"/>
                        </a:lnSpc>
                        <a:buFont typeface="Arial"/>
                        <a:buChar char="•"/>
                      </a:pPr>
                      <a:r>
                        <a:rPr lang="en-US" sz="1800" b="0" i="0" u="none" strike="noStrike" baseline="0" dirty="0" smtClean="0">
                          <a:latin typeface="Garamond"/>
                        </a:rPr>
                        <a:t>8% </a:t>
                      </a:r>
                      <a:r>
                        <a:rPr lang="en-US" sz="1800" b="0" i="0" u="none" strike="noStrike" baseline="0" dirty="0" err="1" smtClean="0">
                          <a:latin typeface="Garamond"/>
                        </a:rPr>
                        <a:t>vs</a:t>
                      </a:r>
                      <a:r>
                        <a:rPr lang="en-US" sz="1800" b="0" i="0" u="none" strike="noStrike" baseline="0" dirty="0" smtClean="0">
                          <a:latin typeface="Garamond"/>
                        </a:rPr>
                        <a:t> 7%</a:t>
                      </a:r>
                      <a:endParaRPr lang="en-US" sz="1800" b="0" i="0" u="none" strike="noStrike" dirty="0">
                        <a:latin typeface="Garamond"/>
                      </a:endParaRP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9739">
                <a:tc>
                  <a:txBody>
                    <a:bodyPr/>
                    <a:lstStyle/>
                    <a:p>
                      <a:pPr algn="l" fontAlgn="t">
                        <a:lnSpc>
                          <a:spcPct val="100000"/>
                        </a:lnSpc>
                      </a:pPr>
                      <a:r>
                        <a:rPr lang="en-US" sz="1800" b="1" i="0" u="none" strike="noStrike" dirty="0" smtClean="0">
                          <a:latin typeface="Garamond"/>
                        </a:rPr>
                        <a:t>Different results </a:t>
                      </a:r>
                      <a:endParaRPr lang="en-US" sz="1800" b="1" i="0" u="none" strike="noStrike" dirty="0">
                        <a:latin typeface="Garamond"/>
                      </a:endParaRPr>
                    </a:p>
                  </a:txBody>
                  <a:tcPr marL="10797" marR="10797" marT="10797"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indent="-342900" algn="l" fontAlgn="b">
                        <a:lnSpc>
                          <a:spcPct val="100000"/>
                        </a:lnSpc>
                        <a:buFont typeface="Arial"/>
                        <a:buChar char="•"/>
                      </a:pPr>
                      <a:r>
                        <a:rPr lang="en-US" sz="1800" b="0" i="0" u="none" strike="noStrike" dirty="0" smtClean="0">
                          <a:latin typeface="Garamond"/>
                        </a:rPr>
                        <a:t>Voice and accountability </a:t>
                      </a:r>
                    </a:p>
                    <a:p>
                      <a:pPr marL="342900" indent="-342900" algn="l" fontAlgn="b">
                        <a:lnSpc>
                          <a:spcPct val="100000"/>
                        </a:lnSpc>
                        <a:buFont typeface="Arial"/>
                        <a:buChar char="•"/>
                      </a:pPr>
                      <a:r>
                        <a:rPr lang="en-US" sz="1800" b="0" i="0" u="none" strike="noStrike" dirty="0" smtClean="0">
                          <a:latin typeface="Garamond"/>
                        </a:rPr>
                        <a:t>Political stability </a:t>
                      </a:r>
                    </a:p>
                    <a:p>
                      <a:pPr marL="342900" indent="-342900" algn="l" fontAlgn="b">
                        <a:lnSpc>
                          <a:spcPct val="100000"/>
                        </a:lnSpc>
                        <a:buFont typeface="Arial"/>
                        <a:buChar char="•"/>
                      </a:pPr>
                      <a:r>
                        <a:rPr lang="en-US" sz="1800" b="0" i="0" u="none" strike="noStrike" dirty="0" smtClean="0">
                          <a:latin typeface="Garamond"/>
                        </a:rPr>
                        <a:t>Government effectiveness</a:t>
                      </a:r>
                      <a:r>
                        <a:rPr lang="en-US" sz="1800" b="0" i="0" u="none" strike="noStrike" baseline="0" dirty="0" smtClean="0">
                          <a:latin typeface="Garamond"/>
                        </a:rPr>
                        <a:t> </a:t>
                      </a:r>
                    </a:p>
                    <a:p>
                      <a:pPr marL="342900" indent="-342900" algn="l" fontAlgn="b">
                        <a:lnSpc>
                          <a:spcPct val="100000"/>
                        </a:lnSpc>
                        <a:buFont typeface="Arial"/>
                        <a:buChar char="•"/>
                      </a:pPr>
                      <a:r>
                        <a:rPr lang="en-US" sz="1800" b="0" i="0" u="none" strike="noStrike" baseline="0" dirty="0" smtClean="0">
                          <a:latin typeface="Garamond"/>
                        </a:rPr>
                        <a:t>Rule of law</a:t>
                      </a:r>
                      <a:endParaRPr lang="en-US" sz="1800" b="0" i="0" u="none" strike="noStrike" dirty="0">
                        <a:latin typeface="Garamond"/>
                      </a:endParaRPr>
                    </a:p>
                  </a:txBody>
                  <a:tcPr marL="10797" marR="10797" marT="10797"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indent="-342900" algn="l" fontAlgn="b">
                        <a:lnSpc>
                          <a:spcPct val="100000"/>
                        </a:lnSpc>
                        <a:buFont typeface="Arial"/>
                        <a:buChar char="•"/>
                      </a:pPr>
                      <a:r>
                        <a:rPr lang="en-US" sz="1800" b="0" i="0" u="none" strike="noStrike" dirty="0" smtClean="0">
                          <a:latin typeface="Garamond"/>
                        </a:rPr>
                        <a:t>80%</a:t>
                      </a:r>
                      <a:r>
                        <a:rPr lang="en-US" sz="1800" b="0" i="0" u="none" strike="noStrike" baseline="0" dirty="0" smtClean="0">
                          <a:latin typeface="Garamond"/>
                        </a:rPr>
                        <a:t> </a:t>
                      </a:r>
                      <a:r>
                        <a:rPr lang="en-US" sz="1800" b="0" i="0" u="none" strike="noStrike" baseline="0" dirty="0" err="1" smtClean="0">
                          <a:latin typeface="Garamond"/>
                        </a:rPr>
                        <a:t>vs</a:t>
                      </a:r>
                      <a:r>
                        <a:rPr lang="en-US" sz="1800" b="0" i="0" u="none" strike="noStrike" baseline="0" dirty="0" smtClean="0">
                          <a:latin typeface="Garamond"/>
                        </a:rPr>
                        <a:t> 47% </a:t>
                      </a:r>
                      <a:endParaRPr lang="en-US" sz="1800" b="0" i="0" u="none" strike="noStrike" dirty="0" smtClean="0">
                        <a:latin typeface="Garamond"/>
                      </a:endParaRPr>
                    </a:p>
                    <a:p>
                      <a:pPr marL="342900" indent="-342900" algn="l" fontAlgn="b">
                        <a:lnSpc>
                          <a:spcPct val="100000"/>
                        </a:lnSpc>
                        <a:buFont typeface="Arial"/>
                        <a:buChar char="•"/>
                      </a:pPr>
                      <a:r>
                        <a:rPr lang="en-US" sz="1800" b="0" i="0" u="none" strike="noStrike" dirty="0" smtClean="0">
                          <a:latin typeface="Garamond"/>
                        </a:rPr>
                        <a:t>18%</a:t>
                      </a:r>
                      <a:r>
                        <a:rPr lang="en-US" sz="1800" b="0" i="0" u="none" strike="noStrike" baseline="0" dirty="0" smtClean="0">
                          <a:latin typeface="Garamond"/>
                        </a:rPr>
                        <a:t> </a:t>
                      </a:r>
                      <a:r>
                        <a:rPr lang="en-US" sz="1800" b="0" i="0" u="none" strike="noStrike" baseline="0" dirty="0" err="1" smtClean="0">
                          <a:latin typeface="Garamond"/>
                        </a:rPr>
                        <a:t>vs</a:t>
                      </a:r>
                      <a:r>
                        <a:rPr lang="en-US" sz="1800" b="0" i="0" u="none" strike="noStrike" baseline="0" dirty="0" smtClean="0">
                          <a:latin typeface="Garamond"/>
                        </a:rPr>
                        <a:t> 67% </a:t>
                      </a:r>
                      <a:endParaRPr lang="en-US" sz="1800" b="0" i="0" u="none" strike="noStrike" dirty="0" smtClean="0">
                        <a:latin typeface="Garamond"/>
                      </a:endParaRPr>
                    </a:p>
                    <a:p>
                      <a:pPr marL="342900" indent="-342900" algn="l" fontAlgn="b">
                        <a:lnSpc>
                          <a:spcPct val="100000"/>
                        </a:lnSpc>
                        <a:buFont typeface="Arial"/>
                        <a:buChar char="•"/>
                      </a:pPr>
                      <a:r>
                        <a:rPr lang="en-US" sz="1800" b="0" i="0" u="none" strike="noStrike" baseline="0" dirty="0" smtClean="0">
                          <a:latin typeface="Garamond"/>
                        </a:rPr>
                        <a:t>85% </a:t>
                      </a:r>
                      <a:r>
                        <a:rPr lang="en-US" sz="1800" b="0" i="0" u="none" strike="noStrike" baseline="0" dirty="0" err="1" smtClean="0">
                          <a:latin typeface="Garamond"/>
                        </a:rPr>
                        <a:t>vs</a:t>
                      </a:r>
                      <a:r>
                        <a:rPr lang="en-US" sz="1800" b="0" i="0" u="none" strike="noStrike" baseline="0" dirty="0" smtClean="0">
                          <a:latin typeface="Garamond"/>
                        </a:rPr>
                        <a:t> 30%  </a:t>
                      </a:r>
                    </a:p>
                    <a:p>
                      <a:pPr marL="342900" indent="-342900" algn="l" fontAlgn="b">
                        <a:lnSpc>
                          <a:spcPct val="100000"/>
                        </a:lnSpc>
                        <a:buFont typeface="Arial"/>
                        <a:buChar char="•"/>
                      </a:pPr>
                      <a:r>
                        <a:rPr lang="en-US" sz="1800" b="0" i="0" u="none" strike="noStrike" baseline="0" dirty="0" smtClean="0">
                          <a:latin typeface="Garamond"/>
                        </a:rPr>
                        <a:t>90% </a:t>
                      </a:r>
                      <a:r>
                        <a:rPr lang="en-US" sz="1800" b="0" i="0" u="none" strike="noStrike" baseline="0" dirty="0" err="1" smtClean="0">
                          <a:latin typeface="Garamond"/>
                        </a:rPr>
                        <a:t>vs</a:t>
                      </a:r>
                      <a:r>
                        <a:rPr lang="en-US" sz="1800" b="0" i="0" u="none" strike="noStrike" baseline="0" dirty="0" smtClean="0">
                          <a:latin typeface="Garamond"/>
                        </a:rPr>
                        <a:t> 12%</a:t>
                      </a:r>
                      <a:endParaRPr lang="en-US" sz="1800" b="0" i="0" u="none" strike="noStrike" dirty="0">
                        <a:latin typeface="Garamond"/>
                      </a:endParaRPr>
                    </a:p>
                  </a:txBody>
                  <a:tcPr marL="10797" marR="10797" marT="10797"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0" name="Rectangle 19"/>
          <p:cNvSpPr/>
          <p:nvPr/>
        </p:nvSpPr>
        <p:spPr>
          <a:xfrm>
            <a:off x="1295400" y="575846"/>
            <a:ext cx="7848600" cy="369332"/>
          </a:xfrm>
          <a:prstGeom prst="rect">
            <a:avLst/>
          </a:prstGeom>
        </p:spPr>
        <p:txBody>
          <a:bodyPr wrap="square">
            <a:spAutoFit/>
          </a:bodyPr>
          <a:lstStyle/>
          <a:p>
            <a:r>
              <a:rPr lang="en-US" dirty="0" smtClean="0">
                <a:latin typeface="Garamond"/>
                <a:cs typeface="Garamond"/>
              </a:rPr>
              <a:t>7. Comparison with the results by Ear (2007)   </a:t>
            </a:r>
            <a:endParaRPr lang="en-US" dirty="0">
              <a:latin typeface="Garamond"/>
              <a:cs typeface="Garamond"/>
            </a:endParaRPr>
          </a:p>
        </p:txBody>
      </p:sp>
      <p:graphicFrame>
        <p:nvGraphicFramePr>
          <p:cNvPr id="22" name="Group 22"/>
          <p:cNvGraphicFramePr>
            <a:graphicFrameLocks noGrp="1"/>
          </p:cNvGraphicFramePr>
          <p:nvPr/>
        </p:nvGraphicFramePr>
        <p:xfrm>
          <a:off x="1295400" y="3429000"/>
          <a:ext cx="7848600" cy="3163889"/>
        </p:xfrm>
        <a:graphic>
          <a:graphicData uri="http://schemas.openxmlformats.org/drawingml/2006/table">
            <a:tbl>
              <a:tblPr/>
              <a:tblGrid>
                <a:gridCol w="317115"/>
                <a:gridCol w="7531485"/>
              </a:tblGrid>
              <a:tr h="421918">
                <a:tc gridSpan="2">
                  <a:txBody>
                    <a:bodyPr/>
                    <a:lstStyle/>
                    <a:p>
                      <a:pPr marL="0" marR="0" lvl="0" indent="0" algn="l" defTabSz="914400" rtl="0" eaLnBrk="0" fontAlgn="base" latinLnBrk="0" hangingPunct="0">
                        <a:lnSpc>
                          <a:spcPts val="242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a:ea typeface="Arial" charset="0"/>
                          <a:cs typeface="Garamond"/>
                        </a:rPr>
                        <a:t>Key explanation for these differences </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ts val="242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r>
              <a:tr h="681195">
                <a:tc>
                  <a:txBody>
                    <a:bodyPr/>
                    <a:lstStyle/>
                    <a:p>
                      <a:pPr marL="0" marR="0" lvl="0" indent="0" algn="l" defTabSz="914400" rtl="0" eaLnBrk="0" fontAlgn="base" latinLnBrk="0" hangingPunct="0">
                        <a:lnSpc>
                          <a:spcPts val="242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a:ea typeface="Arial" charset="0"/>
                          <a:cs typeface="Garamond"/>
                        </a:rPr>
                        <a:t>a</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2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a:ea typeface="Arial" charset="0"/>
                          <a:cs typeface="Garamond"/>
                        </a:rPr>
                        <a:t>Positive relationship and trust between the Lao Government and donor community – High then in Cambodia </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r>
              <a:tr h="681195">
                <a:tc>
                  <a:txBody>
                    <a:bodyPr/>
                    <a:lstStyle/>
                    <a:p>
                      <a:pPr marL="0" marR="0" lvl="0" indent="0" algn="l" defTabSz="914400" rtl="0" eaLnBrk="0" fontAlgn="base" latinLnBrk="0" hangingPunct="0">
                        <a:lnSpc>
                          <a:spcPts val="2420"/>
                        </a:lnSpc>
                        <a:spcBef>
                          <a:spcPct val="20000"/>
                        </a:spcBef>
                        <a:spcAft>
                          <a:spcPct val="0"/>
                        </a:spcAft>
                        <a:buClrTx/>
                        <a:buSzTx/>
                        <a:buFontTx/>
                        <a:buNone/>
                        <a:tabLst/>
                      </a:pPr>
                      <a:r>
                        <a:rPr kumimoji="0" lang="en-AU" sz="1800" b="0" i="0" u="none" strike="noStrike" cap="none" normalizeH="0" baseline="0" dirty="0" err="1" smtClean="0">
                          <a:ln>
                            <a:noFill/>
                          </a:ln>
                          <a:solidFill>
                            <a:schemeClr val="tx1"/>
                          </a:solidFill>
                          <a:effectLst/>
                          <a:latin typeface="Garamond"/>
                          <a:ea typeface="Arial" charset="0"/>
                          <a:cs typeface="Garamond"/>
                        </a:rPr>
                        <a:t>b</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2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a:ea typeface="Arial" charset="0"/>
                          <a:cs typeface="Garamond"/>
                        </a:rPr>
                        <a:t>Donors have been more careful in managing their expectations and able to work with local actors </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r>
              <a:tr h="1339891">
                <a:tc>
                  <a:txBody>
                    <a:bodyPr/>
                    <a:lstStyle/>
                    <a:p>
                      <a:pPr marL="0" marR="0" lvl="0" indent="0" algn="l" defTabSz="914400" rtl="0" eaLnBrk="0" fontAlgn="base" latinLnBrk="0" hangingPunct="0">
                        <a:lnSpc>
                          <a:spcPts val="242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a:ea typeface="Arial" charset="0"/>
                          <a:cs typeface="Garamond"/>
                        </a:rPr>
                        <a:t>c</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20"/>
                        </a:lnSpc>
                        <a:spcBef>
                          <a:spcPct val="20000"/>
                        </a:spcBef>
                        <a:spcAft>
                          <a:spcPct val="0"/>
                        </a:spcAft>
                        <a:buClrTx/>
                        <a:buSzTx/>
                        <a:buFontTx/>
                        <a:buNone/>
                        <a:tabLst/>
                        <a:defRPr/>
                      </a:pPr>
                      <a:r>
                        <a:rPr kumimoji="0" lang="en-AU" sz="1800" b="0" i="0" u="none" strike="noStrike" cap="none" normalizeH="0" baseline="0" dirty="0" smtClean="0">
                          <a:ln>
                            <a:noFill/>
                          </a:ln>
                          <a:solidFill>
                            <a:schemeClr val="tx1"/>
                          </a:solidFill>
                          <a:effectLst/>
                          <a:latin typeface="Garamond"/>
                          <a:ea typeface="Arial" charset="0"/>
                          <a:cs typeface="Garamond"/>
                        </a:rPr>
                        <a:t>Strategic use by the Lao Government of donors </a:t>
                      </a:r>
                    </a:p>
                    <a:p>
                      <a:pPr marL="342900" marR="0" lvl="0" indent="-342900" algn="l" defTabSz="914400" rtl="0" eaLnBrk="1" fontAlgn="base" latinLnBrk="0" hangingPunct="1">
                        <a:lnSpc>
                          <a:spcPts val="2420"/>
                        </a:lnSpc>
                        <a:spcBef>
                          <a:spcPct val="20000"/>
                        </a:spcBef>
                        <a:spcAft>
                          <a:spcPct val="0"/>
                        </a:spcAft>
                        <a:buClrTx/>
                        <a:buSzTx/>
                        <a:buFont typeface="Arial"/>
                        <a:buChar char="•"/>
                        <a:tabLst/>
                        <a:defRPr/>
                      </a:pPr>
                      <a:r>
                        <a:rPr lang="en-AU" sz="1800" b="0" kern="1200" baseline="0" dirty="0" smtClean="0">
                          <a:solidFill>
                            <a:schemeClr val="tx1"/>
                          </a:solidFill>
                          <a:latin typeface="Garamond"/>
                          <a:ea typeface="+mn-ea"/>
                          <a:cs typeface="Garamond"/>
                        </a:rPr>
                        <a:t>Responsive to the reform agenda in some areas to maintain donor support </a:t>
                      </a:r>
                    </a:p>
                    <a:p>
                      <a:pPr marL="342900" marR="0" lvl="0" indent="-342900" algn="l" defTabSz="914400" rtl="0" eaLnBrk="1" fontAlgn="base" latinLnBrk="0" hangingPunct="1">
                        <a:lnSpc>
                          <a:spcPts val="2420"/>
                        </a:lnSpc>
                        <a:spcBef>
                          <a:spcPct val="20000"/>
                        </a:spcBef>
                        <a:spcAft>
                          <a:spcPct val="0"/>
                        </a:spcAft>
                        <a:buClrTx/>
                        <a:buSzTx/>
                        <a:buFont typeface="Arial"/>
                        <a:buChar char="•"/>
                        <a:tabLst/>
                        <a:defRPr/>
                      </a:pPr>
                      <a:r>
                        <a:rPr kumimoji="0" lang="en-AU" sz="1800" b="0" i="0" u="none" strike="noStrike" cap="none" normalizeH="0" baseline="0" dirty="0" smtClean="0">
                          <a:ln>
                            <a:noFill/>
                          </a:ln>
                          <a:solidFill>
                            <a:schemeClr val="tx1"/>
                          </a:solidFill>
                          <a:effectLst/>
                          <a:latin typeface="Garamond"/>
                          <a:ea typeface="Arial" charset="0"/>
                          <a:cs typeface="Garamond"/>
                        </a:rPr>
                        <a:t>Progressive governance reform = pressure on the current regime</a:t>
                      </a:r>
                      <a:endParaRPr lang="en-AU" sz="1800" b="0" kern="1200" baseline="0" dirty="0" smtClean="0">
                        <a:solidFill>
                          <a:schemeClr val="tx1"/>
                        </a:solidFill>
                        <a:latin typeface="Garamond"/>
                        <a:ea typeface="+mn-ea"/>
                        <a:cs typeface="Garamond"/>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7" name="Picture 3" descr="DSC_0230_resize"/>
          <p:cNvPicPr>
            <a:picLocks noChangeAspect="1" noChangeArrowheads="1"/>
          </p:cNvPicPr>
          <p:nvPr/>
        </p:nvPicPr>
        <p:blipFill>
          <a:blip r:embed="rId2"/>
          <a:srcRect/>
          <a:stretch>
            <a:fillRect/>
          </a:stretch>
        </p:blipFill>
        <p:spPr bwMode="auto">
          <a:xfrm>
            <a:off x="0" y="0"/>
            <a:ext cx="1066800" cy="762000"/>
          </a:xfrm>
          <a:prstGeom prst="rect">
            <a:avLst/>
          </a:prstGeom>
          <a:noFill/>
          <a:ln w="9525">
            <a:noFill/>
            <a:miter lim="800000"/>
            <a:headEnd/>
            <a:tailEnd/>
          </a:ln>
        </p:spPr>
      </p:pic>
      <p:pic>
        <p:nvPicPr>
          <p:cNvPr id="21508" name="Picture 4" descr="DSC_0863_resize"/>
          <p:cNvPicPr>
            <a:picLocks noChangeAspect="1" noChangeArrowheads="1"/>
          </p:cNvPicPr>
          <p:nvPr/>
        </p:nvPicPr>
        <p:blipFill>
          <a:blip r:embed="rId3"/>
          <a:srcRect/>
          <a:stretch>
            <a:fillRect/>
          </a:stretch>
        </p:blipFill>
        <p:spPr bwMode="auto">
          <a:xfrm>
            <a:off x="0" y="762000"/>
            <a:ext cx="1066800" cy="838200"/>
          </a:xfrm>
          <a:prstGeom prst="rect">
            <a:avLst/>
          </a:prstGeom>
          <a:noFill/>
          <a:ln w="9525">
            <a:noFill/>
            <a:miter lim="800000"/>
            <a:headEnd/>
            <a:tailEnd/>
          </a:ln>
        </p:spPr>
      </p:pic>
      <p:pic>
        <p:nvPicPr>
          <p:cNvPr id="21509" name="Picture 5" descr="DSC_0130_resize"/>
          <p:cNvPicPr>
            <a:picLocks noChangeAspect="1" noChangeArrowheads="1"/>
          </p:cNvPicPr>
          <p:nvPr/>
        </p:nvPicPr>
        <p:blipFill>
          <a:blip r:embed="rId4"/>
          <a:srcRect/>
          <a:stretch>
            <a:fillRect/>
          </a:stretch>
        </p:blipFill>
        <p:spPr bwMode="auto">
          <a:xfrm>
            <a:off x="0" y="1600200"/>
            <a:ext cx="1066800" cy="914400"/>
          </a:xfrm>
          <a:prstGeom prst="rect">
            <a:avLst/>
          </a:prstGeom>
          <a:noFill/>
          <a:ln w="9525">
            <a:noFill/>
            <a:miter lim="800000"/>
            <a:headEnd/>
            <a:tailEnd/>
          </a:ln>
        </p:spPr>
      </p:pic>
      <p:pic>
        <p:nvPicPr>
          <p:cNvPr id="21510" name="Picture 6" descr="DSC_0247_resize"/>
          <p:cNvPicPr>
            <a:picLocks noChangeAspect="1" noChangeArrowheads="1"/>
          </p:cNvPicPr>
          <p:nvPr/>
        </p:nvPicPr>
        <p:blipFill>
          <a:blip r:embed="rId5"/>
          <a:srcRect/>
          <a:stretch>
            <a:fillRect/>
          </a:stretch>
        </p:blipFill>
        <p:spPr bwMode="auto">
          <a:xfrm>
            <a:off x="0" y="2514600"/>
            <a:ext cx="1066800" cy="914400"/>
          </a:xfrm>
          <a:prstGeom prst="rect">
            <a:avLst/>
          </a:prstGeom>
          <a:noFill/>
          <a:ln w="9525">
            <a:noFill/>
            <a:miter lim="800000"/>
            <a:headEnd/>
            <a:tailEnd/>
          </a:ln>
        </p:spPr>
      </p:pic>
      <p:pic>
        <p:nvPicPr>
          <p:cNvPr id="21511" name="Picture 7" descr="uncdf_lao153"/>
          <p:cNvPicPr>
            <a:picLocks noChangeAspect="1" noChangeArrowheads="1"/>
          </p:cNvPicPr>
          <p:nvPr/>
        </p:nvPicPr>
        <p:blipFill>
          <a:blip r:embed="rId6"/>
          <a:srcRect/>
          <a:stretch>
            <a:fillRect/>
          </a:stretch>
        </p:blipFill>
        <p:spPr bwMode="auto">
          <a:xfrm>
            <a:off x="0" y="3429000"/>
            <a:ext cx="1066800" cy="838200"/>
          </a:xfrm>
          <a:prstGeom prst="rect">
            <a:avLst/>
          </a:prstGeom>
          <a:noFill/>
          <a:ln w="9525">
            <a:noFill/>
            <a:miter lim="800000"/>
            <a:headEnd/>
            <a:tailEnd/>
          </a:ln>
        </p:spPr>
      </p:pic>
      <p:pic>
        <p:nvPicPr>
          <p:cNvPr id="21512" name="Picture 8" descr="EAPRO LAO 00214"/>
          <p:cNvPicPr>
            <a:picLocks noChangeAspect="1" noChangeArrowheads="1"/>
          </p:cNvPicPr>
          <p:nvPr/>
        </p:nvPicPr>
        <p:blipFill>
          <a:blip r:embed="rId7"/>
          <a:srcRect/>
          <a:stretch>
            <a:fillRect/>
          </a:stretch>
        </p:blipFill>
        <p:spPr bwMode="auto">
          <a:xfrm>
            <a:off x="0" y="4191000"/>
            <a:ext cx="1066800" cy="838200"/>
          </a:xfrm>
          <a:prstGeom prst="rect">
            <a:avLst/>
          </a:prstGeom>
          <a:noFill/>
          <a:ln w="9525">
            <a:noFill/>
            <a:miter lim="800000"/>
            <a:headEnd/>
            <a:tailEnd/>
          </a:ln>
        </p:spPr>
      </p:pic>
      <p:pic>
        <p:nvPicPr>
          <p:cNvPr id="21513" name="Picture 9" descr="DSC_0556"/>
          <p:cNvPicPr>
            <a:picLocks noChangeAspect="1" noChangeArrowheads="1"/>
          </p:cNvPicPr>
          <p:nvPr/>
        </p:nvPicPr>
        <p:blipFill>
          <a:blip r:embed="rId8"/>
          <a:srcRect/>
          <a:stretch>
            <a:fillRect/>
          </a:stretch>
        </p:blipFill>
        <p:spPr bwMode="auto">
          <a:xfrm>
            <a:off x="0" y="5029200"/>
            <a:ext cx="1066800" cy="914400"/>
          </a:xfrm>
          <a:prstGeom prst="rect">
            <a:avLst/>
          </a:prstGeom>
          <a:noFill/>
          <a:ln w="9525">
            <a:noFill/>
            <a:miter lim="800000"/>
            <a:headEnd/>
            <a:tailEnd/>
          </a:ln>
        </p:spPr>
      </p:pic>
      <p:pic>
        <p:nvPicPr>
          <p:cNvPr id="21514" name="Picture 10" descr="Friendship Bridge116"/>
          <p:cNvPicPr>
            <a:picLocks noChangeAspect="1" noChangeArrowheads="1"/>
          </p:cNvPicPr>
          <p:nvPr/>
        </p:nvPicPr>
        <p:blipFill>
          <a:blip r:embed="rId9"/>
          <a:srcRect/>
          <a:stretch>
            <a:fillRect/>
          </a:stretch>
        </p:blipFill>
        <p:spPr bwMode="auto">
          <a:xfrm>
            <a:off x="0" y="5943600"/>
            <a:ext cx="1066800" cy="914400"/>
          </a:xfrm>
          <a:prstGeom prst="rect">
            <a:avLst/>
          </a:prstGeom>
          <a:noFill/>
          <a:ln w="9525">
            <a:noFill/>
            <a:miter lim="800000"/>
            <a:headEnd/>
            <a:tailEnd/>
          </a:ln>
        </p:spPr>
      </p:pic>
      <p:sp>
        <p:nvSpPr>
          <p:cNvPr id="21522" name="Slide Number Placeholder 11"/>
          <p:cNvSpPr>
            <a:spLocks noGrp="1"/>
          </p:cNvSpPr>
          <p:nvPr>
            <p:ph type="sldNum" sz="quarter" idx="12"/>
          </p:nvPr>
        </p:nvSpPr>
        <p:spPr>
          <a:xfrm>
            <a:off x="7010400" y="6381750"/>
            <a:ext cx="2133600" cy="476250"/>
          </a:xfrm>
          <a:noFill/>
        </p:spPr>
        <p:txBody>
          <a:bodyPr/>
          <a:lstStyle/>
          <a:p>
            <a:fld id="{421E772F-F150-1144-903F-6A8BFAA8A786}" type="slidenum">
              <a:rPr lang="en-US" sz="1200">
                <a:latin typeface="Garamond"/>
                <a:cs typeface="Garamond"/>
              </a:rPr>
              <a:pPr/>
              <a:t>16</a:t>
            </a:fld>
            <a:endParaRPr lang="en-US" sz="1200" dirty="0">
              <a:latin typeface="Garamond"/>
              <a:cs typeface="Garamond"/>
            </a:endParaRPr>
          </a:p>
        </p:txBody>
      </p:sp>
      <p:sp>
        <p:nvSpPr>
          <p:cNvPr id="13" name="Rectangle 12"/>
          <p:cNvSpPr/>
          <p:nvPr/>
        </p:nvSpPr>
        <p:spPr>
          <a:xfrm>
            <a:off x="1219200" y="304800"/>
            <a:ext cx="7696200" cy="2977739"/>
          </a:xfrm>
          <a:prstGeom prst="rect">
            <a:avLst/>
          </a:prstGeom>
        </p:spPr>
        <p:txBody>
          <a:bodyPr wrap="square">
            <a:spAutoFit/>
          </a:bodyPr>
          <a:lstStyle/>
          <a:p>
            <a:pPr algn="just">
              <a:lnSpc>
                <a:spcPct val="150000"/>
              </a:lnSpc>
            </a:pPr>
            <a:r>
              <a:rPr lang="en-US" b="1" dirty="0" smtClean="0">
                <a:latin typeface="Garamond"/>
                <a:cs typeface="Garamond"/>
              </a:rPr>
              <a:t>A donor informant with 15 years of working experience in Laos… “When we talk about governance reform in Laos, it is important that we need to manage our expectations well because they are so many constraints that we are facing. The most important thing for us is to work well with local actors who will take things further. So, setting a comprehensive and ambitious agenda will only push things backward as the government will not keep up with a radical overhaul” </a:t>
            </a:r>
            <a:endParaRPr lang="en-US" b="1" dirty="0">
              <a:latin typeface="Garamond"/>
              <a:cs typeface="Garamond"/>
            </a:endParaRPr>
          </a:p>
        </p:txBody>
      </p:sp>
      <p:sp>
        <p:nvSpPr>
          <p:cNvPr id="15" name="Rectangle 14"/>
          <p:cNvSpPr/>
          <p:nvPr/>
        </p:nvSpPr>
        <p:spPr>
          <a:xfrm>
            <a:off x="1295400" y="3655794"/>
            <a:ext cx="7620000" cy="2287806"/>
          </a:xfrm>
          <a:prstGeom prst="rect">
            <a:avLst/>
          </a:prstGeom>
        </p:spPr>
        <p:txBody>
          <a:bodyPr wrap="square">
            <a:spAutoFit/>
          </a:bodyPr>
          <a:lstStyle/>
          <a:p>
            <a:pPr algn="just">
              <a:lnSpc>
                <a:spcPct val="150000"/>
              </a:lnSpc>
            </a:pPr>
            <a:r>
              <a:rPr lang="en-US" sz="1600" dirty="0" smtClean="0">
                <a:latin typeface="Garamond"/>
                <a:cs typeface="Garamond"/>
              </a:rPr>
              <a:t>A donor informant with 20 years of working in Laos … “Back then we focused on technical level to gain trust and confidence from government officials. It took us almost a decade to explain the concepts, coordinate our activities and negotiate what needed for the reform to happen. Then at political level, a lot of efforts went to dialogues and partnership building with senior government officials. As a result, we how have the governance strategy and a proper implementation and monitoring mechanism for governance reform in Laos”. </a:t>
            </a:r>
            <a:endParaRPr lang="en-US" sz="1600" dirty="0">
              <a:latin typeface="Garamond"/>
              <a:cs typeface="Garamon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7" name="Picture 3" descr="DSC_0230_resize"/>
          <p:cNvPicPr>
            <a:picLocks noChangeAspect="1" noChangeArrowheads="1"/>
          </p:cNvPicPr>
          <p:nvPr/>
        </p:nvPicPr>
        <p:blipFill>
          <a:blip r:embed="rId2"/>
          <a:srcRect/>
          <a:stretch>
            <a:fillRect/>
          </a:stretch>
        </p:blipFill>
        <p:spPr bwMode="auto">
          <a:xfrm>
            <a:off x="0" y="0"/>
            <a:ext cx="1066800" cy="762000"/>
          </a:xfrm>
          <a:prstGeom prst="rect">
            <a:avLst/>
          </a:prstGeom>
          <a:noFill/>
          <a:ln w="9525">
            <a:noFill/>
            <a:miter lim="800000"/>
            <a:headEnd/>
            <a:tailEnd/>
          </a:ln>
        </p:spPr>
      </p:pic>
      <p:pic>
        <p:nvPicPr>
          <p:cNvPr id="21508" name="Picture 4" descr="DSC_0863_resize"/>
          <p:cNvPicPr>
            <a:picLocks noChangeAspect="1" noChangeArrowheads="1"/>
          </p:cNvPicPr>
          <p:nvPr/>
        </p:nvPicPr>
        <p:blipFill>
          <a:blip r:embed="rId3"/>
          <a:srcRect/>
          <a:stretch>
            <a:fillRect/>
          </a:stretch>
        </p:blipFill>
        <p:spPr bwMode="auto">
          <a:xfrm>
            <a:off x="0" y="762000"/>
            <a:ext cx="1066800" cy="838200"/>
          </a:xfrm>
          <a:prstGeom prst="rect">
            <a:avLst/>
          </a:prstGeom>
          <a:noFill/>
          <a:ln w="9525">
            <a:noFill/>
            <a:miter lim="800000"/>
            <a:headEnd/>
            <a:tailEnd/>
          </a:ln>
        </p:spPr>
      </p:pic>
      <p:pic>
        <p:nvPicPr>
          <p:cNvPr id="21509" name="Picture 5" descr="DSC_0130_resize"/>
          <p:cNvPicPr>
            <a:picLocks noChangeAspect="1" noChangeArrowheads="1"/>
          </p:cNvPicPr>
          <p:nvPr/>
        </p:nvPicPr>
        <p:blipFill>
          <a:blip r:embed="rId4"/>
          <a:srcRect/>
          <a:stretch>
            <a:fillRect/>
          </a:stretch>
        </p:blipFill>
        <p:spPr bwMode="auto">
          <a:xfrm>
            <a:off x="0" y="1600200"/>
            <a:ext cx="1066800" cy="914400"/>
          </a:xfrm>
          <a:prstGeom prst="rect">
            <a:avLst/>
          </a:prstGeom>
          <a:noFill/>
          <a:ln w="9525">
            <a:noFill/>
            <a:miter lim="800000"/>
            <a:headEnd/>
            <a:tailEnd/>
          </a:ln>
        </p:spPr>
      </p:pic>
      <p:pic>
        <p:nvPicPr>
          <p:cNvPr id="21510" name="Picture 6" descr="DSC_0247_resize"/>
          <p:cNvPicPr>
            <a:picLocks noChangeAspect="1" noChangeArrowheads="1"/>
          </p:cNvPicPr>
          <p:nvPr/>
        </p:nvPicPr>
        <p:blipFill>
          <a:blip r:embed="rId5"/>
          <a:srcRect/>
          <a:stretch>
            <a:fillRect/>
          </a:stretch>
        </p:blipFill>
        <p:spPr bwMode="auto">
          <a:xfrm>
            <a:off x="0" y="2514600"/>
            <a:ext cx="1066800" cy="914400"/>
          </a:xfrm>
          <a:prstGeom prst="rect">
            <a:avLst/>
          </a:prstGeom>
          <a:noFill/>
          <a:ln w="9525">
            <a:noFill/>
            <a:miter lim="800000"/>
            <a:headEnd/>
            <a:tailEnd/>
          </a:ln>
        </p:spPr>
      </p:pic>
      <p:pic>
        <p:nvPicPr>
          <p:cNvPr id="21511" name="Picture 7" descr="uncdf_lao153"/>
          <p:cNvPicPr>
            <a:picLocks noChangeAspect="1" noChangeArrowheads="1"/>
          </p:cNvPicPr>
          <p:nvPr/>
        </p:nvPicPr>
        <p:blipFill>
          <a:blip r:embed="rId6"/>
          <a:srcRect/>
          <a:stretch>
            <a:fillRect/>
          </a:stretch>
        </p:blipFill>
        <p:spPr bwMode="auto">
          <a:xfrm>
            <a:off x="0" y="3429000"/>
            <a:ext cx="1066800" cy="838200"/>
          </a:xfrm>
          <a:prstGeom prst="rect">
            <a:avLst/>
          </a:prstGeom>
          <a:noFill/>
          <a:ln w="9525">
            <a:noFill/>
            <a:miter lim="800000"/>
            <a:headEnd/>
            <a:tailEnd/>
          </a:ln>
        </p:spPr>
      </p:pic>
      <p:pic>
        <p:nvPicPr>
          <p:cNvPr id="21512" name="Picture 8" descr="EAPRO LAO 00214"/>
          <p:cNvPicPr>
            <a:picLocks noChangeAspect="1" noChangeArrowheads="1"/>
          </p:cNvPicPr>
          <p:nvPr/>
        </p:nvPicPr>
        <p:blipFill>
          <a:blip r:embed="rId7"/>
          <a:srcRect/>
          <a:stretch>
            <a:fillRect/>
          </a:stretch>
        </p:blipFill>
        <p:spPr bwMode="auto">
          <a:xfrm>
            <a:off x="0" y="4191000"/>
            <a:ext cx="1066800" cy="838200"/>
          </a:xfrm>
          <a:prstGeom prst="rect">
            <a:avLst/>
          </a:prstGeom>
          <a:noFill/>
          <a:ln w="9525">
            <a:noFill/>
            <a:miter lim="800000"/>
            <a:headEnd/>
            <a:tailEnd/>
          </a:ln>
        </p:spPr>
      </p:pic>
      <p:pic>
        <p:nvPicPr>
          <p:cNvPr id="21513" name="Picture 9" descr="DSC_0556"/>
          <p:cNvPicPr>
            <a:picLocks noChangeAspect="1" noChangeArrowheads="1"/>
          </p:cNvPicPr>
          <p:nvPr/>
        </p:nvPicPr>
        <p:blipFill>
          <a:blip r:embed="rId8"/>
          <a:srcRect/>
          <a:stretch>
            <a:fillRect/>
          </a:stretch>
        </p:blipFill>
        <p:spPr bwMode="auto">
          <a:xfrm>
            <a:off x="0" y="5029200"/>
            <a:ext cx="1066800" cy="914400"/>
          </a:xfrm>
          <a:prstGeom prst="rect">
            <a:avLst/>
          </a:prstGeom>
          <a:noFill/>
          <a:ln w="9525">
            <a:noFill/>
            <a:miter lim="800000"/>
            <a:headEnd/>
            <a:tailEnd/>
          </a:ln>
        </p:spPr>
      </p:pic>
      <p:pic>
        <p:nvPicPr>
          <p:cNvPr id="21514" name="Picture 10" descr="Friendship Bridge116"/>
          <p:cNvPicPr>
            <a:picLocks noChangeAspect="1" noChangeArrowheads="1"/>
          </p:cNvPicPr>
          <p:nvPr/>
        </p:nvPicPr>
        <p:blipFill>
          <a:blip r:embed="rId9"/>
          <a:srcRect/>
          <a:stretch>
            <a:fillRect/>
          </a:stretch>
        </p:blipFill>
        <p:spPr bwMode="auto">
          <a:xfrm>
            <a:off x="0" y="5943600"/>
            <a:ext cx="1066800" cy="914400"/>
          </a:xfrm>
          <a:prstGeom prst="rect">
            <a:avLst/>
          </a:prstGeom>
          <a:noFill/>
          <a:ln w="9525">
            <a:noFill/>
            <a:miter lim="800000"/>
            <a:headEnd/>
            <a:tailEnd/>
          </a:ln>
        </p:spPr>
      </p:pic>
      <p:sp>
        <p:nvSpPr>
          <p:cNvPr id="21522" name="Slide Number Placeholder 11"/>
          <p:cNvSpPr>
            <a:spLocks noGrp="1"/>
          </p:cNvSpPr>
          <p:nvPr>
            <p:ph type="sldNum" sz="quarter" idx="12"/>
          </p:nvPr>
        </p:nvSpPr>
        <p:spPr>
          <a:xfrm>
            <a:off x="7010400" y="6381750"/>
            <a:ext cx="2133600" cy="476250"/>
          </a:xfrm>
          <a:noFill/>
        </p:spPr>
        <p:txBody>
          <a:bodyPr/>
          <a:lstStyle/>
          <a:p>
            <a:fld id="{421E772F-F150-1144-903F-6A8BFAA8A786}" type="slidenum">
              <a:rPr lang="en-US" sz="1200">
                <a:latin typeface="Garamond"/>
                <a:cs typeface="Garamond"/>
              </a:rPr>
              <a:pPr/>
              <a:t>17</a:t>
            </a:fld>
            <a:endParaRPr lang="en-US" sz="1200" dirty="0">
              <a:latin typeface="Garamond"/>
              <a:cs typeface="Garamond"/>
            </a:endParaRPr>
          </a:p>
        </p:txBody>
      </p:sp>
      <p:sp>
        <p:nvSpPr>
          <p:cNvPr id="14" name="Rectangle 13"/>
          <p:cNvSpPr/>
          <p:nvPr/>
        </p:nvSpPr>
        <p:spPr>
          <a:xfrm>
            <a:off x="1219200" y="335845"/>
            <a:ext cx="7696200" cy="2977739"/>
          </a:xfrm>
          <a:prstGeom prst="rect">
            <a:avLst/>
          </a:prstGeom>
        </p:spPr>
        <p:txBody>
          <a:bodyPr wrap="square">
            <a:spAutoFit/>
          </a:bodyPr>
          <a:lstStyle/>
          <a:p>
            <a:pPr algn="just">
              <a:lnSpc>
                <a:spcPct val="150000"/>
              </a:lnSpc>
            </a:pPr>
            <a:r>
              <a:rPr lang="en-US" b="1" dirty="0" smtClean="0">
                <a:latin typeface="Garamond"/>
                <a:cs typeface="Garamond"/>
              </a:rPr>
              <a:t>A national expatriate working with the Government for over 15 years ….”Donors should receive a credit for helping the government to implement key activities for improved government effectiveness. I remember a decade ago, things didn’t progress at all. There were only ideological discussions based on old concepts. But now, with donor support, you see actions and things start to move into a positive direction. …….</a:t>
            </a:r>
            <a:r>
              <a:rPr lang="en-US" b="1" dirty="0" smtClean="0">
                <a:latin typeface="Garamond"/>
                <a:cs typeface="Garamond"/>
              </a:rPr>
              <a:t>.For </a:t>
            </a:r>
            <a:r>
              <a:rPr lang="en-US" b="1" dirty="0" smtClean="0">
                <a:latin typeface="Garamond"/>
                <a:cs typeface="Garamond"/>
              </a:rPr>
              <a:t>Instance, Without donors, I doubt it whether there would be anything for service delivery</a:t>
            </a:r>
            <a:r>
              <a:rPr lang="en-AU" b="1" dirty="0" smtClean="0">
                <a:latin typeface="Garamond"/>
                <a:cs typeface="Garamond"/>
              </a:rPr>
              <a:t>”</a:t>
            </a:r>
            <a:endParaRPr lang="en-US" b="1" dirty="0">
              <a:latin typeface="Garamond"/>
              <a:cs typeface="Garamond"/>
            </a:endParaRPr>
          </a:p>
        </p:txBody>
      </p:sp>
      <p:sp>
        <p:nvSpPr>
          <p:cNvPr id="17" name="Rectangle 16"/>
          <p:cNvSpPr/>
          <p:nvPr/>
        </p:nvSpPr>
        <p:spPr>
          <a:xfrm>
            <a:off x="1219200" y="3579594"/>
            <a:ext cx="7696200" cy="2287806"/>
          </a:xfrm>
          <a:prstGeom prst="rect">
            <a:avLst/>
          </a:prstGeom>
        </p:spPr>
        <p:txBody>
          <a:bodyPr wrap="square">
            <a:spAutoFit/>
          </a:bodyPr>
          <a:lstStyle/>
          <a:p>
            <a:pPr algn="just">
              <a:lnSpc>
                <a:spcPct val="150000"/>
              </a:lnSpc>
            </a:pPr>
            <a:r>
              <a:rPr lang="en-US" sz="1600" dirty="0" smtClean="0">
                <a:latin typeface="Garamond"/>
                <a:cs typeface="Garamond"/>
              </a:rPr>
              <a:t>A government informant with 30 years of working experience ….”We understand donors’ priorities but we also need to be mindful about how to maintain the legitimacy of our current political system. Therefore, we are now working on how to create formal and proper channels for people’s participation based on local context but using international practices as a guideline. Step by step, this will help us to satisfy donors’ expectation and hopefully this will mean more support in the future”</a:t>
            </a:r>
            <a:endParaRPr lang="en-US" sz="1600" dirty="0">
              <a:latin typeface="Garamond"/>
              <a:cs typeface="Garamond"/>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7" name="Picture 3" descr="DSC_0230_resize"/>
          <p:cNvPicPr>
            <a:picLocks noChangeAspect="1" noChangeArrowheads="1"/>
          </p:cNvPicPr>
          <p:nvPr/>
        </p:nvPicPr>
        <p:blipFill>
          <a:blip r:embed="rId2"/>
          <a:srcRect/>
          <a:stretch>
            <a:fillRect/>
          </a:stretch>
        </p:blipFill>
        <p:spPr bwMode="auto">
          <a:xfrm>
            <a:off x="0" y="0"/>
            <a:ext cx="1066800" cy="762000"/>
          </a:xfrm>
          <a:prstGeom prst="rect">
            <a:avLst/>
          </a:prstGeom>
          <a:noFill/>
          <a:ln w="9525">
            <a:noFill/>
            <a:miter lim="800000"/>
            <a:headEnd/>
            <a:tailEnd/>
          </a:ln>
        </p:spPr>
      </p:pic>
      <p:pic>
        <p:nvPicPr>
          <p:cNvPr id="21508" name="Picture 4" descr="DSC_0863_resize"/>
          <p:cNvPicPr>
            <a:picLocks noChangeAspect="1" noChangeArrowheads="1"/>
          </p:cNvPicPr>
          <p:nvPr/>
        </p:nvPicPr>
        <p:blipFill>
          <a:blip r:embed="rId3"/>
          <a:srcRect/>
          <a:stretch>
            <a:fillRect/>
          </a:stretch>
        </p:blipFill>
        <p:spPr bwMode="auto">
          <a:xfrm>
            <a:off x="0" y="762000"/>
            <a:ext cx="1066800" cy="838200"/>
          </a:xfrm>
          <a:prstGeom prst="rect">
            <a:avLst/>
          </a:prstGeom>
          <a:noFill/>
          <a:ln w="9525">
            <a:noFill/>
            <a:miter lim="800000"/>
            <a:headEnd/>
            <a:tailEnd/>
          </a:ln>
        </p:spPr>
      </p:pic>
      <p:pic>
        <p:nvPicPr>
          <p:cNvPr id="21509" name="Picture 5" descr="DSC_0130_resize"/>
          <p:cNvPicPr>
            <a:picLocks noChangeAspect="1" noChangeArrowheads="1"/>
          </p:cNvPicPr>
          <p:nvPr/>
        </p:nvPicPr>
        <p:blipFill>
          <a:blip r:embed="rId4"/>
          <a:srcRect/>
          <a:stretch>
            <a:fillRect/>
          </a:stretch>
        </p:blipFill>
        <p:spPr bwMode="auto">
          <a:xfrm>
            <a:off x="0" y="1600200"/>
            <a:ext cx="1066800" cy="914400"/>
          </a:xfrm>
          <a:prstGeom prst="rect">
            <a:avLst/>
          </a:prstGeom>
          <a:noFill/>
          <a:ln w="9525">
            <a:noFill/>
            <a:miter lim="800000"/>
            <a:headEnd/>
            <a:tailEnd/>
          </a:ln>
        </p:spPr>
      </p:pic>
      <p:pic>
        <p:nvPicPr>
          <p:cNvPr id="21510" name="Picture 6" descr="DSC_0247_resize"/>
          <p:cNvPicPr>
            <a:picLocks noChangeAspect="1" noChangeArrowheads="1"/>
          </p:cNvPicPr>
          <p:nvPr/>
        </p:nvPicPr>
        <p:blipFill>
          <a:blip r:embed="rId5"/>
          <a:srcRect/>
          <a:stretch>
            <a:fillRect/>
          </a:stretch>
        </p:blipFill>
        <p:spPr bwMode="auto">
          <a:xfrm>
            <a:off x="0" y="2514600"/>
            <a:ext cx="1066800" cy="914400"/>
          </a:xfrm>
          <a:prstGeom prst="rect">
            <a:avLst/>
          </a:prstGeom>
          <a:noFill/>
          <a:ln w="9525">
            <a:noFill/>
            <a:miter lim="800000"/>
            <a:headEnd/>
            <a:tailEnd/>
          </a:ln>
        </p:spPr>
      </p:pic>
      <p:pic>
        <p:nvPicPr>
          <p:cNvPr id="21511" name="Picture 7" descr="uncdf_lao153"/>
          <p:cNvPicPr>
            <a:picLocks noChangeAspect="1" noChangeArrowheads="1"/>
          </p:cNvPicPr>
          <p:nvPr/>
        </p:nvPicPr>
        <p:blipFill>
          <a:blip r:embed="rId6"/>
          <a:srcRect/>
          <a:stretch>
            <a:fillRect/>
          </a:stretch>
        </p:blipFill>
        <p:spPr bwMode="auto">
          <a:xfrm>
            <a:off x="0" y="3429000"/>
            <a:ext cx="1066800" cy="838200"/>
          </a:xfrm>
          <a:prstGeom prst="rect">
            <a:avLst/>
          </a:prstGeom>
          <a:noFill/>
          <a:ln w="9525">
            <a:noFill/>
            <a:miter lim="800000"/>
            <a:headEnd/>
            <a:tailEnd/>
          </a:ln>
        </p:spPr>
      </p:pic>
      <p:pic>
        <p:nvPicPr>
          <p:cNvPr id="21512" name="Picture 8" descr="EAPRO LAO 00214"/>
          <p:cNvPicPr>
            <a:picLocks noChangeAspect="1" noChangeArrowheads="1"/>
          </p:cNvPicPr>
          <p:nvPr/>
        </p:nvPicPr>
        <p:blipFill>
          <a:blip r:embed="rId7"/>
          <a:srcRect/>
          <a:stretch>
            <a:fillRect/>
          </a:stretch>
        </p:blipFill>
        <p:spPr bwMode="auto">
          <a:xfrm>
            <a:off x="0" y="4191000"/>
            <a:ext cx="1066800" cy="838200"/>
          </a:xfrm>
          <a:prstGeom prst="rect">
            <a:avLst/>
          </a:prstGeom>
          <a:noFill/>
          <a:ln w="9525">
            <a:noFill/>
            <a:miter lim="800000"/>
            <a:headEnd/>
            <a:tailEnd/>
          </a:ln>
        </p:spPr>
      </p:pic>
      <p:pic>
        <p:nvPicPr>
          <p:cNvPr id="21513" name="Picture 9" descr="DSC_0556"/>
          <p:cNvPicPr>
            <a:picLocks noChangeAspect="1" noChangeArrowheads="1"/>
          </p:cNvPicPr>
          <p:nvPr/>
        </p:nvPicPr>
        <p:blipFill>
          <a:blip r:embed="rId8"/>
          <a:srcRect/>
          <a:stretch>
            <a:fillRect/>
          </a:stretch>
        </p:blipFill>
        <p:spPr bwMode="auto">
          <a:xfrm>
            <a:off x="0" y="5029200"/>
            <a:ext cx="1066800" cy="914400"/>
          </a:xfrm>
          <a:prstGeom prst="rect">
            <a:avLst/>
          </a:prstGeom>
          <a:noFill/>
          <a:ln w="9525">
            <a:noFill/>
            <a:miter lim="800000"/>
            <a:headEnd/>
            <a:tailEnd/>
          </a:ln>
        </p:spPr>
      </p:pic>
      <p:pic>
        <p:nvPicPr>
          <p:cNvPr id="21514" name="Picture 10" descr="Friendship Bridge116"/>
          <p:cNvPicPr>
            <a:picLocks noChangeAspect="1" noChangeArrowheads="1"/>
          </p:cNvPicPr>
          <p:nvPr/>
        </p:nvPicPr>
        <p:blipFill>
          <a:blip r:embed="rId9"/>
          <a:srcRect/>
          <a:stretch>
            <a:fillRect/>
          </a:stretch>
        </p:blipFill>
        <p:spPr bwMode="auto">
          <a:xfrm>
            <a:off x="0" y="5943600"/>
            <a:ext cx="1066800" cy="914400"/>
          </a:xfrm>
          <a:prstGeom prst="rect">
            <a:avLst/>
          </a:prstGeom>
          <a:noFill/>
          <a:ln w="9525">
            <a:noFill/>
            <a:miter lim="800000"/>
            <a:headEnd/>
            <a:tailEnd/>
          </a:ln>
        </p:spPr>
      </p:pic>
      <p:sp>
        <p:nvSpPr>
          <p:cNvPr id="21522" name="Slide Number Placeholder 11"/>
          <p:cNvSpPr>
            <a:spLocks noGrp="1"/>
          </p:cNvSpPr>
          <p:nvPr>
            <p:ph type="sldNum" sz="quarter" idx="12"/>
          </p:nvPr>
        </p:nvSpPr>
        <p:spPr>
          <a:xfrm>
            <a:off x="7010400" y="6381750"/>
            <a:ext cx="2133600" cy="476250"/>
          </a:xfrm>
          <a:noFill/>
        </p:spPr>
        <p:txBody>
          <a:bodyPr/>
          <a:lstStyle/>
          <a:p>
            <a:fld id="{421E772F-F150-1144-903F-6A8BFAA8A786}" type="slidenum">
              <a:rPr lang="en-US" sz="1200">
                <a:latin typeface="Garamond"/>
                <a:cs typeface="Garamond"/>
              </a:rPr>
              <a:pPr/>
              <a:t>18</a:t>
            </a:fld>
            <a:endParaRPr lang="en-US" sz="1200" dirty="0">
              <a:latin typeface="Garamond"/>
              <a:cs typeface="Garamond"/>
            </a:endParaRPr>
          </a:p>
        </p:txBody>
      </p:sp>
      <p:sp>
        <p:nvSpPr>
          <p:cNvPr id="18" name="Rectangle 17"/>
          <p:cNvSpPr/>
          <p:nvPr/>
        </p:nvSpPr>
        <p:spPr>
          <a:xfrm>
            <a:off x="1143000" y="0"/>
            <a:ext cx="7772400" cy="2977739"/>
          </a:xfrm>
          <a:prstGeom prst="rect">
            <a:avLst/>
          </a:prstGeom>
        </p:spPr>
        <p:txBody>
          <a:bodyPr wrap="square">
            <a:spAutoFit/>
          </a:bodyPr>
          <a:lstStyle/>
          <a:p>
            <a:pPr algn="just">
              <a:lnSpc>
                <a:spcPct val="150000"/>
              </a:lnSpc>
            </a:pPr>
            <a:r>
              <a:rPr lang="en-US" b="1" dirty="0" smtClean="0">
                <a:latin typeface="Garamond"/>
                <a:cs typeface="Garamond"/>
              </a:rPr>
              <a:t>A government informant with 35 years of working experience …”Within less then 10 years that the government and donors have been working together on people’s participation, we now have the Prime Minister Decree on association. Local NGOs are now allowed to be established in Laos. For sure, this is a sign that the Party starts to understand and accept the modern concept of people’s participation. ….. Without donor support in this area, we would have not been where we are today. Indeed, it may get worse I would say”</a:t>
            </a:r>
            <a:endParaRPr lang="en-US" b="1" dirty="0">
              <a:latin typeface="Garamond"/>
              <a:cs typeface="Garamond"/>
            </a:endParaRPr>
          </a:p>
        </p:txBody>
      </p:sp>
      <p:sp>
        <p:nvSpPr>
          <p:cNvPr id="15" name="Rectangle 14"/>
          <p:cNvSpPr/>
          <p:nvPr/>
        </p:nvSpPr>
        <p:spPr>
          <a:xfrm>
            <a:off x="1143000" y="3233598"/>
            <a:ext cx="7772400" cy="3395802"/>
          </a:xfrm>
          <a:prstGeom prst="rect">
            <a:avLst/>
          </a:prstGeom>
        </p:spPr>
        <p:txBody>
          <a:bodyPr wrap="square">
            <a:spAutoFit/>
          </a:bodyPr>
          <a:lstStyle/>
          <a:p>
            <a:pPr algn="just">
              <a:lnSpc>
                <a:spcPct val="150000"/>
              </a:lnSpc>
            </a:pPr>
            <a:r>
              <a:rPr lang="en-US" sz="1600" dirty="0" smtClean="0">
                <a:latin typeface="Garamond"/>
                <a:cs typeface="Garamond"/>
              </a:rPr>
              <a:t>A government informant with 25 years of working experience ….. “I think the international community has helped us to be more strategic on rule of law reform. We, the government, tend to have many objectives and visions but do not have capacity to put things that we want into a complete, clear and coherent framework. So, with donor support, I think we are now more realistic with our objectives and vision as shown under the legal sector master plan. Also, with our limited knowledge, donors help a lot in term making sure that our domestic laws and regulations are consistent with international provisions that Laos must comply with. Well, without donor support, we might not be where we are today regarding to the rule of law in Laos. </a:t>
            </a:r>
            <a:endParaRPr lang="en-US" sz="1600" dirty="0">
              <a:latin typeface="Garamond"/>
              <a:cs typeface="Garamond"/>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295400" y="0"/>
            <a:ext cx="7391400" cy="579438"/>
          </a:xfrm>
        </p:spPr>
        <p:txBody>
          <a:bodyPr/>
          <a:lstStyle/>
          <a:p>
            <a:pPr algn="l" eaLnBrk="1" hangingPunct="1"/>
            <a:r>
              <a:rPr lang="en-AU" sz="3200" b="1" u="sng" dirty="0" smtClean="0">
                <a:latin typeface="Garamond"/>
                <a:cs typeface="Garamond"/>
              </a:rPr>
              <a:t>V. Conclusion </a:t>
            </a:r>
            <a:endParaRPr lang="en-US" sz="3200" b="1" u="sng" dirty="0">
              <a:latin typeface="Garamond"/>
              <a:cs typeface="Garamond"/>
            </a:endParaRPr>
          </a:p>
        </p:txBody>
      </p:sp>
      <p:pic>
        <p:nvPicPr>
          <p:cNvPr id="21507" name="Picture 3" descr="DSC_0230_resize"/>
          <p:cNvPicPr>
            <a:picLocks noChangeAspect="1" noChangeArrowheads="1"/>
          </p:cNvPicPr>
          <p:nvPr/>
        </p:nvPicPr>
        <p:blipFill>
          <a:blip r:embed="rId2"/>
          <a:srcRect/>
          <a:stretch>
            <a:fillRect/>
          </a:stretch>
        </p:blipFill>
        <p:spPr bwMode="auto">
          <a:xfrm>
            <a:off x="0" y="0"/>
            <a:ext cx="1066800" cy="762000"/>
          </a:xfrm>
          <a:prstGeom prst="rect">
            <a:avLst/>
          </a:prstGeom>
          <a:noFill/>
          <a:ln w="9525">
            <a:noFill/>
            <a:miter lim="800000"/>
            <a:headEnd/>
            <a:tailEnd/>
          </a:ln>
        </p:spPr>
      </p:pic>
      <p:pic>
        <p:nvPicPr>
          <p:cNvPr id="21508" name="Picture 4" descr="DSC_0863_resize"/>
          <p:cNvPicPr>
            <a:picLocks noChangeAspect="1" noChangeArrowheads="1"/>
          </p:cNvPicPr>
          <p:nvPr/>
        </p:nvPicPr>
        <p:blipFill>
          <a:blip r:embed="rId3"/>
          <a:srcRect/>
          <a:stretch>
            <a:fillRect/>
          </a:stretch>
        </p:blipFill>
        <p:spPr bwMode="auto">
          <a:xfrm>
            <a:off x="0" y="762000"/>
            <a:ext cx="1066800" cy="838200"/>
          </a:xfrm>
          <a:prstGeom prst="rect">
            <a:avLst/>
          </a:prstGeom>
          <a:noFill/>
          <a:ln w="9525">
            <a:noFill/>
            <a:miter lim="800000"/>
            <a:headEnd/>
            <a:tailEnd/>
          </a:ln>
        </p:spPr>
      </p:pic>
      <p:pic>
        <p:nvPicPr>
          <p:cNvPr id="21509" name="Picture 5" descr="DSC_0130_resize"/>
          <p:cNvPicPr>
            <a:picLocks noChangeAspect="1" noChangeArrowheads="1"/>
          </p:cNvPicPr>
          <p:nvPr/>
        </p:nvPicPr>
        <p:blipFill>
          <a:blip r:embed="rId4"/>
          <a:srcRect/>
          <a:stretch>
            <a:fillRect/>
          </a:stretch>
        </p:blipFill>
        <p:spPr bwMode="auto">
          <a:xfrm>
            <a:off x="0" y="1600200"/>
            <a:ext cx="1066800" cy="914400"/>
          </a:xfrm>
          <a:prstGeom prst="rect">
            <a:avLst/>
          </a:prstGeom>
          <a:noFill/>
          <a:ln w="9525">
            <a:noFill/>
            <a:miter lim="800000"/>
            <a:headEnd/>
            <a:tailEnd/>
          </a:ln>
        </p:spPr>
      </p:pic>
      <p:pic>
        <p:nvPicPr>
          <p:cNvPr id="21510" name="Picture 6" descr="DSC_0247_resize"/>
          <p:cNvPicPr>
            <a:picLocks noChangeAspect="1" noChangeArrowheads="1"/>
          </p:cNvPicPr>
          <p:nvPr/>
        </p:nvPicPr>
        <p:blipFill>
          <a:blip r:embed="rId5"/>
          <a:srcRect/>
          <a:stretch>
            <a:fillRect/>
          </a:stretch>
        </p:blipFill>
        <p:spPr bwMode="auto">
          <a:xfrm>
            <a:off x="0" y="2514600"/>
            <a:ext cx="1066800" cy="914400"/>
          </a:xfrm>
          <a:prstGeom prst="rect">
            <a:avLst/>
          </a:prstGeom>
          <a:noFill/>
          <a:ln w="9525">
            <a:noFill/>
            <a:miter lim="800000"/>
            <a:headEnd/>
            <a:tailEnd/>
          </a:ln>
        </p:spPr>
      </p:pic>
      <p:pic>
        <p:nvPicPr>
          <p:cNvPr id="21511" name="Picture 7" descr="uncdf_lao153"/>
          <p:cNvPicPr>
            <a:picLocks noChangeAspect="1" noChangeArrowheads="1"/>
          </p:cNvPicPr>
          <p:nvPr/>
        </p:nvPicPr>
        <p:blipFill>
          <a:blip r:embed="rId6"/>
          <a:srcRect/>
          <a:stretch>
            <a:fillRect/>
          </a:stretch>
        </p:blipFill>
        <p:spPr bwMode="auto">
          <a:xfrm>
            <a:off x="0" y="3429000"/>
            <a:ext cx="1066800" cy="838200"/>
          </a:xfrm>
          <a:prstGeom prst="rect">
            <a:avLst/>
          </a:prstGeom>
          <a:noFill/>
          <a:ln w="9525">
            <a:noFill/>
            <a:miter lim="800000"/>
            <a:headEnd/>
            <a:tailEnd/>
          </a:ln>
        </p:spPr>
      </p:pic>
      <p:pic>
        <p:nvPicPr>
          <p:cNvPr id="21512" name="Picture 8" descr="EAPRO LAO 00214"/>
          <p:cNvPicPr>
            <a:picLocks noChangeAspect="1" noChangeArrowheads="1"/>
          </p:cNvPicPr>
          <p:nvPr/>
        </p:nvPicPr>
        <p:blipFill>
          <a:blip r:embed="rId7"/>
          <a:srcRect/>
          <a:stretch>
            <a:fillRect/>
          </a:stretch>
        </p:blipFill>
        <p:spPr bwMode="auto">
          <a:xfrm>
            <a:off x="0" y="4191000"/>
            <a:ext cx="1066800" cy="838200"/>
          </a:xfrm>
          <a:prstGeom prst="rect">
            <a:avLst/>
          </a:prstGeom>
          <a:noFill/>
          <a:ln w="9525">
            <a:noFill/>
            <a:miter lim="800000"/>
            <a:headEnd/>
            <a:tailEnd/>
          </a:ln>
        </p:spPr>
      </p:pic>
      <p:pic>
        <p:nvPicPr>
          <p:cNvPr id="21513" name="Picture 9" descr="DSC_0556"/>
          <p:cNvPicPr>
            <a:picLocks noChangeAspect="1" noChangeArrowheads="1"/>
          </p:cNvPicPr>
          <p:nvPr/>
        </p:nvPicPr>
        <p:blipFill>
          <a:blip r:embed="rId8"/>
          <a:srcRect/>
          <a:stretch>
            <a:fillRect/>
          </a:stretch>
        </p:blipFill>
        <p:spPr bwMode="auto">
          <a:xfrm>
            <a:off x="0" y="5029200"/>
            <a:ext cx="1066800" cy="914400"/>
          </a:xfrm>
          <a:prstGeom prst="rect">
            <a:avLst/>
          </a:prstGeom>
          <a:noFill/>
          <a:ln w="9525">
            <a:noFill/>
            <a:miter lim="800000"/>
            <a:headEnd/>
            <a:tailEnd/>
          </a:ln>
        </p:spPr>
      </p:pic>
      <p:pic>
        <p:nvPicPr>
          <p:cNvPr id="21514" name="Picture 10" descr="Friendship Bridge116"/>
          <p:cNvPicPr>
            <a:picLocks noChangeAspect="1" noChangeArrowheads="1"/>
          </p:cNvPicPr>
          <p:nvPr/>
        </p:nvPicPr>
        <p:blipFill>
          <a:blip r:embed="rId9"/>
          <a:srcRect/>
          <a:stretch>
            <a:fillRect/>
          </a:stretch>
        </p:blipFill>
        <p:spPr bwMode="auto">
          <a:xfrm>
            <a:off x="0" y="5943600"/>
            <a:ext cx="1066800" cy="914400"/>
          </a:xfrm>
          <a:prstGeom prst="rect">
            <a:avLst/>
          </a:prstGeom>
          <a:noFill/>
          <a:ln w="9525">
            <a:noFill/>
            <a:miter lim="800000"/>
            <a:headEnd/>
            <a:tailEnd/>
          </a:ln>
        </p:spPr>
      </p:pic>
      <p:graphicFrame>
        <p:nvGraphicFramePr>
          <p:cNvPr id="20500" name="Group 20"/>
          <p:cNvGraphicFramePr>
            <a:graphicFrameLocks noGrp="1"/>
          </p:cNvGraphicFramePr>
          <p:nvPr/>
        </p:nvGraphicFramePr>
        <p:xfrm>
          <a:off x="1295400" y="533400"/>
          <a:ext cx="7696200" cy="6193255"/>
        </p:xfrm>
        <a:graphic>
          <a:graphicData uri="http://schemas.openxmlformats.org/drawingml/2006/table">
            <a:tbl>
              <a:tblPr/>
              <a:tblGrid>
                <a:gridCol w="466436"/>
                <a:gridCol w="3614882"/>
                <a:gridCol w="3614882"/>
              </a:tblGrid>
              <a:tr h="957898">
                <a:tc>
                  <a:txBody>
                    <a:bodyPr/>
                    <a:lstStyle/>
                    <a:p>
                      <a:pPr marL="0" marR="0" lvl="0" indent="0" algn="l" defTabSz="914400" rtl="0" eaLnBrk="0" fontAlgn="base" latinLnBrk="0" hangingPunct="0">
                        <a:lnSpc>
                          <a:spcPts val="2420"/>
                        </a:lnSpc>
                        <a:spcBef>
                          <a:spcPts val="0"/>
                        </a:spcBef>
                        <a:spcAft>
                          <a:spcPts val="0"/>
                        </a:spcAft>
                        <a:buClrTx/>
                        <a:buSzTx/>
                        <a:buFontTx/>
                        <a:buNone/>
                        <a:tabLst/>
                      </a:pPr>
                      <a:r>
                        <a:rPr kumimoji="0" lang="en-AU" sz="1800" b="1" i="0" u="none" strike="noStrike" cap="none" normalizeH="0" baseline="0" dirty="0" smtClean="0">
                          <a:ln>
                            <a:noFill/>
                          </a:ln>
                          <a:solidFill>
                            <a:schemeClr val="tx1"/>
                          </a:solidFill>
                          <a:effectLst/>
                          <a:latin typeface="Garamond"/>
                          <a:ea typeface="Arial" charset="0"/>
                          <a:cs typeface="Garamond"/>
                        </a:rPr>
                        <a:t>1</a:t>
                      </a:r>
                      <a:endParaRPr kumimoji="0" lang="en-US" sz="1800" b="1"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gridSpan="2">
                  <a:txBody>
                    <a:bodyPr/>
                    <a:lstStyle/>
                    <a:p>
                      <a:pPr marL="0" marR="0" lvl="0" indent="0" algn="l" defTabSz="914400" rtl="0" eaLnBrk="0" fontAlgn="base" latinLnBrk="0" hangingPunct="0">
                        <a:lnSpc>
                          <a:spcPts val="2420"/>
                        </a:lnSpc>
                        <a:spcBef>
                          <a:spcPts val="0"/>
                        </a:spcBef>
                        <a:spcAft>
                          <a:spcPts val="0"/>
                        </a:spcAft>
                        <a:buClrTx/>
                        <a:buSzTx/>
                        <a:buFontTx/>
                        <a:buNone/>
                        <a:tabLst/>
                        <a:defRPr/>
                      </a:pPr>
                      <a:r>
                        <a:rPr lang="en-AU" sz="1800" b="1" kern="1200" baseline="0" dirty="0" smtClean="0">
                          <a:solidFill>
                            <a:schemeClr val="tx1"/>
                          </a:solidFill>
                          <a:latin typeface="Garamond"/>
                          <a:ea typeface="+mn-ea"/>
                          <a:cs typeface="Garamond"/>
                        </a:rPr>
                        <a:t>Results of the survey in Laos</a:t>
                      </a:r>
                    </a:p>
                    <a:p>
                      <a:pPr marL="342900" marR="0" lvl="0" indent="-342900" algn="l" defTabSz="914400" rtl="0" eaLnBrk="0" fontAlgn="base" latinLnBrk="0" hangingPunct="0">
                        <a:lnSpc>
                          <a:spcPts val="2420"/>
                        </a:lnSpc>
                        <a:spcBef>
                          <a:spcPts val="0"/>
                        </a:spcBef>
                        <a:spcAft>
                          <a:spcPts val="0"/>
                        </a:spcAft>
                        <a:buClrTx/>
                        <a:buSzTx/>
                        <a:buFont typeface="Arial"/>
                        <a:buChar char="•"/>
                        <a:tabLst/>
                        <a:defRPr/>
                      </a:pPr>
                      <a:r>
                        <a:rPr lang="en-AU" sz="1800" b="0" kern="1200" baseline="0" dirty="0" smtClean="0">
                          <a:solidFill>
                            <a:schemeClr val="tx1"/>
                          </a:solidFill>
                          <a:latin typeface="Garamond"/>
                          <a:ea typeface="+mn-ea"/>
                          <a:cs typeface="Garamond"/>
                        </a:rPr>
                        <a:t>Mixed views</a:t>
                      </a:r>
                    </a:p>
                    <a:p>
                      <a:pPr marL="342900" marR="0" lvl="0" indent="-342900" algn="l" defTabSz="914400" rtl="0" eaLnBrk="0" fontAlgn="base" latinLnBrk="0" hangingPunct="0">
                        <a:lnSpc>
                          <a:spcPts val="2420"/>
                        </a:lnSpc>
                        <a:spcBef>
                          <a:spcPts val="0"/>
                        </a:spcBef>
                        <a:spcAft>
                          <a:spcPts val="0"/>
                        </a:spcAft>
                        <a:buClrTx/>
                        <a:buSzTx/>
                        <a:buFont typeface="Arial"/>
                        <a:buChar char="•"/>
                        <a:tabLst/>
                        <a:defRPr/>
                      </a:pPr>
                      <a:r>
                        <a:rPr lang="en-AU" sz="1800" b="0" kern="1200" baseline="0" dirty="0" smtClean="0">
                          <a:solidFill>
                            <a:schemeClr val="tx1"/>
                          </a:solidFill>
                          <a:latin typeface="Garamond"/>
                          <a:ea typeface="+mn-ea"/>
                          <a:cs typeface="Garamond"/>
                        </a:rPr>
                        <a:t>Consistent across various groups of respondents</a:t>
                      </a:r>
                      <a:endParaRPr lang="en-AU" sz="1800" b="0" kern="1200" dirty="0" smtClean="0">
                        <a:solidFill>
                          <a:schemeClr val="tx1"/>
                        </a:solidFill>
                        <a:latin typeface="Garamond"/>
                        <a:ea typeface="+mn-ea"/>
                        <a:cs typeface="Garamond"/>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r>
              <a:tr h="377354">
                <a:tc>
                  <a:txBody>
                    <a:bodyPr/>
                    <a:lstStyle/>
                    <a:p>
                      <a:pPr marL="0" marR="0" lvl="0" indent="0" algn="l" defTabSz="914400" rtl="0" eaLnBrk="0" fontAlgn="base" latinLnBrk="0" hangingPunct="0">
                        <a:lnSpc>
                          <a:spcPts val="2420"/>
                        </a:lnSpc>
                        <a:spcBef>
                          <a:spcPts val="0"/>
                        </a:spcBef>
                        <a:spcAft>
                          <a:spcPts val="0"/>
                        </a:spcAft>
                        <a:buClrTx/>
                        <a:buSzTx/>
                        <a:buFontTx/>
                        <a:buNone/>
                        <a:tabLst/>
                      </a:pPr>
                      <a:r>
                        <a:rPr kumimoji="0" lang="en-US" sz="1800" b="1" i="0" u="none" strike="noStrike" cap="none" normalizeH="0" baseline="0" dirty="0" smtClean="0">
                          <a:ln>
                            <a:noFill/>
                          </a:ln>
                          <a:solidFill>
                            <a:schemeClr val="tx1"/>
                          </a:solidFill>
                          <a:effectLst/>
                          <a:latin typeface="Garamond"/>
                          <a:ea typeface="Arial" charset="0"/>
                          <a:cs typeface="Garamond"/>
                        </a:rPr>
                        <a:t>2</a:t>
                      </a:r>
                      <a:endParaRPr kumimoji="0" lang="en-US" sz="1800" b="1"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ts val="2420"/>
                        </a:lnSpc>
                        <a:spcBef>
                          <a:spcPts val="0"/>
                        </a:spcBef>
                        <a:spcAft>
                          <a:spcPts val="0"/>
                        </a:spcAft>
                        <a:buClrTx/>
                        <a:buSzTx/>
                        <a:buFontTx/>
                        <a:buNone/>
                        <a:tabLst/>
                      </a:pPr>
                      <a:r>
                        <a:rPr lang="en-AU" sz="1800" b="1" kern="1200" baseline="0" dirty="0" smtClean="0">
                          <a:solidFill>
                            <a:schemeClr val="tx1"/>
                          </a:solidFill>
                          <a:latin typeface="Garamond"/>
                          <a:ea typeface="+mn-ea"/>
                          <a:cs typeface="Garamond"/>
                        </a:rPr>
                        <a:t>Two clear clusters of donor success in stimulating positive changes to the quality of government in Laos </a:t>
                      </a:r>
                    </a:p>
                  </a:txBody>
                  <a:tcPr horzOverflow="overflow">
                    <a:lnL>
                      <a:noFill/>
                    </a:lnL>
                    <a:lnR>
                      <a:noFill/>
                    </a:lnR>
                    <a:lnT>
                      <a:noFill/>
                    </a:lnT>
                    <a:lnB>
                      <a:noFill/>
                    </a:lnB>
                    <a:lnTlToBr>
                      <a:noFill/>
                    </a:lnTlToBr>
                    <a:lnBlToTr>
                      <a:noFill/>
                    </a:lnBlToTr>
                    <a:noFill/>
                  </a:tcPr>
                </a:tc>
                <a:tc hMerge="1">
                  <a:txBody>
                    <a:bodyPr/>
                    <a:lstStyle/>
                    <a:p>
                      <a:endParaRPr lang="en-US"/>
                    </a:p>
                  </a:txBody>
                  <a:tcPr/>
                </a:tc>
              </a:tr>
              <a:tr h="1248170">
                <a:tc>
                  <a:txBody>
                    <a:bodyPr/>
                    <a:lstStyle/>
                    <a:p>
                      <a:pPr marL="0" marR="0" lvl="0" indent="0" algn="l" defTabSz="914400" rtl="0" eaLnBrk="0" fontAlgn="base" latinLnBrk="0" hangingPunct="0">
                        <a:lnSpc>
                          <a:spcPts val="2420"/>
                        </a:lnSpc>
                        <a:spcBef>
                          <a:spcPts val="0"/>
                        </a:spcBef>
                        <a:spcAft>
                          <a:spcPts val="0"/>
                        </a:spcAft>
                        <a:buClrTx/>
                        <a:buSzTx/>
                        <a:buFontTx/>
                        <a:buNone/>
                        <a:tabLst/>
                      </a:pPr>
                      <a:endParaRPr kumimoji="0" lang="en-US" sz="1800" b="1"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20"/>
                        </a:lnSpc>
                        <a:spcBef>
                          <a:spcPts val="0"/>
                        </a:spcBef>
                        <a:spcAft>
                          <a:spcPts val="0"/>
                        </a:spcAft>
                        <a:buClrTx/>
                        <a:buSzTx/>
                        <a:buFontTx/>
                        <a:buNone/>
                        <a:tabLst/>
                      </a:pPr>
                      <a:r>
                        <a:rPr lang="en-AU" sz="1800" b="1" i="0" u="sng" kern="1200" dirty="0" smtClean="0">
                          <a:solidFill>
                            <a:schemeClr val="tx1"/>
                          </a:solidFill>
                          <a:latin typeface="Garamond"/>
                          <a:ea typeface="+mn-ea"/>
                          <a:cs typeface="Garamond"/>
                        </a:rPr>
                        <a:t>Successful</a:t>
                      </a:r>
                      <a:r>
                        <a:rPr lang="en-AU" sz="1800" b="1" i="0" u="sng" kern="1200" baseline="0" dirty="0" smtClean="0">
                          <a:solidFill>
                            <a:schemeClr val="tx1"/>
                          </a:solidFill>
                          <a:latin typeface="Garamond"/>
                          <a:ea typeface="+mn-ea"/>
                          <a:cs typeface="Garamond"/>
                        </a:rPr>
                        <a:t> cluster </a:t>
                      </a:r>
                    </a:p>
                    <a:p>
                      <a:pPr marL="342900" marR="0" lvl="0" indent="-342900" algn="l" defTabSz="914400" rtl="0" eaLnBrk="1" fontAlgn="base" latinLnBrk="0" hangingPunct="1">
                        <a:lnSpc>
                          <a:spcPts val="2420"/>
                        </a:lnSpc>
                        <a:spcBef>
                          <a:spcPts val="0"/>
                        </a:spcBef>
                        <a:spcAft>
                          <a:spcPts val="0"/>
                        </a:spcAft>
                        <a:buClrTx/>
                        <a:buSzTx/>
                        <a:buFont typeface="Arial"/>
                        <a:buChar char="•"/>
                        <a:tabLst/>
                      </a:pPr>
                      <a:r>
                        <a:rPr lang="en-AU" sz="1800" b="0" kern="1200" baseline="0" dirty="0" smtClean="0">
                          <a:solidFill>
                            <a:schemeClr val="tx1"/>
                          </a:solidFill>
                          <a:latin typeface="Garamond"/>
                          <a:ea typeface="+mn-ea"/>
                          <a:cs typeface="Garamond"/>
                        </a:rPr>
                        <a:t>Voice and accountability </a:t>
                      </a:r>
                    </a:p>
                    <a:p>
                      <a:pPr marL="342900" marR="0" lvl="0" indent="-342900" algn="l" defTabSz="914400" rtl="0" eaLnBrk="1" fontAlgn="base" latinLnBrk="0" hangingPunct="1">
                        <a:lnSpc>
                          <a:spcPts val="2420"/>
                        </a:lnSpc>
                        <a:spcBef>
                          <a:spcPts val="0"/>
                        </a:spcBef>
                        <a:spcAft>
                          <a:spcPts val="0"/>
                        </a:spcAft>
                        <a:buClrTx/>
                        <a:buSzTx/>
                        <a:buFont typeface="Arial"/>
                        <a:buChar char="•"/>
                        <a:tabLst/>
                      </a:pPr>
                      <a:r>
                        <a:rPr lang="en-AU" sz="1800" b="0" kern="1200" baseline="0" dirty="0" smtClean="0">
                          <a:solidFill>
                            <a:schemeClr val="tx1"/>
                          </a:solidFill>
                          <a:latin typeface="Garamond"/>
                          <a:ea typeface="+mn-ea"/>
                          <a:cs typeface="Garamond"/>
                        </a:rPr>
                        <a:t>Government effectiveness </a:t>
                      </a:r>
                    </a:p>
                    <a:p>
                      <a:pPr marL="342900" marR="0" lvl="0" indent="-342900" algn="l" defTabSz="914400" rtl="0" eaLnBrk="1" fontAlgn="base" latinLnBrk="0" hangingPunct="1">
                        <a:lnSpc>
                          <a:spcPts val="2420"/>
                        </a:lnSpc>
                        <a:spcBef>
                          <a:spcPts val="0"/>
                        </a:spcBef>
                        <a:spcAft>
                          <a:spcPts val="0"/>
                        </a:spcAft>
                        <a:buClrTx/>
                        <a:buSzTx/>
                        <a:buFont typeface="Arial"/>
                        <a:buChar char="•"/>
                        <a:tabLst/>
                      </a:pPr>
                      <a:r>
                        <a:rPr lang="en-AU" sz="1800" b="0" kern="1200" baseline="0" dirty="0" smtClean="0">
                          <a:solidFill>
                            <a:schemeClr val="tx1"/>
                          </a:solidFill>
                          <a:latin typeface="Garamond"/>
                          <a:ea typeface="+mn-ea"/>
                          <a:cs typeface="Garamond"/>
                        </a:rPr>
                        <a:t>Rule of Law </a:t>
                      </a:r>
                      <a:endParaRPr lang="en-AU" sz="1800" b="0" kern="1200" dirty="0" smtClean="0">
                        <a:solidFill>
                          <a:schemeClr val="tx1"/>
                        </a:solidFill>
                        <a:latin typeface="Garamond"/>
                        <a:ea typeface="+mn-ea"/>
                        <a:cs typeface="Garamond"/>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20"/>
                        </a:lnSpc>
                        <a:spcBef>
                          <a:spcPts val="0"/>
                        </a:spcBef>
                        <a:spcAft>
                          <a:spcPts val="0"/>
                        </a:spcAft>
                        <a:buClrTx/>
                        <a:buSzTx/>
                        <a:buFontTx/>
                        <a:buNone/>
                        <a:tabLst/>
                      </a:pPr>
                      <a:r>
                        <a:rPr lang="en-AU" sz="1800" b="1" i="0" u="sng" kern="1200" baseline="0" dirty="0" smtClean="0">
                          <a:solidFill>
                            <a:schemeClr val="tx1"/>
                          </a:solidFill>
                          <a:latin typeface="Garamond"/>
                          <a:ea typeface="+mn-ea"/>
                          <a:cs typeface="Garamond"/>
                        </a:rPr>
                        <a:t>Un-successful cluster </a:t>
                      </a:r>
                    </a:p>
                    <a:p>
                      <a:pPr marL="342900" marR="0" lvl="0" indent="-342900" algn="l" defTabSz="914400" rtl="0" eaLnBrk="1" fontAlgn="base" latinLnBrk="0" hangingPunct="1">
                        <a:lnSpc>
                          <a:spcPts val="2420"/>
                        </a:lnSpc>
                        <a:spcBef>
                          <a:spcPts val="0"/>
                        </a:spcBef>
                        <a:spcAft>
                          <a:spcPts val="0"/>
                        </a:spcAft>
                        <a:buClrTx/>
                        <a:buSzTx/>
                        <a:buFont typeface="Arial"/>
                        <a:buChar char="•"/>
                        <a:tabLst/>
                      </a:pPr>
                      <a:r>
                        <a:rPr lang="en-AU" sz="1800" b="0" kern="1200" baseline="0" dirty="0" smtClean="0">
                          <a:solidFill>
                            <a:schemeClr val="tx1"/>
                          </a:solidFill>
                          <a:latin typeface="Garamond"/>
                          <a:ea typeface="+mn-ea"/>
                          <a:cs typeface="Garamond"/>
                        </a:rPr>
                        <a:t>Political stability </a:t>
                      </a:r>
                    </a:p>
                    <a:p>
                      <a:pPr marL="342900" marR="0" lvl="0" indent="-342900" algn="l" defTabSz="914400" rtl="0" eaLnBrk="1" fontAlgn="base" latinLnBrk="0" hangingPunct="1">
                        <a:lnSpc>
                          <a:spcPts val="2420"/>
                        </a:lnSpc>
                        <a:spcBef>
                          <a:spcPts val="0"/>
                        </a:spcBef>
                        <a:spcAft>
                          <a:spcPts val="0"/>
                        </a:spcAft>
                        <a:buClrTx/>
                        <a:buSzTx/>
                        <a:buFont typeface="Arial"/>
                        <a:buChar char="•"/>
                        <a:tabLst/>
                      </a:pPr>
                      <a:r>
                        <a:rPr lang="en-AU" sz="1800" b="0" kern="1200" baseline="0" dirty="0" smtClean="0">
                          <a:solidFill>
                            <a:schemeClr val="tx1"/>
                          </a:solidFill>
                          <a:latin typeface="Garamond"/>
                          <a:ea typeface="+mn-ea"/>
                          <a:cs typeface="Garamond"/>
                        </a:rPr>
                        <a:t>Regulatory quality </a:t>
                      </a:r>
                    </a:p>
                    <a:p>
                      <a:pPr marL="342900" marR="0" lvl="0" indent="-342900" algn="l" defTabSz="914400" rtl="0" eaLnBrk="1" fontAlgn="base" latinLnBrk="0" hangingPunct="1">
                        <a:lnSpc>
                          <a:spcPts val="2420"/>
                        </a:lnSpc>
                        <a:spcBef>
                          <a:spcPts val="0"/>
                        </a:spcBef>
                        <a:spcAft>
                          <a:spcPts val="0"/>
                        </a:spcAft>
                        <a:buClrTx/>
                        <a:buSzTx/>
                        <a:buFont typeface="Arial"/>
                        <a:buChar char="•"/>
                        <a:tabLst/>
                      </a:pPr>
                      <a:r>
                        <a:rPr lang="en-AU" sz="1800" b="0" kern="1200" baseline="0" dirty="0" smtClean="0">
                          <a:solidFill>
                            <a:schemeClr val="tx1"/>
                          </a:solidFill>
                          <a:latin typeface="Garamond"/>
                          <a:ea typeface="+mn-ea"/>
                          <a:cs typeface="Garamond"/>
                        </a:rPr>
                        <a:t>Control of corruption </a:t>
                      </a:r>
                      <a:endParaRPr lang="en-AU" sz="1800" b="0" kern="1200" dirty="0" smtClean="0">
                        <a:solidFill>
                          <a:schemeClr val="tx1"/>
                        </a:solidFill>
                        <a:latin typeface="Garamond"/>
                        <a:ea typeface="+mn-ea"/>
                        <a:cs typeface="Garamond"/>
                      </a:endParaRPr>
                    </a:p>
                  </a:txBody>
                  <a:tcPr horzOverflow="overflow">
                    <a:lnL>
                      <a:noFill/>
                    </a:lnL>
                    <a:lnR>
                      <a:noFill/>
                    </a:lnR>
                    <a:lnT>
                      <a:noFill/>
                    </a:lnT>
                    <a:lnB>
                      <a:noFill/>
                    </a:lnB>
                    <a:lnTlToBr>
                      <a:noFill/>
                    </a:lnTlToBr>
                    <a:lnBlToTr>
                      <a:noFill/>
                    </a:lnBlToTr>
                    <a:noFill/>
                  </a:tcPr>
                </a:tc>
              </a:tr>
              <a:tr h="377354">
                <a:tc>
                  <a:txBody>
                    <a:bodyPr/>
                    <a:lstStyle/>
                    <a:p>
                      <a:pPr marL="0" marR="0" lvl="0" indent="0" algn="l" defTabSz="914400" rtl="0" eaLnBrk="0" fontAlgn="base" latinLnBrk="0" hangingPunct="0">
                        <a:lnSpc>
                          <a:spcPts val="2420"/>
                        </a:lnSpc>
                        <a:spcBef>
                          <a:spcPts val="0"/>
                        </a:spcBef>
                        <a:spcAft>
                          <a:spcPts val="0"/>
                        </a:spcAft>
                        <a:buClrTx/>
                        <a:buSzTx/>
                        <a:buFontTx/>
                        <a:buNone/>
                        <a:tabLst/>
                      </a:pPr>
                      <a:r>
                        <a:rPr kumimoji="0" lang="en-US" sz="1800" b="1" i="0" u="none" strike="noStrike" cap="none" normalizeH="0" baseline="0" dirty="0" smtClean="0">
                          <a:ln>
                            <a:noFill/>
                          </a:ln>
                          <a:solidFill>
                            <a:schemeClr val="tx1"/>
                          </a:solidFill>
                          <a:effectLst/>
                          <a:latin typeface="Garamond"/>
                          <a:ea typeface="Arial" charset="0"/>
                          <a:cs typeface="Garamond"/>
                        </a:rPr>
                        <a:t>3</a:t>
                      </a:r>
                      <a:endParaRPr kumimoji="0" lang="en-US" sz="1800" b="1"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ts val="2420"/>
                        </a:lnSpc>
                        <a:spcBef>
                          <a:spcPts val="0"/>
                        </a:spcBef>
                        <a:spcAft>
                          <a:spcPts val="0"/>
                        </a:spcAft>
                        <a:buClrTx/>
                        <a:buSzTx/>
                        <a:buFontTx/>
                        <a:buNone/>
                        <a:tabLst/>
                      </a:pPr>
                      <a:r>
                        <a:rPr lang="en-AU" sz="1800" b="1" kern="1200" dirty="0" smtClean="0">
                          <a:solidFill>
                            <a:schemeClr val="tx1"/>
                          </a:solidFill>
                          <a:latin typeface="Garamond"/>
                          <a:ea typeface="+mn-ea"/>
                          <a:cs typeface="Garamond"/>
                        </a:rPr>
                        <a:t>Key ingredients</a:t>
                      </a:r>
                      <a:r>
                        <a:rPr lang="en-AU" sz="1800" b="1" kern="1200" baseline="0" dirty="0" smtClean="0">
                          <a:solidFill>
                            <a:schemeClr val="tx1"/>
                          </a:solidFill>
                          <a:latin typeface="Garamond"/>
                          <a:ea typeface="+mn-ea"/>
                          <a:cs typeface="Garamond"/>
                        </a:rPr>
                        <a:t> for successful donor influence on the quality of government in Laos </a:t>
                      </a:r>
                      <a:endParaRPr lang="en-AU" sz="1800" b="1" kern="1200" dirty="0" smtClean="0">
                        <a:solidFill>
                          <a:schemeClr val="tx1"/>
                        </a:solidFill>
                        <a:latin typeface="Garamond"/>
                        <a:ea typeface="+mn-ea"/>
                        <a:cs typeface="Garamond"/>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r>
              <a:tr h="1242644">
                <a:tc>
                  <a:txBody>
                    <a:bodyPr/>
                    <a:lstStyle/>
                    <a:p>
                      <a:pPr marL="0" marR="0" lvl="0" indent="0" algn="l" defTabSz="914400" rtl="0" eaLnBrk="0" fontAlgn="base" latinLnBrk="0" hangingPunct="0">
                        <a:lnSpc>
                          <a:spcPts val="2420"/>
                        </a:lnSpc>
                        <a:spcBef>
                          <a:spcPts val="0"/>
                        </a:spcBef>
                        <a:spcAft>
                          <a:spcPts val="0"/>
                        </a:spcAft>
                        <a:buClrTx/>
                        <a:buSzTx/>
                        <a:buFontTx/>
                        <a:buNone/>
                        <a:tabLst/>
                      </a:pPr>
                      <a:endParaRPr kumimoji="0" lang="en-US" sz="1800" b="1"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gridSpan="2">
                  <a:txBody>
                    <a:bodyPr/>
                    <a:lstStyle/>
                    <a:p>
                      <a:pPr marL="342900" marR="0" lvl="0" indent="-342900" algn="l" defTabSz="914400" rtl="0" eaLnBrk="1" fontAlgn="base" latinLnBrk="0" hangingPunct="1">
                        <a:lnSpc>
                          <a:spcPts val="2420"/>
                        </a:lnSpc>
                        <a:spcBef>
                          <a:spcPts val="0"/>
                        </a:spcBef>
                        <a:spcAft>
                          <a:spcPts val="600"/>
                        </a:spcAft>
                        <a:buClrTx/>
                        <a:buSzTx/>
                        <a:buFont typeface="Arial"/>
                        <a:buChar char="•"/>
                        <a:tabLst/>
                        <a:defRPr/>
                      </a:pPr>
                      <a:r>
                        <a:rPr lang="en-US" sz="1800" b="0" dirty="0" smtClean="0">
                          <a:latin typeface="Garamond"/>
                          <a:cs typeface="Garamond"/>
                        </a:rPr>
                        <a:t>Positive relationship and trust   </a:t>
                      </a:r>
                      <a:endParaRPr lang="en-US" sz="1800" b="0" kern="1200" dirty="0" smtClean="0">
                        <a:solidFill>
                          <a:schemeClr val="tx1"/>
                        </a:solidFill>
                        <a:latin typeface="Garamond"/>
                        <a:ea typeface="+mn-ea"/>
                        <a:cs typeface="Garamond"/>
                      </a:endParaRPr>
                    </a:p>
                    <a:p>
                      <a:pPr marL="342900" marR="0" lvl="0" indent="-342900" algn="l" defTabSz="914400" rtl="0" eaLnBrk="1" fontAlgn="base" latinLnBrk="0" hangingPunct="1">
                        <a:lnSpc>
                          <a:spcPts val="2420"/>
                        </a:lnSpc>
                        <a:spcBef>
                          <a:spcPts val="0"/>
                        </a:spcBef>
                        <a:spcAft>
                          <a:spcPts val="600"/>
                        </a:spcAft>
                        <a:buClrTx/>
                        <a:buSzTx/>
                        <a:buFont typeface="Arial"/>
                        <a:buChar char="•"/>
                        <a:tabLst/>
                        <a:defRPr/>
                      </a:pPr>
                      <a:r>
                        <a:rPr lang="en-US" sz="1800" b="0" dirty="0" smtClean="0">
                          <a:latin typeface="Garamond"/>
                          <a:cs typeface="Garamond"/>
                        </a:rPr>
                        <a:t>Managing expectations and working with local actors</a:t>
                      </a:r>
                    </a:p>
                    <a:p>
                      <a:pPr marL="342900" marR="0" lvl="0" indent="-342900" algn="l" defTabSz="914400" rtl="0" eaLnBrk="1" fontAlgn="base" latinLnBrk="0" hangingPunct="1">
                        <a:lnSpc>
                          <a:spcPts val="2420"/>
                        </a:lnSpc>
                        <a:spcBef>
                          <a:spcPts val="0"/>
                        </a:spcBef>
                        <a:spcAft>
                          <a:spcPts val="600"/>
                        </a:spcAft>
                        <a:buClrTx/>
                        <a:buSzTx/>
                        <a:buFont typeface="Arial"/>
                        <a:buChar char="•"/>
                        <a:tabLst/>
                        <a:defRPr/>
                      </a:pPr>
                      <a:r>
                        <a:rPr lang="en-US" sz="1800" b="0" dirty="0" smtClean="0">
                          <a:latin typeface="Garamond"/>
                          <a:cs typeface="Garamond"/>
                        </a:rPr>
                        <a:t>Understanding</a:t>
                      </a:r>
                      <a:r>
                        <a:rPr lang="en-US" sz="1800" b="0" baseline="0" dirty="0" smtClean="0">
                          <a:latin typeface="Garamond"/>
                          <a:cs typeface="Garamond"/>
                        </a:rPr>
                        <a:t> the Government’s strategic position on governance reforms </a:t>
                      </a:r>
                      <a:endParaRPr lang="en-US" sz="1800" b="0" dirty="0" smtClean="0">
                        <a:latin typeface="Garamond"/>
                        <a:cs typeface="Garamond"/>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r>
              <a:tr h="377354">
                <a:tc>
                  <a:txBody>
                    <a:bodyPr/>
                    <a:lstStyle/>
                    <a:p>
                      <a:pPr marL="0" marR="0" lvl="0" indent="0" algn="l" defTabSz="914400" rtl="0" eaLnBrk="0" fontAlgn="base" latinLnBrk="0" hangingPunct="0">
                        <a:lnSpc>
                          <a:spcPts val="2420"/>
                        </a:lnSpc>
                        <a:spcBef>
                          <a:spcPts val="0"/>
                        </a:spcBef>
                        <a:spcAft>
                          <a:spcPts val="0"/>
                        </a:spcAft>
                        <a:buClrTx/>
                        <a:buSzTx/>
                        <a:buFontTx/>
                        <a:buNone/>
                        <a:tabLst/>
                      </a:pPr>
                      <a:r>
                        <a:rPr kumimoji="0" lang="en-US" sz="1800" b="1" i="0" u="none" strike="noStrike" cap="none" normalizeH="0" baseline="0" dirty="0" smtClean="0">
                          <a:ln>
                            <a:noFill/>
                          </a:ln>
                          <a:solidFill>
                            <a:schemeClr val="tx1"/>
                          </a:solidFill>
                          <a:effectLst/>
                          <a:latin typeface="Garamond"/>
                          <a:ea typeface="Arial" charset="0"/>
                          <a:cs typeface="Garamond"/>
                        </a:rPr>
                        <a:t>4</a:t>
                      </a:r>
                      <a:endParaRPr kumimoji="0" lang="en-US" sz="1800" b="1"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ts val="2420"/>
                        </a:lnSpc>
                        <a:spcBef>
                          <a:spcPts val="0"/>
                        </a:spcBef>
                        <a:spcAft>
                          <a:spcPts val="0"/>
                        </a:spcAft>
                        <a:buClrTx/>
                        <a:buSzTx/>
                        <a:buFontTx/>
                        <a:buNone/>
                        <a:tabLst/>
                      </a:pPr>
                      <a:r>
                        <a:rPr lang="en-AU" sz="1800" b="1" kern="1200" dirty="0" smtClean="0">
                          <a:solidFill>
                            <a:schemeClr val="tx1"/>
                          </a:solidFill>
                          <a:latin typeface="Garamond"/>
                          <a:ea typeface="+mn-ea"/>
                          <a:cs typeface="Garamond"/>
                        </a:rPr>
                        <a:t>Implication </a:t>
                      </a:r>
                    </a:p>
                  </a:txBody>
                  <a:tcPr horzOverflow="overflow">
                    <a:lnL>
                      <a:noFill/>
                    </a:lnL>
                    <a:lnR>
                      <a:noFill/>
                    </a:lnR>
                    <a:lnT>
                      <a:noFill/>
                    </a:lnT>
                    <a:lnB>
                      <a:noFill/>
                    </a:lnB>
                    <a:lnTlToBr>
                      <a:noFill/>
                    </a:lnTlToBr>
                    <a:lnBlToTr>
                      <a:noFill/>
                    </a:lnBlToTr>
                    <a:noFill/>
                  </a:tcPr>
                </a:tc>
                <a:tc hMerge="1">
                  <a:txBody>
                    <a:bodyPr/>
                    <a:lstStyle/>
                    <a:p>
                      <a:endParaRPr lang="en-US"/>
                    </a:p>
                  </a:txBody>
                  <a:tcPr/>
                </a:tc>
              </a:tr>
              <a:tr h="835811">
                <a:tc>
                  <a:txBody>
                    <a:bodyPr/>
                    <a:lstStyle/>
                    <a:p>
                      <a:pPr marL="0" marR="0" lvl="0" indent="0" algn="l" defTabSz="914400" rtl="0" eaLnBrk="0" fontAlgn="base" latinLnBrk="0" hangingPunct="0">
                        <a:lnSpc>
                          <a:spcPts val="2420"/>
                        </a:lnSpc>
                        <a:spcBef>
                          <a:spcPts val="0"/>
                        </a:spcBef>
                        <a:spcAft>
                          <a:spcPts val="0"/>
                        </a:spcAft>
                        <a:buClrTx/>
                        <a:buSzTx/>
                        <a:buFontTx/>
                        <a:buNone/>
                        <a:tabLst/>
                      </a:pP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gridSpan="2">
                  <a:txBody>
                    <a:bodyPr/>
                    <a:lstStyle/>
                    <a:p>
                      <a:pPr marL="342900" marR="0" lvl="0" indent="-342900" algn="l" defTabSz="914400" rtl="0" eaLnBrk="1" fontAlgn="base" latinLnBrk="0" hangingPunct="1">
                        <a:lnSpc>
                          <a:spcPts val="2420"/>
                        </a:lnSpc>
                        <a:spcBef>
                          <a:spcPts val="0"/>
                        </a:spcBef>
                        <a:spcAft>
                          <a:spcPts val="600"/>
                        </a:spcAft>
                        <a:buClrTx/>
                        <a:buSzTx/>
                        <a:buFont typeface="Arial"/>
                        <a:buChar char="•"/>
                        <a:tabLst/>
                        <a:defRPr/>
                      </a:pPr>
                      <a:r>
                        <a:rPr lang="en-US" sz="1800" b="0" kern="1200" dirty="0" smtClean="0">
                          <a:solidFill>
                            <a:schemeClr val="tx1"/>
                          </a:solidFill>
                          <a:latin typeface="Garamond"/>
                          <a:ea typeface="+mn-ea"/>
                          <a:cs typeface="Garamond"/>
                        </a:rPr>
                        <a:t>Be wary of cross-country generalizations</a:t>
                      </a:r>
                    </a:p>
                    <a:p>
                      <a:pPr marL="342900" marR="0" lvl="0" indent="-342900" algn="l" defTabSz="914400" rtl="0" eaLnBrk="1" fontAlgn="base" latinLnBrk="0" hangingPunct="1">
                        <a:lnSpc>
                          <a:spcPts val="2420"/>
                        </a:lnSpc>
                        <a:spcBef>
                          <a:spcPts val="0"/>
                        </a:spcBef>
                        <a:spcAft>
                          <a:spcPts val="600"/>
                        </a:spcAft>
                        <a:buClrTx/>
                        <a:buSzTx/>
                        <a:buFont typeface="Arial"/>
                        <a:buChar char="•"/>
                        <a:tabLst/>
                        <a:defRPr/>
                      </a:pPr>
                      <a:r>
                        <a:rPr lang="en-US" sz="1800" b="0" kern="1200" dirty="0" smtClean="0">
                          <a:solidFill>
                            <a:schemeClr val="tx1"/>
                          </a:solidFill>
                          <a:latin typeface="Garamond"/>
                          <a:ea typeface="+mn-ea"/>
                          <a:cs typeface="Garamond"/>
                        </a:rPr>
                        <a:t>The</a:t>
                      </a:r>
                      <a:r>
                        <a:rPr lang="en-US" sz="1800" b="0" kern="1200" baseline="0" dirty="0" smtClean="0">
                          <a:solidFill>
                            <a:schemeClr val="tx1"/>
                          </a:solidFill>
                          <a:latin typeface="Garamond"/>
                          <a:ea typeface="+mn-ea"/>
                          <a:cs typeface="Garamond"/>
                        </a:rPr>
                        <a:t> influence of aid depends on the type of governance</a:t>
                      </a:r>
                      <a:endParaRPr lang="en-US" sz="1800" b="0" kern="1200" dirty="0" smtClean="0">
                        <a:solidFill>
                          <a:schemeClr val="tx1"/>
                        </a:solidFill>
                        <a:latin typeface="Garamond"/>
                        <a:ea typeface="+mn-ea"/>
                        <a:cs typeface="Garamond"/>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r>
            </a:tbl>
          </a:graphicData>
        </a:graphic>
      </p:graphicFrame>
      <p:sp>
        <p:nvSpPr>
          <p:cNvPr id="21522" name="Slide Number Placeholder 11"/>
          <p:cNvSpPr>
            <a:spLocks noGrp="1"/>
          </p:cNvSpPr>
          <p:nvPr>
            <p:ph type="sldNum" sz="quarter" idx="12"/>
          </p:nvPr>
        </p:nvSpPr>
        <p:spPr>
          <a:xfrm>
            <a:off x="7010400" y="6381750"/>
            <a:ext cx="2133600" cy="476250"/>
          </a:xfrm>
          <a:noFill/>
        </p:spPr>
        <p:txBody>
          <a:bodyPr/>
          <a:lstStyle/>
          <a:p>
            <a:fld id="{421E772F-F150-1144-903F-6A8BFAA8A786}" type="slidenum">
              <a:rPr lang="en-US" sz="1200">
                <a:latin typeface="Garamond"/>
                <a:cs typeface="Garamond"/>
              </a:rPr>
              <a:pPr/>
              <a:t>19</a:t>
            </a:fld>
            <a:endParaRPr lang="en-US" sz="1200" dirty="0">
              <a:latin typeface="Garamond"/>
              <a:cs typeface="Garamon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19200" y="152400"/>
            <a:ext cx="7391400" cy="884238"/>
          </a:xfrm>
        </p:spPr>
        <p:txBody>
          <a:bodyPr/>
          <a:lstStyle/>
          <a:p>
            <a:pPr eaLnBrk="1" hangingPunct="1"/>
            <a:r>
              <a:rPr lang="en-AU" sz="3200" b="1" u="sng" dirty="0" smtClean="0">
                <a:latin typeface="Garamond"/>
                <a:cs typeface="Garamond"/>
              </a:rPr>
              <a:t>Presentation Outline </a:t>
            </a:r>
            <a:endParaRPr lang="en-US" sz="3200" b="1" u="sng" dirty="0">
              <a:latin typeface="Garamond"/>
              <a:cs typeface="Garamond"/>
            </a:endParaRPr>
          </a:p>
        </p:txBody>
      </p:sp>
      <p:sp>
        <p:nvSpPr>
          <p:cNvPr id="16387" name="Rectangle 3"/>
          <p:cNvSpPr>
            <a:spLocks noGrp="1" noChangeArrowheads="1"/>
          </p:cNvSpPr>
          <p:nvPr>
            <p:ph type="body" idx="1"/>
          </p:nvPr>
        </p:nvSpPr>
        <p:spPr>
          <a:xfrm>
            <a:off x="1295400" y="1066800"/>
            <a:ext cx="7391400" cy="4525963"/>
          </a:xfrm>
        </p:spPr>
        <p:txBody>
          <a:bodyPr/>
          <a:lstStyle/>
          <a:p>
            <a:pPr marL="812800" indent="-812800" eaLnBrk="1" hangingPunct="1">
              <a:lnSpc>
                <a:spcPct val="130000"/>
              </a:lnSpc>
              <a:buFontTx/>
              <a:buAutoNum type="romanUcPeriod"/>
            </a:pPr>
            <a:r>
              <a:rPr lang="en-AU" sz="2800" dirty="0" smtClean="0">
                <a:latin typeface="Garamond"/>
                <a:cs typeface="Garamond"/>
              </a:rPr>
              <a:t>Introduction </a:t>
            </a:r>
          </a:p>
          <a:p>
            <a:pPr marL="812800" indent="-812800" eaLnBrk="1" hangingPunct="1">
              <a:lnSpc>
                <a:spcPct val="130000"/>
              </a:lnSpc>
              <a:buFontTx/>
              <a:buAutoNum type="romanUcPeriod" startAt="2"/>
            </a:pPr>
            <a:r>
              <a:rPr lang="en-AU" sz="2800" dirty="0" smtClean="0">
                <a:latin typeface="Garamond"/>
                <a:cs typeface="Garamond"/>
              </a:rPr>
              <a:t>Literature </a:t>
            </a:r>
            <a:r>
              <a:rPr lang="en-AU" sz="2800" dirty="0">
                <a:latin typeface="Garamond"/>
                <a:cs typeface="Garamond"/>
              </a:rPr>
              <a:t>review</a:t>
            </a:r>
            <a:r>
              <a:rPr lang="en-AU" sz="2800" dirty="0" smtClean="0">
                <a:latin typeface="Garamond"/>
                <a:cs typeface="Garamond"/>
              </a:rPr>
              <a:t> </a:t>
            </a:r>
          </a:p>
          <a:p>
            <a:pPr marL="812800" indent="-812800" eaLnBrk="1" hangingPunct="1">
              <a:lnSpc>
                <a:spcPct val="130000"/>
              </a:lnSpc>
              <a:buFontTx/>
              <a:buAutoNum type="romanUcPeriod" startAt="2"/>
            </a:pPr>
            <a:r>
              <a:rPr lang="en-AU" sz="2800" dirty="0" smtClean="0">
                <a:latin typeface="Garamond"/>
                <a:cs typeface="Garamond"/>
              </a:rPr>
              <a:t>Research methodology </a:t>
            </a:r>
          </a:p>
          <a:p>
            <a:pPr marL="812800" indent="-812800" eaLnBrk="1" hangingPunct="1">
              <a:lnSpc>
                <a:spcPct val="130000"/>
              </a:lnSpc>
              <a:buFontTx/>
              <a:buAutoNum type="romanUcPeriod" startAt="2"/>
            </a:pPr>
            <a:r>
              <a:rPr lang="en-AU" sz="2800" dirty="0" smtClean="0">
                <a:latin typeface="Garamond"/>
                <a:cs typeface="Garamond"/>
              </a:rPr>
              <a:t>Findings</a:t>
            </a:r>
          </a:p>
          <a:p>
            <a:pPr marL="812800" indent="-812800" eaLnBrk="1" hangingPunct="1">
              <a:lnSpc>
                <a:spcPct val="130000"/>
              </a:lnSpc>
              <a:buFontTx/>
              <a:buAutoNum type="romanUcPeriod" startAt="5"/>
            </a:pPr>
            <a:r>
              <a:rPr lang="en-AU" sz="2800" dirty="0" smtClean="0">
                <a:latin typeface="Garamond"/>
                <a:cs typeface="Garamond"/>
              </a:rPr>
              <a:t>Conclusion  </a:t>
            </a:r>
            <a:endParaRPr lang="en-AU" sz="2800" dirty="0">
              <a:latin typeface="Garamond"/>
              <a:cs typeface="Garamond"/>
            </a:endParaRPr>
          </a:p>
          <a:p>
            <a:pPr marL="812800" indent="-812800" eaLnBrk="1" hangingPunct="1">
              <a:lnSpc>
                <a:spcPct val="130000"/>
              </a:lnSpc>
            </a:pPr>
            <a:endParaRPr lang="en-US" sz="2800" dirty="0">
              <a:latin typeface="Garamond"/>
              <a:cs typeface="Garamond"/>
            </a:endParaRPr>
          </a:p>
        </p:txBody>
      </p:sp>
      <p:pic>
        <p:nvPicPr>
          <p:cNvPr id="16388" name="Picture 4" descr="DSC_0230_resize"/>
          <p:cNvPicPr>
            <a:picLocks noChangeAspect="1" noChangeArrowheads="1"/>
          </p:cNvPicPr>
          <p:nvPr/>
        </p:nvPicPr>
        <p:blipFill>
          <a:blip r:embed="rId2"/>
          <a:srcRect/>
          <a:stretch>
            <a:fillRect/>
          </a:stretch>
        </p:blipFill>
        <p:spPr bwMode="auto">
          <a:xfrm>
            <a:off x="0" y="0"/>
            <a:ext cx="1066800" cy="762000"/>
          </a:xfrm>
          <a:prstGeom prst="rect">
            <a:avLst/>
          </a:prstGeom>
          <a:noFill/>
          <a:ln w="9525">
            <a:noFill/>
            <a:miter lim="800000"/>
            <a:headEnd/>
            <a:tailEnd/>
          </a:ln>
        </p:spPr>
      </p:pic>
      <p:pic>
        <p:nvPicPr>
          <p:cNvPr id="16389" name="Picture 5" descr="DSC_0863_resize"/>
          <p:cNvPicPr>
            <a:picLocks noChangeAspect="1" noChangeArrowheads="1"/>
          </p:cNvPicPr>
          <p:nvPr/>
        </p:nvPicPr>
        <p:blipFill>
          <a:blip r:embed="rId3"/>
          <a:srcRect/>
          <a:stretch>
            <a:fillRect/>
          </a:stretch>
        </p:blipFill>
        <p:spPr bwMode="auto">
          <a:xfrm>
            <a:off x="0" y="762000"/>
            <a:ext cx="1066800" cy="838200"/>
          </a:xfrm>
          <a:prstGeom prst="rect">
            <a:avLst/>
          </a:prstGeom>
          <a:noFill/>
          <a:ln w="9525">
            <a:noFill/>
            <a:miter lim="800000"/>
            <a:headEnd/>
            <a:tailEnd/>
          </a:ln>
        </p:spPr>
      </p:pic>
      <p:pic>
        <p:nvPicPr>
          <p:cNvPr id="16390" name="Picture 6" descr="DSC_0130_resize"/>
          <p:cNvPicPr>
            <a:picLocks noChangeAspect="1" noChangeArrowheads="1"/>
          </p:cNvPicPr>
          <p:nvPr/>
        </p:nvPicPr>
        <p:blipFill>
          <a:blip r:embed="rId4"/>
          <a:srcRect/>
          <a:stretch>
            <a:fillRect/>
          </a:stretch>
        </p:blipFill>
        <p:spPr bwMode="auto">
          <a:xfrm>
            <a:off x="0" y="1600200"/>
            <a:ext cx="1066800" cy="914400"/>
          </a:xfrm>
          <a:prstGeom prst="rect">
            <a:avLst/>
          </a:prstGeom>
          <a:noFill/>
          <a:ln w="9525">
            <a:noFill/>
            <a:miter lim="800000"/>
            <a:headEnd/>
            <a:tailEnd/>
          </a:ln>
        </p:spPr>
      </p:pic>
      <p:pic>
        <p:nvPicPr>
          <p:cNvPr id="16391" name="Picture 7" descr="DSC_0247_resize"/>
          <p:cNvPicPr>
            <a:picLocks noChangeAspect="1" noChangeArrowheads="1"/>
          </p:cNvPicPr>
          <p:nvPr/>
        </p:nvPicPr>
        <p:blipFill>
          <a:blip r:embed="rId5"/>
          <a:srcRect/>
          <a:stretch>
            <a:fillRect/>
          </a:stretch>
        </p:blipFill>
        <p:spPr bwMode="auto">
          <a:xfrm>
            <a:off x="0" y="2514600"/>
            <a:ext cx="1066800" cy="914400"/>
          </a:xfrm>
          <a:prstGeom prst="rect">
            <a:avLst/>
          </a:prstGeom>
          <a:noFill/>
          <a:ln w="9525">
            <a:noFill/>
            <a:miter lim="800000"/>
            <a:headEnd/>
            <a:tailEnd/>
          </a:ln>
        </p:spPr>
      </p:pic>
      <p:pic>
        <p:nvPicPr>
          <p:cNvPr id="16392" name="Picture 8" descr="uncdf_lao153"/>
          <p:cNvPicPr>
            <a:picLocks noChangeAspect="1" noChangeArrowheads="1"/>
          </p:cNvPicPr>
          <p:nvPr/>
        </p:nvPicPr>
        <p:blipFill>
          <a:blip r:embed="rId6"/>
          <a:srcRect/>
          <a:stretch>
            <a:fillRect/>
          </a:stretch>
        </p:blipFill>
        <p:spPr bwMode="auto">
          <a:xfrm>
            <a:off x="0" y="3429000"/>
            <a:ext cx="1066800" cy="838200"/>
          </a:xfrm>
          <a:prstGeom prst="rect">
            <a:avLst/>
          </a:prstGeom>
          <a:noFill/>
          <a:ln w="9525">
            <a:noFill/>
            <a:miter lim="800000"/>
            <a:headEnd/>
            <a:tailEnd/>
          </a:ln>
        </p:spPr>
      </p:pic>
      <p:pic>
        <p:nvPicPr>
          <p:cNvPr id="16393" name="Picture 9" descr="EAPRO LAO 00214"/>
          <p:cNvPicPr>
            <a:picLocks noChangeAspect="1" noChangeArrowheads="1"/>
          </p:cNvPicPr>
          <p:nvPr/>
        </p:nvPicPr>
        <p:blipFill>
          <a:blip r:embed="rId7"/>
          <a:srcRect/>
          <a:stretch>
            <a:fillRect/>
          </a:stretch>
        </p:blipFill>
        <p:spPr bwMode="auto">
          <a:xfrm>
            <a:off x="0" y="4191000"/>
            <a:ext cx="1066800" cy="838200"/>
          </a:xfrm>
          <a:prstGeom prst="rect">
            <a:avLst/>
          </a:prstGeom>
          <a:noFill/>
          <a:ln w="9525">
            <a:noFill/>
            <a:miter lim="800000"/>
            <a:headEnd/>
            <a:tailEnd/>
          </a:ln>
        </p:spPr>
      </p:pic>
      <p:pic>
        <p:nvPicPr>
          <p:cNvPr id="16394" name="Picture 10" descr="DSC_0556"/>
          <p:cNvPicPr>
            <a:picLocks noChangeAspect="1" noChangeArrowheads="1"/>
          </p:cNvPicPr>
          <p:nvPr/>
        </p:nvPicPr>
        <p:blipFill>
          <a:blip r:embed="rId8"/>
          <a:srcRect/>
          <a:stretch>
            <a:fillRect/>
          </a:stretch>
        </p:blipFill>
        <p:spPr bwMode="auto">
          <a:xfrm>
            <a:off x="0" y="5029200"/>
            <a:ext cx="1066800" cy="914400"/>
          </a:xfrm>
          <a:prstGeom prst="rect">
            <a:avLst/>
          </a:prstGeom>
          <a:noFill/>
          <a:ln w="9525">
            <a:noFill/>
            <a:miter lim="800000"/>
            <a:headEnd/>
            <a:tailEnd/>
          </a:ln>
        </p:spPr>
      </p:pic>
      <p:pic>
        <p:nvPicPr>
          <p:cNvPr id="16395" name="Picture 11" descr="Friendship Bridge116"/>
          <p:cNvPicPr>
            <a:picLocks noChangeAspect="1" noChangeArrowheads="1"/>
          </p:cNvPicPr>
          <p:nvPr/>
        </p:nvPicPr>
        <p:blipFill>
          <a:blip r:embed="rId9"/>
          <a:srcRect/>
          <a:stretch>
            <a:fillRect/>
          </a:stretch>
        </p:blipFill>
        <p:spPr bwMode="auto">
          <a:xfrm>
            <a:off x="0" y="5943600"/>
            <a:ext cx="1066800" cy="914400"/>
          </a:xfrm>
          <a:prstGeom prst="rect">
            <a:avLst/>
          </a:prstGeom>
          <a:noFill/>
          <a:ln w="9525">
            <a:noFill/>
            <a:miter lim="800000"/>
            <a:headEnd/>
            <a:tailEnd/>
          </a:ln>
        </p:spPr>
      </p:pic>
      <p:sp>
        <p:nvSpPr>
          <p:cNvPr id="16396" name="Slide Number Placeholder 11"/>
          <p:cNvSpPr>
            <a:spLocks noGrp="1"/>
          </p:cNvSpPr>
          <p:nvPr>
            <p:ph type="sldNum" sz="quarter" idx="12"/>
          </p:nvPr>
        </p:nvSpPr>
        <p:spPr>
          <a:xfrm>
            <a:off x="7010400" y="6381750"/>
            <a:ext cx="2133600" cy="476250"/>
          </a:xfrm>
          <a:noFill/>
        </p:spPr>
        <p:txBody>
          <a:bodyPr/>
          <a:lstStyle/>
          <a:p>
            <a:fld id="{DE6E730F-7CC0-E34D-A304-6153AD249CD6}" type="slidenum">
              <a:rPr lang="en-US" sz="1200">
                <a:latin typeface="Garamond"/>
                <a:cs typeface="Garamond"/>
              </a:rPr>
              <a:pPr/>
              <a:t>2</a:t>
            </a:fld>
            <a:endParaRPr lang="en-US" sz="1200" dirty="0">
              <a:latin typeface="Garamond"/>
              <a:cs typeface="Garamon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3" descr="DSC_0230_resize"/>
          <p:cNvPicPr>
            <a:picLocks noChangeAspect="1" noChangeArrowheads="1"/>
          </p:cNvPicPr>
          <p:nvPr/>
        </p:nvPicPr>
        <p:blipFill>
          <a:blip r:embed="rId2"/>
          <a:srcRect/>
          <a:stretch>
            <a:fillRect/>
          </a:stretch>
        </p:blipFill>
        <p:spPr bwMode="auto">
          <a:xfrm>
            <a:off x="0" y="0"/>
            <a:ext cx="1066800" cy="762000"/>
          </a:xfrm>
          <a:prstGeom prst="rect">
            <a:avLst/>
          </a:prstGeom>
          <a:noFill/>
          <a:ln w="9525">
            <a:noFill/>
            <a:miter lim="800000"/>
            <a:headEnd/>
            <a:tailEnd/>
          </a:ln>
        </p:spPr>
      </p:pic>
      <p:pic>
        <p:nvPicPr>
          <p:cNvPr id="28675" name="Picture 4" descr="DSC_0863_resize"/>
          <p:cNvPicPr>
            <a:picLocks noChangeAspect="1" noChangeArrowheads="1"/>
          </p:cNvPicPr>
          <p:nvPr/>
        </p:nvPicPr>
        <p:blipFill>
          <a:blip r:embed="rId3"/>
          <a:srcRect/>
          <a:stretch>
            <a:fillRect/>
          </a:stretch>
        </p:blipFill>
        <p:spPr bwMode="auto">
          <a:xfrm>
            <a:off x="0" y="762000"/>
            <a:ext cx="1066800" cy="838200"/>
          </a:xfrm>
          <a:prstGeom prst="rect">
            <a:avLst/>
          </a:prstGeom>
          <a:noFill/>
          <a:ln w="9525">
            <a:noFill/>
            <a:miter lim="800000"/>
            <a:headEnd/>
            <a:tailEnd/>
          </a:ln>
        </p:spPr>
      </p:pic>
      <p:pic>
        <p:nvPicPr>
          <p:cNvPr id="28676" name="Picture 5" descr="DSC_0130_resize"/>
          <p:cNvPicPr>
            <a:picLocks noChangeAspect="1" noChangeArrowheads="1"/>
          </p:cNvPicPr>
          <p:nvPr/>
        </p:nvPicPr>
        <p:blipFill>
          <a:blip r:embed="rId4"/>
          <a:srcRect/>
          <a:stretch>
            <a:fillRect/>
          </a:stretch>
        </p:blipFill>
        <p:spPr bwMode="auto">
          <a:xfrm>
            <a:off x="0" y="1600200"/>
            <a:ext cx="1066800" cy="914400"/>
          </a:xfrm>
          <a:prstGeom prst="rect">
            <a:avLst/>
          </a:prstGeom>
          <a:noFill/>
          <a:ln w="9525">
            <a:noFill/>
            <a:miter lim="800000"/>
            <a:headEnd/>
            <a:tailEnd/>
          </a:ln>
        </p:spPr>
      </p:pic>
      <p:pic>
        <p:nvPicPr>
          <p:cNvPr id="28677" name="Picture 6" descr="DSC_0247_resize"/>
          <p:cNvPicPr>
            <a:picLocks noChangeAspect="1" noChangeArrowheads="1"/>
          </p:cNvPicPr>
          <p:nvPr/>
        </p:nvPicPr>
        <p:blipFill>
          <a:blip r:embed="rId5"/>
          <a:srcRect/>
          <a:stretch>
            <a:fillRect/>
          </a:stretch>
        </p:blipFill>
        <p:spPr bwMode="auto">
          <a:xfrm>
            <a:off x="0" y="2514600"/>
            <a:ext cx="1066800" cy="914400"/>
          </a:xfrm>
          <a:prstGeom prst="rect">
            <a:avLst/>
          </a:prstGeom>
          <a:noFill/>
          <a:ln w="9525">
            <a:noFill/>
            <a:miter lim="800000"/>
            <a:headEnd/>
            <a:tailEnd/>
          </a:ln>
        </p:spPr>
      </p:pic>
      <p:pic>
        <p:nvPicPr>
          <p:cNvPr id="28678" name="Picture 7" descr="uncdf_lao153"/>
          <p:cNvPicPr>
            <a:picLocks noChangeAspect="1" noChangeArrowheads="1"/>
          </p:cNvPicPr>
          <p:nvPr/>
        </p:nvPicPr>
        <p:blipFill>
          <a:blip r:embed="rId6"/>
          <a:srcRect/>
          <a:stretch>
            <a:fillRect/>
          </a:stretch>
        </p:blipFill>
        <p:spPr bwMode="auto">
          <a:xfrm>
            <a:off x="0" y="3429000"/>
            <a:ext cx="1066800" cy="838200"/>
          </a:xfrm>
          <a:prstGeom prst="rect">
            <a:avLst/>
          </a:prstGeom>
          <a:noFill/>
          <a:ln w="9525">
            <a:noFill/>
            <a:miter lim="800000"/>
            <a:headEnd/>
            <a:tailEnd/>
          </a:ln>
        </p:spPr>
      </p:pic>
      <p:pic>
        <p:nvPicPr>
          <p:cNvPr id="28679" name="Picture 8" descr="EAPRO LAO 00214"/>
          <p:cNvPicPr>
            <a:picLocks noChangeAspect="1" noChangeArrowheads="1"/>
          </p:cNvPicPr>
          <p:nvPr/>
        </p:nvPicPr>
        <p:blipFill>
          <a:blip r:embed="rId7"/>
          <a:srcRect/>
          <a:stretch>
            <a:fillRect/>
          </a:stretch>
        </p:blipFill>
        <p:spPr bwMode="auto">
          <a:xfrm>
            <a:off x="0" y="4191000"/>
            <a:ext cx="1066800" cy="838200"/>
          </a:xfrm>
          <a:prstGeom prst="rect">
            <a:avLst/>
          </a:prstGeom>
          <a:noFill/>
          <a:ln w="9525">
            <a:noFill/>
            <a:miter lim="800000"/>
            <a:headEnd/>
            <a:tailEnd/>
          </a:ln>
        </p:spPr>
      </p:pic>
      <p:pic>
        <p:nvPicPr>
          <p:cNvPr id="28680" name="Picture 9" descr="DSC_0556"/>
          <p:cNvPicPr>
            <a:picLocks noChangeAspect="1" noChangeArrowheads="1"/>
          </p:cNvPicPr>
          <p:nvPr/>
        </p:nvPicPr>
        <p:blipFill>
          <a:blip r:embed="rId8"/>
          <a:srcRect/>
          <a:stretch>
            <a:fillRect/>
          </a:stretch>
        </p:blipFill>
        <p:spPr bwMode="auto">
          <a:xfrm>
            <a:off x="0" y="5029200"/>
            <a:ext cx="1066800" cy="914400"/>
          </a:xfrm>
          <a:prstGeom prst="rect">
            <a:avLst/>
          </a:prstGeom>
          <a:noFill/>
          <a:ln w="9525">
            <a:noFill/>
            <a:miter lim="800000"/>
            <a:headEnd/>
            <a:tailEnd/>
          </a:ln>
        </p:spPr>
      </p:pic>
      <p:pic>
        <p:nvPicPr>
          <p:cNvPr id="28681" name="Picture 10" descr="Friendship Bridge116"/>
          <p:cNvPicPr>
            <a:picLocks noChangeAspect="1" noChangeArrowheads="1"/>
          </p:cNvPicPr>
          <p:nvPr/>
        </p:nvPicPr>
        <p:blipFill>
          <a:blip r:embed="rId9"/>
          <a:srcRect/>
          <a:stretch>
            <a:fillRect/>
          </a:stretch>
        </p:blipFill>
        <p:spPr bwMode="auto">
          <a:xfrm>
            <a:off x="0" y="5943600"/>
            <a:ext cx="1066800" cy="914400"/>
          </a:xfrm>
          <a:prstGeom prst="rect">
            <a:avLst/>
          </a:prstGeom>
          <a:noFill/>
          <a:ln w="9525">
            <a:noFill/>
            <a:miter lim="800000"/>
            <a:headEnd/>
            <a:tailEnd/>
          </a:ln>
        </p:spPr>
      </p:pic>
      <p:sp>
        <p:nvSpPr>
          <p:cNvPr id="28682" name="Rectangle 3"/>
          <p:cNvSpPr>
            <a:spLocks noChangeArrowheads="1"/>
          </p:cNvSpPr>
          <p:nvPr/>
        </p:nvSpPr>
        <p:spPr bwMode="auto">
          <a:xfrm>
            <a:off x="1371600" y="1295400"/>
            <a:ext cx="7315200" cy="51054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endParaRPr lang="en-AU" sz="3200"/>
          </a:p>
          <a:p>
            <a:pPr marL="342900" indent="-342900">
              <a:spcBef>
                <a:spcPct val="20000"/>
              </a:spcBef>
            </a:pPr>
            <a:endParaRPr lang="en-AU" sz="1600"/>
          </a:p>
          <a:p>
            <a:pPr marL="342900" indent="-342900">
              <a:spcBef>
                <a:spcPct val="20000"/>
              </a:spcBef>
              <a:buFontTx/>
              <a:buChar char="•"/>
            </a:pPr>
            <a:endParaRPr lang="en-AU" sz="1600"/>
          </a:p>
          <a:p>
            <a:pPr marL="342900" indent="-342900">
              <a:spcBef>
                <a:spcPct val="20000"/>
              </a:spcBef>
            </a:pPr>
            <a:endParaRPr lang="en-AU" sz="1600"/>
          </a:p>
          <a:p>
            <a:pPr marL="342900" indent="-342900">
              <a:spcBef>
                <a:spcPct val="20000"/>
              </a:spcBef>
              <a:buFontTx/>
              <a:buChar char="•"/>
            </a:pPr>
            <a:endParaRPr lang="en-AU" sz="3200"/>
          </a:p>
          <a:p>
            <a:pPr marL="342900" indent="-342900">
              <a:spcBef>
                <a:spcPct val="20000"/>
              </a:spcBef>
            </a:pPr>
            <a:endParaRPr lang="en-AU" sz="3200"/>
          </a:p>
          <a:p>
            <a:pPr marL="342900" indent="-342900">
              <a:spcBef>
                <a:spcPct val="20000"/>
              </a:spcBef>
              <a:buFontTx/>
              <a:buChar char="•"/>
            </a:pPr>
            <a:endParaRPr lang="en-US" sz="3200"/>
          </a:p>
        </p:txBody>
      </p:sp>
      <p:sp>
        <p:nvSpPr>
          <p:cNvPr id="28683" name="Rectangle 3"/>
          <p:cNvSpPr>
            <a:spLocks noChangeArrowheads="1"/>
          </p:cNvSpPr>
          <p:nvPr/>
        </p:nvSpPr>
        <p:spPr bwMode="auto">
          <a:xfrm>
            <a:off x="1219200" y="1295400"/>
            <a:ext cx="7467600" cy="4525963"/>
          </a:xfrm>
          <a:prstGeom prst="rect">
            <a:avLst/>
          </a:prstGeom>
          <a:noFill/>
          <a:ln w="9525">
            <a:noFill/>
            <a:miter lim="800000"/>
            <a:headEnd/>
            <a:tailEnd/>
          </a:ln>
        </p:spPr>
        <p:txBody>
          <a:bodyPr>
            <a:prstTxWarp prst="textNoShape">
              <a:avLst/>
            </a:prstTxWarp>
          </a:bodyPr>
          <a:lstStyle/>
          <a:p>
            <a:pPr marL="342900" indent="-342900" algn="ctr">
              <a:spcBef>
                <a:spcPct val="20000"/>
              </a:spcBef>
            </a:pPr>
            <a:r>
              <a:rPr lang="en-AU" sz="2800" b="1" dirty="0">
                <a:latin typeface="Garamond"/>
                <a:cs typeface="Garamond"/>
              </a:rPr>
              <a:t>Thank you </a:t>
            </a:r>
          </a:p>
          <a:p>
            <a:pPr marL="342900" indent="-342900" algn="ctr">
              <a:spcBef>
                <a:spcPct val="20000"/>
              </a:spcBef>
            </a:pPr>
            <a:endParaRPr lang="en-AU" sz="2800" b="1" dirty="0">
              <a:latin typeface="Garamond"/>
              <a:cs typeface="Garamond"/>
            </a:endParaRPr>
          </a:p>
          <a:p>
            <a:pPr marL="342900" indent="-342900" algn="ctr">
              <a:spcBef>
                <a:spcPct val="20000"/>
              </a:spcBef>
            </a:pPr>
            <a:r>
              <a:rPr lang="en-AU" sz="2800" b="1" dirty="0">
                <a:latin typeface="Garamond"/>
                <a:cs typeface="Garamond"/>
              </a:rPr>
              <a:t>Q&amp;A </a:t>
            </a:r>
            <a:endParaRPr lang="en-US" sz="2800" b="1" dirty="0">
              <a:latin typeface="Garamond"/>
              <a:cs typeface="Garamond"/>
            </a:endParaRPr>
          </a:p>
        </p:txBody>
      </p:sp>
      <p:sp>
        <p:nvSpPr>
          <p:cNvPr id="28684" name="Slide Number Placeholder 11"/>
          <p:cNvSpPr>
            <a:spLocks noGrp="1"/>
          </p:cNvSpPr>
          <p:nvPr>
            <p:ph type="sldNum" sz="quarter" idx="12"/>
          </p:nvPr>
        </p:nvSpPr>
        <p:spPr>
          <a:xfrm>
            <a:off x="7010400" y="6381750"/>
            <a:ext cx="2133600" cy="476250"/>
          </a:xfrm>
          <a:noFill/>
        </p:spPr>
        <p:txBody>
          <a:bodyPr/>
          <a:lstStyle/>
          <a:p>
            <a:fld id="{5B86E507-DE75-414C-AFF6-2EA759F48062}" type="slidenum">
              <a:rPr lang="en-US" sz="1200">
                <a:latin typeface="Garamond"/>
                <a:cs typeface="Garamond"/>
              </a:rPr>
              <a:pPr/>
              <a:t>20</a:t>
            </a:fld>
            <a:endParaRPr lang="en-US" sz="1200" dirty="0">
              <a:latin typeface="Garamond"/>
              <a:cs typeface="Garamon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219200" y="76200"/>
            <a:ext cx="7467600" cy="655638"/>
          </a:xfrm>
        </p:spPr>
        <p:txBody>
          <a:bodyPr/>
          <a:lstStyle/>
          <a:p>
            <a:pPr algn="l" eaLnBrk="1" hangingPunct="1"/>
            <a:r>
              <a:rPr lang="en-AU" sz="3200" b="1" u="sng" dirty="0">
                <a:latin typeface="Garamond"/>
                <a:cs typeface="Garamond"/>
              </a:rPr>
              <a:t>I. Introduction </a:t>
            </a:r>
            <a:endParaRPr lang="en-US" sz="3200" b="1" u="sng" dirty="0">
              <a:latin typeface="Garamond"/>
              <a:cs typeface="Garamond"/>
            </a:endParaRPr>
          </a:p>
        </p:txBody>
      </p:sp>
      <p:pic>
        <p:nvPicPr>
          <p:cNvPr id="17411" name="Picture 3" descr="DSC_0230_resize"/>
          <p:cNvPicPr>
            <a:picLocks noChangeAspect="1" noChangeArrowheads="1"/>
          </p:cNvPicPr>
          <p:nvPr/>
        </p:nvPicPr>
        <p:blipFill>
          <a:blip r:embed="rId2"/>
          <a:srcRect/>
          <a:stretch>
            <a:fillRect/>
          </a:stretch>
        </p:blipFill>
        <p:spPr bwMode="auto">
          <a:xfrm>
            <a:off x="0" y="0"/>
            <a:ext cx="1066800" cy="762000"/>
          </a:xfrm>
          <a:prstGeom prst="rect">
            <a:avLst/>
          </a:prstGeom>
          <a:noFill/>
          <a:ln w="9525">
            <a:noFill/>
            <a:miter lim="800000"/>
            <a:headEnd/>
            <a:tailEnd/>
          </a:ln>
        </p:spPr>
      </p:pic>
      <p:pic>
        <p:nvPicPr>
          <p:cNvPr id="17412" name="Picture 4" descr="DSC_0863_resize"/>
          <p:cNvPicPr>
            <a:picLocks noChangeAspect="1" noChangeArrowheads="1"/>
          </p:cNvPicPr>
          <p:nvPr/>
        </p:nvPicPr>
        <p:blipFill>
          <a:blip r:embed="rId3"/>
          <a:srcRect/>
          <a:stretch>
            <a:fillRect/>
          </a:stretch>
        </p:blipFill>
        <p:spPr bwMode="auto">
          <a:xfrm>
            <a:off x="0" y="762000"/>
            <a:ext cx="1066800" cy="838200"/>
          </a:xfrm>
          <a:prstGeom prst="rect">
            <a:avLst/>
          </a:prstGeom>
          <a:noFill/>
          <a:ln w="9525">
            <a:noFill/>
            <a:miter lim="800000"/>
            <a:headEnd/>
            <a:tailEnd/>
          </a:ln>
        </p:spPr>
      </p:pic>
      <p:pic>
        <p:nvPicPr>
          <p:cNvPr id="17413" name="Picture 5" descr="DSC_0130_resize"/>
          <p:cNvPicPr>
            <a:picLocks noChangeAspect="1" noChangeArrowheads="1"/>
          </p:cNvPicPr>
          <p:nvPr/>
        </p:nvPicPr>
        <p:blipFill>
          <a:blip r:embed="rId4"/>
          <a:srcRect/>
          <a:stretch>
            <a:fillRect/>
          </a:stretch>
        </p:blipFill>
        <p:spPr bwMode="auto">
          <a:xfrm>
            <a:off x="0" y="1600200"/>
            <a:ext cx="1066800" cy="914400"/>
          </a:xfrm>
          <a:prstGeom prst="rect">
            <a:avLst/>
          </a:prstGeom>
          <a:noFill/>
          <a:ln w="9525">
            <a:noFill/>
            <a:miter lim="800000"/>
            <a:headEnd/>
            <a:tailEnd/>
          </a:ln>
        </p:spPr>
      </p:pic>
      <p:pic>
        <p:nvPicPr>
          <p:cNvPr id="17414" name="Picture 6" descr="DSC_0247_resize"/>
          <p:cNvPicPr>
            <a:picLocks noChangeAspect="1" noChangeArrowheads="1"/>
          </p:cNvPicPr>
          <p:nvPr/>
        </p:nvPicPr>
        <p:blipFill>
          <a:blip r:embed="rId5"/>
          <a:srcRect/>
          <a:stretch>
            <a:fillRect/>
          </a:stretch>
        </p:blipFill>
        <p:spPr bwMode="auto">
          <a:xfrm>
            <a:off x="0" y="2514600"/>
            <a:ext cx="1066800" cy="914400"/>
          </a:xfrm>
          <a:prstGeom prst="rect">
            <a:avLst/>
          </a:prstGeom>
          <a:noFill/>
          <a:ln w="9525">
            <a:noFill/>
            <a:miter lim="800000"/>
            <a:headEnd/>
            <a:tailEnd/>
          </a:ln>
        </p:spPr>
      </p:pic>
      <p:pic>
        <p:nvPicPr>
          <p:cNvPr id="17415" name="Picture 7" descr="uncdf_lao153"/>
          <p:cNvPicPr>
            <a:picLocks noChangeAspect="1" noChangeArrowheads="1"/>
          </p:cNvPicPr>
          <p:nvPr/>
        </p:nvPicPr>
        <p:blipFill>
          <a:blip r:embed="rId6"/>
          <a:srcRect/>
          <a:stretch>
            <a:fillRect/>
          </a:stretch>
        </p:blipFill>
        <p:spPr bwMode="auto">
          <a:xfrm>
            <a:off x="0" y="3429000"/>
            <a:ext cx="1066800" cy="838200"/>
          </a:xfrm>
          <a:prstGeom prst="rect">
            <a:avLst/>
          </a:prstGeom>
          <a:noFill/>
          <a:ln w="9525">
            <a:noFill/>
            <a:miter lim="800000"/>
            <a:headEnd/>
            <a:tailEnd/>
          </a:ln>
        </p:spPr>
      </p:pic>
      <p:pic>
        <p:nvPicPr>
          <p:cNvPr id="17416" name="Picture 8" descr="EAPRO LAO 00214"/>
          <p:cNvPicPr>
            <a:picLocks noChangeAspect="1" noChangeArrowheads="1"/>
          </p:cNvPicPr>
          <p:nvPr/>
        </p:nvPicPr>
        <p:blipFill>
          <a:blip r:embed="rId7"/>
          <a:srcRect/>
          <a:stretch>
            <a:fillRect/>
          </a:stretch>
        </p:blipFill>
        <p:spPr bwMode="auto">
          <a:xfrm>
            <a:off x="0" y="4191000"/>
            <a:ext cx="1066800" cy="838200"/>
          </a:xfrm>
          <a:prstGeom prst="rect">
            <a:avLst/>
          </a:prstGeom>
          <a:noFill/>
          <a:ln w="9525">
            <a:noFill/>
            <a:miter lim="800000"/>
            <a:headEnd/>
            <a:tailEnd/>
          </a:ln>
        </p:spPr>
      </p:pic>
      <p:pic>
        <p:nvPicPr>
          <p:cNvPr id="17417" name="Picture 9" descr="DSC_0556"/>
          <p:cNvPicPr>
            <a:picLocks noChangeAspect="1" noChangeArrowheads="1"/>
          </p:cNvPicPr>
          <p:nvPr/>
        </p:nvPicPr>
        <p:blipFill>
          <a:blip r:embed="rId8"/>
          <a:srcRect/>
          <a:stretch>
            <a:fillRect/>
          </a:stretch>
        </p:blipFill>
        <p:spPr bwMode="auto">
          <a:xfrm>
            <a:off x="0" y="5029200"/>
            <a:ext cx="1066800" cy="914400"/>
          </a:xfrm>
          <a:prstGeom prst="rect">
            <a:avLst/>
          </a:prstGeom>
          <a:noFill/>
          <a:ln w="9525">
            <a:noFill/>
            <a:miter lim="800000"/>
            <a:headEnd/>
            <a:tailEnd/>
          </a:ln>
        </p:spPr>
      </p:pic>
      <p:pic>
        <p:nvPicPr>
          <p:cNvPr id="17418" name="Picture 10" descr="Friendship Bridge116"/>
          <p:cNvPicPr>
            <a:picLocks noChangeAspect="1" noChangeArrowheads="1"/>
          </p:cNvPicPr>
          <p:nvPr/>
        </p:nvPicPr>
        <p:blipFill>
          <a:blip r:embed="rId9"/>
          <a:srcRect/>
          <a:stretch>
            <a:fillRect/>
          </a:stretch>
        </p:blipFill>
        <p:spPr bwMode="auto">
          <a:xfrm>
            <a:off x="0" y="5943600"/>
            <a:ext cx="1066800" cy="914400"/>
          </a:xfrm>
          <a:prstGeom prst="rect">
            <a:avLst/>
          </a:prstGeom>
          <a:noFill/>
          <a:ln w="9525">
            <a:noFill/>
            <a:miter lim="800000"/>
            <a:headEnd/>
            <a:tailEnd/>
          </a:ln>
        </p:spPr>
      </p:pic>
      <p:sp>
        <p:nvSpPr>
          <p:cNvPr id="17419" name="Rectangle 3"/>
          <p:cNvSpPr>
            <a:spLocks noChangeArrowheads="1"/>
          </p:cNvSpPr>
          <p:nvPr/>
        </p:nvSpPr>
        <p:spPr bwMode="auto">
          <a:xfrm>
            <a:off x="1295400" y="838200"/>
            <a:ext cx="7696200" cy="5715000"/>
          </a:xfrm>
          <a:prstGeom prst="rect">
            <a:avLst/>
          </a:prstGeom>
          <a:noFill/>
          <a:ln w="9525">
            <a:noFill/>
            <a:miter lim="800000"/>
            <a:headEnd/>
            <a:tailEnd/>
          </a:ln>
        </p:spPr>
        <p:txBody>
          <a:bodyPr>
            <a:prstTxWarp prst="textNoShape">
              <a:avLst/>
            </a:prstTxWarp>
          </a:bodyPr>
          <a:lstStyle/>
          <a:p>
            <a:pPr marL="284163" indent="-284163">
              <a:lnSpc>
                <a:spcPct val="130000"/>
              </a:lnSpc>
              <a:spcBef>
                <a:spcPct val="20000"/>
              </a:spcBef>
            </a:pPr>
            <a:endParaRPr lang="en-AU"/>
          </a:p>
        </p:txBody>
      </p:sp>
      <p:graphicFrame>
        <p:nvGraphicFramePr>
          <p:cNvPr id="17430" name="Group 22"/>
          <p:cNvGraphicFramePr>
            <a:graphicFrameLocks noGrp="1"/>
          </p:cNvGraphicFramePr>
          <p:nvPr/>
        </p:nvGraphicFramePr>
        <p:xfrm>
          <a:off x="1219200" y="838200"/>
          <a:ext cx="7543800" cy="3145535"/>
        </p:xfrm>
        <a:graphic>
          <a:graphicData uri="http://schemas.openxmlformats.org/drawingml/2006/table">
            <a:tbl>
              <a:tblPr/>
              <a:tblGrid>
                <a:gridCol w="485775"/>
                <a:gridCol w="7058025"/>
              </a:tblGrid>
              <a:tr h="959685">
                <a:tc>
                  <a:txBody>
                    <a:bodyPr/>
                    <a:lstStyle/>
                    <a:p>
                      <a:pPr marL="0" marR="0" lvl="0" indent="0" algn="l" defTabSz="914400" rtl="0" eaLnBrk="0" fontAlgn="base" latinLnBrk="0" hangingPunct="0">
                        <a:lnSpc>
                          <a:spcPts val="2420"/>
                        </a:lnSpc>
                        <a:spcBef>
                          <a:spcPct val="20000"/>
                        </a:spcBef>
                        <a:spcAft>
                          <a:spcPct val="0"/>
                        </a:spcAft>
                        <a:buClrTx/>
                        <a:buSzTx/>
                        <a:buFontTx/>
                        <a:buNone/>
                        <a:tabLst/>
                      </a:pPr>
                      <a:r>
                        <a:rPr kumimoji="0" lang="en-AU" sz="1800" b="0" i="0" u="none" strike="noStrike" cap="none" normalizeH="0" baseline="0" dirty="0" smtClean="0">
                          <a:ln>
                            <a:noFill/>
                          </a:ln>
                          <a:solidFill>
                            <a:schemeClr val="tx1"/>
                          </a:solidFill>
                          <a:effectLst/>
                          <a:latin typeface="Garamond"/>
                          <a:ea typeface="Arial" charset="0"/>
                          <a:cs typeface="Garamond"/>
                        </a:rPr>
                        <a:t>1</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20"/>
                        </a:lnSpc>
                        <a:spcBef>
                          <a:spcPct val="20000"/>
                        </a:spcBef>
                        <a:spcAft>
                          <a:spcPct val="0"/>
                        </a:spcAft>
                        <a:buClrTx/>
                        <a:buSzTx/>
                        <a:buFontTx/>
                        <a:buNone/>
                        <a:tabLst/>
                      </a:pPr>
                      <a:r>
                        <a:rPr kumimoji="0" lang="en-AU" sz="1800" b="1" i="0" u="none" strike="noStrike" cap="none" normalizeH="0" baseline="0" dirty="0" smtClean="0">
                          <a:ln>
                            <a:noFill/>
                          </a:ln>
                          <a:solidFill>
                            <a:schemeClr val="tx1"/>
                          </a:solidFill>
                          <a:effectLst/>
                          <a:latin typeface="Garamond"/>
                          <a:ea typeface="Arial" charset="0"/>
                          <a:cs typeface="Garamond"/>
                        </a:rPr>
                        <a:t>Research question</a:t>
                      </a:r>
                      <a:endParaRPr kumimoji="0" lang="en-AU" sz="1800" b="0" i="0" u="none" strike="noStrike" cap="none" normalizeH="0" baseline="0" dirty="0" smtClean="0">
                        <a:ln>
                          <a:noFill/>
                        </a:ln>
                        <a:solidFill>
                          <a:schemeClr val="tx1"/>
                        </a:solidFill>
                        <a:effectLst/>
                        <a:latin typeface="Garamond"/>
                        <a:ea typeface="Arial" charset="0"/>
                        <a:cs typeface="Garamond"/>
                      </a:endParaRPr>
                    </a:p>
                    <a:p>
                      <a:pPr marL="0" marR="0" lvl="0" indent="0" algn="l" defTabSz="914400" rtl="0" eaLnBrk="1" fontAlgn="base" latinLnBrk="0" hangingPunct="1">
                        <a:lnSpc>
                          <a:spcPts val="2420"/>
                        </a:lnSpc>
                        <a:spcBef>
                          <a:spcPct val="20000"/>
                        </a:spcBef>
                        <a:spcAft>
                          <a:spcPct val="0"/>
                        </a:spcAft>
                        <a:buClrTx/>
                        <a:buSzTx/>
                        <a:buFontTx/>
                        <a:buNone/>
                        <a:tabLst/>
                      </a:pPr>
                      <a:r>
                        <a:rPr lang="en-AU" sz="1800" b="0" kern="1200" dirty="0" smtClean="0">
                          <a:solidFill>
                            <a:schemeClr val="tx1"/>
                          </a:solidFill>
                          <a:latin typeface="Garamond"/>
                          <a:ea typeface="+mn-ea"/>
                          <a:cs typeface="Garamond"/>
                        </a:rPr>
                        <a:t>Ha</a:t>
                      </a:r>
                      <a:r>
                        <a:rPr kumimoji="0" lang="en-US" sz="1800" b="0" i="0" u="none" strike="noStrike" kern="1200" cap="none" normalizeH="0" baseline="0" dirty="0" err="1" smtClean="0">
                          <a:ln>
                            <a:noFill/>
                          </a:ln>
                          <a:solidFill>
                            <a:schemeClr val="tx1"/>
                          </a:solidFill>
                          <a:effectLst/>
                          <a:latin typeface="Garamond"/>
                          <a:ea typeface="Arial" charset="0"/>
                          <a:cs typeface="Garamond"/>
                        </a:rPr>
                        <a:t>ve</a:t>
                      </a:r>
                      <a:r>
                        <a:rPr kumimoji="0" lang="en-US" sz="1800" b="0" i="0" u="none" strike="noStrike" cap="none" normalizeH="0" baseline="0" dirty="0" smtClean="0">
                          <a:ln>
                            <a:noFill/>
                          </a:ln>
                          <a:solidFill>
                            <a:schemeClr val="tx1"/>
                          </a:solidFill>
                          <a:effectLst/>
                          <a:latin typeface="Garamond"/>
                          <a:ea typeface="Arial" charset="0"/>
                          <a:cs typeface="Garamond"/>
                        </a:rPr>
                        <a:t> traditional aid donors to Laos succeeded in stimulating positive changes in the quality of government? If so, how?</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r>
              <a:tr h="1935916">
                <a:tc>
                  <a:txBody>
                    <a:bodyPr/>
                    <a:lstStyle/>
                    <a:p>
                      <a:pPr marL="0" marR="0" lvl="0" indent="0" algn="l" defTabSz="914400" rtl="0" eaLnBrk="0" fontAlgn="base" latinLnBrk="0" hangingPunct="0">
                        <a:lnSpc>
                          <a:spcPts val="242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a:ea typeface="Arial" charset="0"/>
                          <a:cs typeface="Garamond"/>
                        </a:rPr>
                        <a:t>2</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20"/>
                        </a:lnSpc>
                        <a:spcBef>
                          <a:spcPct val="20000"/>
                        </a:spcBef>
                        <a:spcAft>
                          <a:spcPct val="0"/>
                        </a:spcAft>
                        <a:buClrTx/>
                        <a:buSzTx/>
                        <a:buFontTx/>
                        <a:buNone/>
                        <a:tabLst/>
                        <a:defRPr/>
                      </a:pPr>
                      <a:r>
                        <a:rPr kumimoji="0" lang="en-AU" sz="1800" b="1" i="0" u="none" strike="noStrike" cap="none" normalizeH="0" baseline="0" dirty="0" smtClean="0">
                          <a:ln>
                            <a:noFill/>
                          </a:ln>
                          <a:solidFill>
                            <a:schemeClr val="tx1"/>
                          </a:solidFill>
                          <a:effectLst/>
                          <a:latin typeface="Garamond"/>
                          <a:ea typeface="Arial" charset="0"/>
                          <a:cs typeface="Garamond"/>
                        </a:rPr>
                        <a:t>Why aid and governance in Laos?</a:t>
                      </a:r>
                      <a:endParaRPr kumimoji="0" lang="en-AU" sz="1800" b="0" i="0" u="none" strike="noStrike" cap="none" normalizeH="0" baseline="0" dirty="0" smtClean="0">
                        <a:ln>
                          <a:noFill/>
                        </a:ln>
                        <a:solidFill>
                          <a:schemeClr val="tx1"/>
                        </a:solidFill>
                        <a:effectLst/>
                        <a:latin typeface="Garamond"/>
                        <a:ea typeface="Arial" charset="0"/>
                        <a:cs typeface="Garamond"/>
                      </a:endParaRPr>
                    </a:p>
                    <a:p>
                      <a:pPr marL="342900" marR="0" lvl="0" indent="-342900" algn="l" defTabSz="914400" rtl="0" eaLnBrk="1" fontAlgn="base" latinLnBrk="0" hangingPunct="1">
                        <a:lnSpc>
                          <a:spcPts val="2420"/>
                        </a:lnSpc>
                        <a:spcBef>
                          <a:spcPct val="20000"/>
                        </a:spcBef>
                        <a:spcAft>
                          <a:spcPct val="0"/>
                        </a:spcAft>
                        <a:buClrTx/>
                        <a:buSzTx/>
                        <a:buFont typeface="Arial"/>
                        <a:buChar char="•"/>
                        <a:tabLst/>
                        <a:defRPr/>
                      </a:pPr>
                      <a:r>
                        <a:rPr lang="en-AU" sz="1800" b="0" kern="1200" baseline="0" dirty="0" smtClean="0">
                          <a:solidFill>
                            <a:schemeClr val="tx1"/>
                          </a:solidFill>
                          <a:latin typeface="Garamond"/>
                          <a:ea typeface="+mn-ea"/>
                          <a:cs typeface="Garamond"/>
                        </a:rPr>
                        <a:t>Since 1995, significant increase of aid for governance in Laos – similar to the global trend in helping developing countries to fight against poverty</a:t>
                      </a:r>
                    </a:p>
                    <a:p>
                      <a:pPr marL="342900" marR="0" lvl="0" indent="-342900" algn="l" defTabSz="914400" rtl="0" eaLnBrk="1" fontAlgn="base" latinLnBrk="0" hangingPunct="1">
                        <a:lnSpc>
                          <a:spcPts val="2420"/>
                        </a:lnSpc>
                        <a:spcBef>
                          <a:spcPct val="20000"/>
                        </a:spcBef>
                        <a:spcAft>
                          <a:spcPct val="0"/>
                        </a:spcAft>
                        <a:buClrTx/>
                        <a:buSzTx/>
                        <a:buFont typeface="Arial"/>
                        <a:buChar char="•"/>
                        <a:tabLst/>
                        <a:defRPr/>
                      </a:pPr>
                      <a:r>
                        <a:rPr kumimoji="0" lang="en-AU" sz="1800" b="0" i="0" u="none" strike="noStrike" cap="none" normalizeH="0" baseline="0" dirty="0" smtClean="0">
                          <a:ln>
                            <a:noFill/>
                          </a:ln>
                          <a:solidFill>
                            <a:schemeClr val="tx1"/>
                          </a:solidFill>
                          <a:effectLst/>
                          <a:latin typeface="Garamond"/>
                          <a:ea typeface="Arial" charset="0"/>
                          <a:cs typeface="Garamond"/>
                        </a:rPr>
                        <a:t>85% - foreign aid share of government public investment program</a:t>
                      </a:r>
                      <a:endParaRPr kumimoji="0" lang="en-US" sz="1800" b="0" i="0" u="none" strike="noStrike" cap="none" normalizeH="0" baseline="0" dirty="0" smtClean="0">
                        <a:ln>
                          <a:noFill/>
                        </a:ln>
                        <a:solidFill>
                          <a:schemeClr val="tx1"/>
                        </a:solidFill>
                        <a:effectLst/>
                        <a:latin typeface="Garamond"/>
                        <a:ea typeface="Arial" charset="0"/>
                        <a:cs typeface="Garamond"/>
                      </a:endParaRPr>
                    </a:p>
                    <a:p>
                      <a:pPr marL="342900" marR="0" lvl="0" indent="-342900" algn="l" defTabSz="914400" rtl="0" eaLnBrk="1" fontAlgn="base" latinLnBrk="0" hangingPunct="1">
                        <a:lnSpc>
                          <a:spcPts val="2420"/>
                        </a:lnSpc>
                        <a:spcBef>
                          <a:spcPct val="20000"/>
                        </a:spcBef>
                        <a:spcAft>
                          <a:spcPct val="0"/>
                        </a:spcAft>
                        <a:buClrTx/>
                        <a:buSzTx/>
                        <a:buFont typeface="Arial"/>
                        <a:buChar char="•"/>
                        <a:tabLst/>
                      </a:pPr>
                      <a:r>
                        <a:rPr lang="en-AU" sz="1800" b="0" kern="1200" baseline="0" dirty="0" smtClean="0">
                          <a:solidFill>
                            <a:schemeClr val="tx1"/>
                          </a:solidFill>
                          <a:latin typeface="Garamond"/>
                          <a:ea typeface="+mn-ea"/>
                          <a:cs typeface="Garamond"/>
                        </a:rPr>
                        <a:t>Increasing interest on how aid can influence governance in one party states – Laos is a few of them.</a:t>
                      </a:r>
                    </a:p>
                  </a:txBody>
                  <a:tcPr horzOverflow="overflow">
                    <a:lnL>
                      <a:noFill/>
                    </a:lnL>
                    <a:lnR>
                      <a:noFill/>
                    </a:lnR>
                    <a:lnT>
                      <a:noFill/>
                    </a:lnT>
                    <a:lnB>
                      <a:noFill/>
                    </a:lnB>
                    <a:lnTlToBr>
                      <a:noFill/>
                    </a:lnTlToBr>
                    <a:lnBlToTr>
                      <a:noFill/>
                    </a:lnBlToTr>
                    <a:noFill/>
                  </a:tcPr>
                </a:tc>
              </a:tr>
            </a:tbl>
          </a:graphicData>
        </a:graphic>
      </p:graphicFrame>
      <p:sp>
        <p:nvSpPr>
          <p:cNvPr id="17429" name="Slide Number Placeholder 12"/>
          <p:cNvSpPr>
            <a:spLocks noGrp="1"/>
          </p:cNvSpPr>
          <p:nvPr>
            <p:ph type="sldNum" sz="quarter" idx="12"/>
          </p:nvPr>
        </p:nvSpPr>
        <p:spPr>
          <a:xfrm>
            <a:off x="7010400" y="6381750"/>
            <a:ext cx="2133600" cy="476250"/>
          </a:xfrm>
          <a:noFill/>
        </p:spPr>
        <p:txBody>
          <a:bodyPr/>
          <a:lstStyle/>
          <a:p>
            <a:fld id="{48EA706E-537B-5C4C-BDD4-A35823B2DD84}" type="slidenum">
              <a:rPr lang="en-US" sz="1200">
                <a:latin typeface="Garamond"/>
                <a:cs typeface="Garamond"/>
              </a:rPr>
              <a:pPr/>
              <a:t>3</a:t>
            </a:fld>
            <a:endParaRPr lang="en-US" sz="1200" dirty="0">
              <a:latin typeface="Garamond"/>
              <a:cs typeface="Garamond"/>
            </a:endParaRPr>
          </a:p>
        </p:txBody>
      </p:sp>
      <p:graphicFrame>
        <p:nvGraphicFramePr>
          <p:cNvPr id="15" name="Chart 14"/>
          <p:cNvGraphicFramePr/>
          <p:nvPr/>
        </p:nvGraphicFramePr>
        <p:xfrm>
          <a:off x="1295400" y="3886200"/>
          <a:ext cx="7620000" cy="2590800"/>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219200" y="0"/>
            <a:ext cx="7391400" cy="579438"/>
          </a:xfrm>
        </p:spPr>
        <p:txBody>
          <a:bodyPr/>
          <a:lstStyle/>
          <a:p>
            <a:pPr algn="l" eaLnBrk="1" hangingPunct="1"/>
            <a:r>
              <a:rPr lang="en-AU" sz="3200" b="1" u="sng" dirty="0" smtClean="0">
                <a:latin typeface="Garamond"/>
                <a:cs typeface="Garamond"/>
              </a:rPr>
              <a:t>II. </a:t>
            </a:r>
            <a:r>
              <a:rPr lang="en-AU" sz="3200" b="1" u="sng" dirty="0">
                <a:latin typeface="Garamond"/>
                <a:cs typeface="Garamond"/>
              </a:rPr>
              <a:t>Literature review </a:t>
            </a:r>
            <a:endParaRPr lang="en-US" sz="3200" b="1" u="sng" dirty="0">
              <a:latin typeface="Garamond"/>
              <a:cs typeface="Garamond"/>
            </a:endParaRPr>
          </a:p>
        </p:txBody>
      </p:sp>
      <p:pic>
        <p:nvPicPr>
          <p:cNvPr id="21507" name="Picture 3" descr="DSC_0230_resize"/>
          <p:cNvPicPr>
            <a:picLocks noChangeAspect="1" noChangeArrowheads="1"/>
          </p:cNvPicPr>
          <p:nvPr/>
        </p:nvPicPr>
        <p:blipFill>
          <a:blip r:embed="rId2"/>
          <a:srcRect/>
          <a:stretch>
            <a:fillRect/>
          </a:stretch>
        </p:blipFill>
        <p:spPr bwMode="auto">
          <a:xfrm>
            <a:off x="0" y="0"/>
            <a:ext cx="1066800" cy="762000"/>
          </a:xfrm>
          <a:prstGeom prst="rect">
            <a:avLst/>
          </a:prstGeom>
          <a:noFill/>
          <a:ln w="9525">
            <a:noFill/>
            <a:miter lim="800000"/>
            <a:headEnd/>
            <a:tailEnd/>
          </a:ln>
        </p:spPr>
      </p:pic>
      <p:pic>
        <p:nvPicPr>
          <p:cNvPr id="21508" name="Picture 4" descr="DSC_0863_resize"/>
          <p:cNvPicPr>
            <a:picLocks noChangeAspect="1" noChangeArrowheads="1"/>
          </p:cNvPicPr>
          <p:nvPr/>
        </p:nvPicPr>
        <p:blipFill>
          <a:blip r:embed="rId3"/>
          <a:srcRect/>
          <a:stretch>
            <a:fillRect/>
          </a:stretch>
        </p:blipFill>
        <p:spPr bwMode="auto">
          <a:xfrm>
            <a:off x="0" y="762000"/>
            <a:ext cx="1066800" cy="838200"/>
          </a:xfrm>
          <a:prstGeom prst="rect">
            <a:avLst/>
          </a:prstGeom>
          <a:noFill/>
          <a:ln w="9525">
            <a:noFill/>
            <a:miter lim="800000"/>
            <a:headEnd/>
            <a:tailEnd/>
          </a:ln>
        </p:spPr>
      </p:pic>
      <p:pic>
        <p:nvPicPr>
          <p:cNvPr id="21509" name="Picture 5" descr="DSC_0130_resize"/>
          <p:cNvPicPr>
            <a:picLocks noChangeAspect="1" noChangeArrowheads="1"/>
          </p:cNvPicPr>
          <p:nvPr/>
        </p:nvPicPr>
        <p:blipFill>
          <a:blip r:embed="rId4"/>
          <a:srcRect/>
          <a:stretch>
            <a:fillRect/>
          </a:stretch>
        </p:blipFill>
        <p:spPr bwMode="auto">
          <a:xfrm>
            <a:off x="0" y="1600200"/>
            <a:ext cx="1066800" cy="914400"/>
          </a:xfrm>
          <a:prstGeom prst="rect">
            <a:avLst/>
          </a:prstGeom>
          <a:noFill/>
          <a:ln w="9525">
            <a:noFill/>
            <a:miter lim="800000"/>
            <a:headEnd/>
            <a:tailEnd/>
          </a:ln>
        </p:spPr>
      </p:pic>
      <p:pic>
        <p:nvPicPr>
          <p:cNvPr id="21510" name="Picture 6" descr="DSC_0247_resize"/>
          <p:cNvPicPr>
            <a:picLocks noChangeAspect="1" noChangeArrowheads="1"/>
          </p:cNvPicPr>
          <p:nvPr/>
        </p:nvPicPr>
        <p:blipFill>
          <a:blip r:embed="rId5"/>
          <a:srcRect/>
          <a:stretch>
            <a:fillRect/>
          </a:stretch>
        </p:blipFill>
        <p:spPr bwMode="auto">
          <a:xfrm>
            <a:off x="0" y="2514600"/>
            <a:ext cx="1066800" cy="914400"/>
          </a:xfrm>
          <a:prstGeom prst="rect">
            <a:avLst/>
          </a:prstGeom>
          <a:noFill/>
          <a:ln w="9525">
            <a:noFill/>
            <a:miter lim="800000"/>
            <a:headEnd/>
            <a:tailEnd/>
          </a:ln>
        </p:spPr>
      </p:pic>
      <p:pic>
        <p:nvPicPr>
          <p:cNvPr id="21511" name="Picture 7" descr="uncdf_lao153"/>
          <p:cNvPicPr>
            <a:picLocks noChangeAspect="1" noChangeArrowheads="1"/>
          </p:cNvPicPr>
          <p:nvPr/>
        </p:nvPicPr>
        <p:blipFill>
          <a:blip r:embed="rId6"/>
          <a:srcRect/>
          <a:stretch>
            <a:fillRect/>
          </a:stretch>
        </p:blipFill>
        <p:spPr bwMode="auto">
          <a:xfrm>
            <a:off x="0" y="3429000"/>
            <a:ext cx="1066800" cy="838200"/>
          </a:xfrm>
          <a:prstGeom prst="rect">
            <a:avLst/>
          </a:prstGeom>
          <a:noFill/>
          <a:ln w="9525">
            <a:noFill/>
            <a:miter lim="800000"/>
            <a:headEnd/>
            <a:tailEnd/>
          </a:ln>
        </p:spPr>
      </p:pic>
      <p:pic>
        <p:nvPicPr>
          <p:cNvPr id="21512" name="Picture 8" descr="EAPRO LAO 00214"/>
          <p:cNvPicPr>
            <a:picLocks noChangeAspect="1" noChangeArrowheads="1"/>
          </p:cNvPicPr>
          <p:nvPr/>
        </p:nvPicPr>
        <p:blipFill>
          <a:blip r:embed="rId7"/>
          <a:srcRect/>
          <a:stretch>
            <a:fillRect/>
          </a:stretch>
        </p:blipFill>
        <p:spPr bwMode="auto">
          <a:xfrm>
            <a:off x="0" y="4191000"/>
            <a:ext cx="1066800" cy="838200"/>
          </a:xfrm>
          <a:prstGeom prst="rect">
            <a:avLst/>
          </a:prstGeom>
          <a:noFill/>
          <a:ln w="9525">
            <a:noFill/>
            <a:miter lim="800000"/>
            <a:headEnd/>
            <a:tailEnd/>
          </a:ln>
        </p:spPr>
      </p:pic>
      <p:pic>
        <p:nvPicPr>
          <p:cNvPr id="21513" name="Picture 9" descr="DSC_0556"/>
          <p:cNvPicPr>
            <a:picLocks noChangeAspect="1" noChangeArrowheads="1"/>
          </p:cNvPicPr>
          <p:nvPr/>
        </p:nvPicPr>
        <p:blipFill>
          <a:blip r:embed="rId8"/>
          <a:srcRect/>
          <a:stretch>
            <a:fillRect/>
          </a:stretch>
        </p:blipFill>
        <p:spPr bwMode="auto">
          <a:xfrm>
            <a:off x="0" y="5029200"/>
            <a:ext cx="1066800" cy="914400"/>
          </a:xfrm>
          <a:prstGeom prst="rect">
            <a:avLst/>
          </a:prstGeom>
          <a:noFill/>
          <a:ln w="9525">
            <a:noFill/>
            <a:miter lim="800000"/>
            <a:headEnd/>
            <a:tailEnd/>
          </a:ln>
        </p:spPr>
      </p:pic>
      <p:pic>
        <p:nvPicPr>
          <p:cNvPr id="21514" name="Picture 10" descr="Friendship Bridge116"/>
          <p:cNvPicPr>
            <a:picLocks noChangeAspect="1" noChangeArrowheads="1"/>
          </p:cNvPicPr>
          <p:nvPr/>
        </p:nvPicPr>
        <p:blipFill>
          <a:blip r:embed="rId9"/>
          <a:srcRect/>
          <a:stretch>
            <a:fillRect/>
          </a:stretch>
        </p:blipFill>
        <p:spPr bwMode="auto">
          <a:xfrm>
            <a:off x="0" y="5943600"/>
            <a:ext cx="1066800" cy="914400"/>
          </a:xfrm>
          <a:prstGeom prst="rect">
            <a:avLst/>
          </a:prstGeom>
          <a:noFill/>
          <a:ln w="9525">
            <a:noFill/>
            <a:miter lim="800000"/>
            <a:headEnd/>
            <a:tailEnd/>
          </a:ln>
        </p:spPr>
      </p:pic>
      <p:sp>
        <p:nvSpPr>
          <p:cNvPr id="21522" name="Slide Number Placeholder 11"/>
          <p:cNvSpPr>
            <a:spLocks noGrp="1"/>
          </p:cNvSpPr>
          <p:nvPr>
            <p:ph type="sldNum" sz="quarter" idx="12"/>
          </p:nvPr>
        </p:nvSpPr>
        <p:spPr>
          <a:xfrm>
            <a:off x="7010400" y="6381750"/>
            <a:ext cx="2133600" cy="476250"/>
          </a:xfrm>
          <a:noFill/>
        </p:spPr>
        <p:txBody>
          <a:bodyPr/>
          <a:lstStyle/>
          <a:p>
            <a:fld id="{421E772F-F150-1144-903F-6A8BFAA8A786}" type="slidenum">
              <a:rPr lang="en-US" sz="1200">
                <a:latin typeface="Garamond"/>
                <a:cs typeface="Garamond"/>
              </a:rPr>
              <a:pPr/>
              <a:t>4</a:t>
            </a:fld>
            <a:endParaRPr lang="en-US" sz="1200" dirty="0">
              <a:latin typeface="Garamond"/>
              <a:cs typeface="Garamond"/>
            </a:endParaRPr>
          </a:p>
        </p:txBody>
      </p:sp>
      <p:graphicFrame>
        <p:nvGraphicFramePr>
          <p:cNvPr id="13" name="Group 20"/>
          <p:cNvGraphicFramePr>
            <a:graphicFrameLocks noGrp="1"/>
          </p:cNvGraphicFramePr>
          <p:nvPr/>
        </p:nvGraphicFramePr>
        <p:xfrm>
          <a:off x="1295400" y="609600"/>
          <a:ext cx="7467600" cy="5873834"/>
        </p:xfrm>
        <a:graphic>
          <a:graphicData uri="http://schemas.openxmlformats.org/drawingml/2006/table">
            <a:tbl>
              <a:tblPr/>
              <a:tblGrid>
                <a:gridCol w="452582"/>
                <a:gridCol w="7015018"/>
              </a:tblGrid>
              <a:tr h="895487">
                <a:tc gridSpan="2">
                  <a:txBody>
                    <a:bodyPr/>
                    <a:lstStyle/>
                    <a:p>
                      <a:pPr marL="0" marR="0" lvl="0" indent="0" algn="l" defTabSz="914400" rtl="0" eaLnBrk="0" fontAlgn="base" latinLnBrk="0" hangingPunct="0">
                        <a:lnSpc>
                          <a:spcPct val="130000"/>
                        </a:lnSpc>
                        <a:spcBef>
                          <a:spcPct val="20000"/>
                        </a:spcBef>
                        <a:spcAft>
                          <a:spcPct val="0"/>
                        </a:spcAft>
                        <a:buClrTx/>
                        <a:buSzTx/>
                        <a:buFontTx/>
                        <a:buNone/>
                        <a:tabLst/>
                      </a:pPr>
                      <a:r>
                        <a:rPr lang="en-AU" sz="1800" b="1" kern="1200" dirty="0" smtClean="0">
                          <a:solidFill>
                            <a:schemeClr val="tx1"/>
                          </a:solidFill>
                          <a:latin typeface="Garamond"/>
                          <a:ea typeface="+mn-ea"/>
                          <a:cs typeface="Garamond"/>
                        </a:rPr>
                        <a:t>Three categories</a:t>
                      </a:r>
                      <a:r>
                        <a:rPr lang="en-AU" sz="1800" b="1" kern="1200" baseline="0" dirty="0" smtClean="0">
                          <a:solidFill>
                            <a:schemeClr val="tx1"/>
                          </a:solidFill>
                          <a:latin typeface="Garamond"/>
                          <a:ea typeface="+mn-ea"/>
                          <a:cs typeface="Garamond"/>
                        </a:rPr>
                        <a:t> of the </a:t>
                      </a:r>
                      <a:r>
                        <a:rPr lang="en-AU" sz="1800" b="1" kern="1200" dirty="0" smtClean="0">
                          <a:solidFill>
                            <a:schemeClr val="tx1"/>
                          </a:solidFill>
                          <a:latin typeface="Garamond"/>
                          <a:ea typeface="+mn-ea"/>
                          <a:cs typeface="Garamond"/>
                        </a:rPr>
                        <a:t>arguments against the proposition that aid can be used to improve governance</a:t>
                      </a:r>
                      <a:endParaRPr kumimoji="0" lang="en-US" sz="1800" b="1"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hMerge="1">
                  <a:txBody>
                    <a:bodyPr/>
                    <a:lstStyle/>
                    <a:p>
                      <a:pPr marL="0" marR="0" lvl="0" indent="0" algn="l" defTabSz="914400" rtl="0" eaLnBrk="0" fontAlgn="base" latinLnBrk="0" hangingPunct="0">
                        <a:lnSpc>
                          <a:spcPct val="13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r>
              <a:tr h="859667">
                <a:tc>
                  <a:txBody>
                    <a:bodyPr/>
                    <a:lstStyle/>
                    <a:p>
                      <a:pPr marL="0" marR="0" lvl="0" indent="0" algn="l" defTabSz="914400" rtl="0" eaLnBrk="0" fontAlgn="base" latinLnBrk="0" hangingPunct="0">
                        <a:lnSpc>
                          <a:spcPct val="130000"/>
                        </a:lnSpc>
                        <a:spcBef>
                          <a:spcPct val="20000"/>
                        </a:spcBef>
                        <a:spcAft>
                          <a:spcPct val="0"/>
                        </a:spcAft>
                        <a:buClrTx/>
                        <a:buSzTx/>
                        <a:buFontTx/>
                        <a:buNone/>
                        <a:tabLst/>
                      </a:pPr>
                      <a:r>
                        <a:rPr kumimoji="0" lang="en-AU" sz="1800" b="0" i="0" u="none" strike="noStrike" cap="none" normalizeH="0" baseline="0" dirty="0" smtClean="0">
                          <a:ln>
                            <a:noFill/>
                          </a:ln>
                          <a:solidFill>
                            <a:schemeClr val="tx1"/>
                          </a:solidFill>
                          <a:effectLst/>
                          <a:latin typeface="Garamond"/>
                          <a:ea typeface="Arial" charset="0"/>
                          <a:cs typeface="Garamond"/>
                        </a:rPr>
                        <a:t>1</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Tx/>
                        <a:buNone/>
                        <a:tabLst/>
                        <a:defRPr/>
                      </a:pPr>
                      <a:r>
                        <a:rPr lang="en-AU" sz="1800" kern="1200" dirty="0" smtClean="0">
                          <a:solidFill>
                            <a:schemeClr val="tx1"/>
                          </a:solidFill>
                          <a:latin typeface="Garamond"/>
                          <a:ea typeface="+mn-ea"/>
                          <a:cs typeface="Garamond"/>
                        </a:rPr>
                        <a:t>Domestic institutions change slowly, and</a:t>
                      </a:r>
                      <a:r>
                        <a:rPr lang="en-AU" sz="1800" kern="1200" baseline="0" dirty="0" smtClean="0">
                          <a:solidFill>
                            <a:schemeClr val="tx1"/>
                          </a:solidFill>
                          <a:latin typeface="Garamond"/>
                          <a:ea typeface="+mn-ea"/>
                          <a:cs typeface="Garamond"/>
                        </a:rPr>
                        <a:t> </a:t>
                      </a:r>
                      <a:r>
                        <a:rPr lang="en-AU" sz="1800" kern="1200" dirty="0" smtClean="0">
                          <a:solidFill>
                            <a:schemeClr val="tx1"/>
                          </a:solidFill>
                          <a:latin typeface="Garamond"/>
                          <a:ea typeface="+mn-ea"/>
                          <a:cs typeface="Garamond"/>
                        </a:rPr>
                        <a:t>are largely determined by domestic politics over which donors have little influence </a:t>
                      </a:r>
                    </a:p>
                  </a:txBody>
                  <a:tcPr horzOverflow="overflow">
                    <a:lnL>
                      <a:noFill/>
                    </a:lnL>
                    <a:lnR>
                      <a:noFill/>
                    </a:lnR>
                    <a:lnT>
                      <a:noFill/>
                    </a:lnT>
                    <a:lnB>
                      <a:noFill/>
                    </a:lnB>
                    <a:lnTlToBr>
                      <a:noFill/>
                    </a:lnTlToBr>
                    <a:lnBlToTr>
                      <a:noFill/>
                    </a:lnBlToTr>
                    <a:noFill/>
                  </a:tcPr>
                </a:tc>
              </a:tr>
              <a:tr h="918281">
                <a:tc>
                  <a:txBody>
                    <a:bodyPr/>
                    <a:lstStyle/>
                    <a:p>
                      <a:pPr marL="0" marR="0" lvl="0" indent="0" algn="l" defTabSz="914400" rtl="0" eaLnBrk="0" fontAlgn="base" latinLnBrk="0" hangingPunct="0">
                        <a:lnSpc>
                          <a:spcPct val="13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a:ea typeface="Arial" charset="0"/>
                          <a:cs typeface="Garamond"/>
                        </a:rPr>
                        <a:t>2</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lang="en-AU" sz="1800" kern="1200" dirty="0" smtClean="0">
                          <a:solidFill>
                            <a:schemeClr val="tx1"/>
                          </a:solidFill>
                          <a:latin typeface="Garamond"/>
                          <a:ea typeface="+mn-ea"/>
                          <a:cs typeface="Garamond"/>
                        </a:rPr>
                        <a:t>Tools donors have for addressing governance</a:t>
                      </a:r>
                      <a:r>
                        <a:rPr lang="en-AU" sz="1800" kern="1200" baseline="0" dirty="0" smtClean="0">
                          <a:solidFill>
                            <a:schemeClr val="tx1"/>
                          </a:solidFill>
                          <a:latin typeface="Garamond"/>
                          <a:ea typeface="+mn-ea"/>
                          <a:cs typeface="Garamond"/>
                        </a:rPr>
                        <a:t> </a:t>
                      </a:r>
                      <a:r>
                        <a:rPr lang="en-AU" sz="1800" kern="1200" dirty="0" smtClean="0">
                          <a:solidFill>
                            <a:schemeClr val="tx1"/>
                          </a:solidFill>
                          <a:latin typeface="Garamond"/>
                          <a:ea typeface="+mn-ea"/>
                          <a:cs typeface="Garamond"/>
                        </a:rPr>
                        <a:t>often have little influence. </a:t>
                      </a:r>
                    </a:p>
                    <a:p>
                      <a:pPr marL="0" marR="0" lvl="0" indent="0" algn="l" defTabSz="914400" rtl="0" eaLnBrk="1" fontAlgn="base" latinLnBrk="0" hangingPunct="1">
                        <a:lnSpc>
                          <a:spcPct val="130000"/>
                        </a:lnSpc>
                        <a:spcBef>
                          <a:spcPct val="20000"/>
                        </a:spcBef>
                        <a:spcAft>
                          <a:spcPct val="0"/>
                        </a:spcAft>
                        <a:buClrTx/>
                        <a:buSzTx/>
                        <a:buFont typeface="Arial"/>
                        <a:buChar char="•"/>
                        <a:tabLst/>
                      </a:pPr>
                      <a:r>
                        <a:rPr lang="en-AU" sz="1800" kern="1200" baseline="0" dirty="0" smtClean="0">
                          <a:solidFill>
                            <a:schemeClr val="tx1"/>
                          </a:solidFill>
                          <a:latin typeface="Garamond"/>
                          <a:ea typeface="+mn-ea"/>
                          <a:cs typeface="Garamond"/>
                        </a:rPr>
                        <a:t> </a:t>
                      </a:r>
                      <a:r>
                        <a:rPr lang="en-AU" sz="1800" kern="1200" dirty="0" smtClean="0">
                          <a:solidFill>
                            <a:schemeClr val="tx1"/>
                          </a:solidFill>
                          <a:latin typeface="Garamond"/>
                          <a:ea typeface="+mn-ea"/>
                          <a:cs typeface="Garamond"/>
                        </a:rPr>
                        <a:t>criticisms of conditionality and technical</a:t>
                      </a:r>
                      <a:r>
                        <a:rPr lang="en-AU" sz="1800" kern="1200" baseline="0" dirty="0" smtClean="0">
                          <a:solidFill>
                            <a:schemeClr val="tx1"/>
                          </a:solidFill>
                          <a:latin typeface="Garamond"/>
                          <a:ea typeface="+mn-ea"/>
                          <a:cs typeface="Garamond"/>
                        </a:rPr>
                        <a:t> assistance</a:t>
                      </a:r>
                      <a:r>
                        <a:rPr lang="en-AU" sz="1800" kern="1200" dirty="0" smtClean="0">
                          <a:solidFill>
                            <a:schemeClr val="tx1"/>
                          </a:solidFill>
                          <a:latin typeface="Garamond"/>
                          <a:ea typeface="+mn-ea"/>
                          <a:cs typeface="Garamond"/>
                        </a:rPr>
                        <a:t>. </a:t>
                      </a:r>
                    </a:p>
                  </a:txBody>
                  <a:tcPr horzOverflow="overflow">
                    <a:lnL>
                      <a:noFill/>
                    </a:lnL>
                    <a:lnR>
                      <a:noFill/>
                    </a:lnR>
                    <a:lnT>
                      <a:noFill/>
                    </a:lnT>
                    <a:lnB>
                      <a:noFill/>
                    </a:lnB>
                    <a:lnTlToBr>
                      <a:noFill/>
                    </a:lnTlToBr>
                    <a:lnBlToTr>
                      <a:noFill/>
                    </a:lnBlToTr>
                    <a:noFill/>
                  </a:tcPr>
                </a:tc>
              </a:tr>
              <a:tr h="1738872">
                <a:tc>
                  <a:txBody>
                    <a:bodyPr/>
                    <a:lstStyle/>
                    <a:p>
                      <a:pPr marL="0" marR="0" lvl="0" indent="0" algn="l" defTabSz="914400" rtl="0" eaLnBrk="0" fontAlgn="base" latinLnBrk="0" hangingPunct="0">
                        <a:lnSpc>
                          <a:spcPct val="130000"/>
                        </a:lnSpc>
                        <a:spcBef>
                          <a:spcPct val="20000"/>
                        </a:spcBef>
                        <a:spcAft>
                          <a:spcPct val="0"/>
                        </a:spcAft>
                        <a:buClrTx/>
                        <a:buSzTx/>
                        <a:buFontTx/>
                        <a:buNone/>
                        <a:tabLst/>
                      </a:pPr>
                      <a:r>
                        <a:rPr kumimoji="0" lang="en-AU" sz="1800" b="0" i="0" u="none" strike="noStrike" cap="none" normalizeH="0" baseline="0" dirty="0" smtClean="0">
                          <a:ln>
                            <a:noFill/>
                          </a:ln>
                          <a:solidFill>
                            <a:schemeClr val="tx1"/>
                          </a:solidFill>
                          <a:effectLst/>
                          <a:latin typeface="Garamond"/>
                          <a:ea typeface="Arial" charset="0"/>
                          <a:cs typeface="Garamond"/>
                        </a:rPr>
                        <a:t>3</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lang="en-AU" sz="1800" kern="1200" dirty="0" smtClean="0">
                          <a:solidFill>
                            <a:schemeClr val="tx1"/>
                          </a:solidFill>
                          <a:latin typeface="Garamond"/>
                          <a:ea typeface="+mn-ea"/>
                          <a:cs typeface="Garamond"/>
                        </a:rPr>
                        <a:t>Far from improving governance,</a:t>
                      </a:r>
                      <a:r>
                        <a:rPr lang="en-AU" sz="1800" kern="1200" baseline="0" dirty="0" smtClean="0">
                          <a:solidFill>
                            <a:schemeClr val="tx1"/>
                          </a:solidFill>
                          <a:latin typeface="Garamond"/>
                          <a:ea typeface="+mn-ea"/>
                          <a:cs typeface="Garamond"/>
                        </a:rPr>
                        <a:t> aid</a:t>
                      </a:r>
                      <a:r>
                        <a:rPr lang="en-AU" sz="1800" kern="1200" dirty="0" smtClean="0">
                          <a:solidFill>
                            <a:schemeClr val="tx1"/>
                          </a:solidFill>
                          <a:latin typeface="Garamond"/>
                          <a:ea typeface="+mn-ea"/>
                          <a:cs typeface="Garamond"/>
                        </a:rPr>
                        <a:t> can in fact make it worse.</a:t>
                      </a:r>
                      <a:r>
                        <a:rPr lang="en-AU" sz="1800" kern="1200" baseline="0" dirty="0" smtClean="0">
                          <a:solidFill>
                            <a:schemeClr val="tx1"/>
                          </a:solidFill>
                          <a:latin typeface="Garamond"/>
                          <a:ea typeface="+mn-ea"/>
                          <a:cs typeface="Garamond"/>
                        </a:rPr>
                        <a:t> </a:t>
                      </a:r>
                      <a:endParaRPr lang="en-AU" sz="1800" kern="1200" dirty="0" smtClean="0">
                        <a:solidFill>
                          <a:schemeClr val="tx1"/>
                        </a:solidFill>
                        <a:latin typeface="Garamond"/>
                        <a:ea typeface="+mn-ea"/>
                        <a:cs typeface="Garamond"/>
                      </a:endParaRPr>
                    </a:p>
                    <a:p>
                      <a:pPr marL="0" marR="0" lvl="0" indent="0" algn="l" defTabSz="914400" rtl="0" eaLnBrk="1" fontAlgn="base" latinLnBrk="0" hangingPunct="1">
                        <a:lnSpc>
                          <a:spcPct val="130000"/>
                        </a:lnSpc>
                        <a:spcBef>
                          <a:spcPct val="20000"/>
                        </a:spcBef>
                        <a:spcAft>
                          <a:spcPct val="0"/>
                        </a:spcAft>
                        <a:buClrTx/>
                        <a:buSzTx/>
                        <a:buFont typeface="Arial"/>
                        <a:buChar char="•"/>
                        <a:tabLst/>
                        <a:defRPr/>
                      </a:pPr>
                      <a:r>
                        <a:rPr lang="en-AU" sz="1800" kern="1200" dirty="0" smtClean="0">
                          <a:solidFill>
                            <a:schemeClr val="tx1"/>
                          </a:solidFill>
                          <a:latin typeface="Garamond"/>
                          <a:ea typeface="+mn-ea"/>
                          <a:cs typeface="Garamond"/>
                        </a:rPr>
                        <a:t> Poorly</a:t>
                      </a:r>
                      <a:r>
                        <a:rPr lang="en-AU" sz="1800" kern="1200" baseline="0" dirty="0" smtClean="0">
                          <a:solidFill>
                            <a:schemeClr val="tx1"/>
                          </a:solidFill>
                          <a:latin typeface="Garamond"/>
                          <a:ea typeface="+mn-ea"/>
                          <a:cs typeface="Garamond"/>
                        </a:rPr>
                        <a:t> designed and implemented a</a:t>
                      </a:r>
                      <a:r>
                        <a:rPr lang="en-AU" sz="1800" kern="1200" dirty="0" smtClean="0">
                          <a:solidFill>
                            <a:schemeClr val="tx1"/>
                          </a:solidFill>
                          <a:latin typeface="Garamond"/>
                          <a:ea typeface="+mn-ea"/>
                          <a:cs typeface="Garamond"/>
                        </a:rPr>
                        <a:t>id = increased rent-seeking, corruption or even violence. </a:t>
                      </a:r>
                    </a:p>
                    <a:p>
                      <a:pPr marL="0" marR="0" lvl="0" indent="0" algn="l" defTabSz="914400" rtl="0" eaLnBrk="1" fontAlgn="base" latinLnBrk="0" hangingPunct="1">
                        <a:lnSpc>
                          <a:spcPct val="130000"/>
                        </a:lnSpc>
                        <a:spcBef>
                          <a:spcPct val="20000"/>
                        </a:spcBef>
                        <a:spcAft>
                          <a:spcPct val="0"/>
                        </a:spcAft>
                        <a:buClrTx/>
                        <a:buSzTx/>
                        <a:buFont typeface="Arial"/>
                        <a:buChar char="•"/>
                        <a:tabLst/>
                        <a:defRPr/>
                      </a:pPr>
                      <a:r>
                        <a:rPr lang="en-AU" sz="1800" kern="1200" dirty="0" smtClean="0">
                          <a:solidFill>
                            <a:schemeClr val="tx1"/>
                          </a:solidFill>
                          <a:latin typeface="Garamond"/>
                          <a:ea typeface="+mn-ea"/>
                          <a:cs typeface="Garamond"/>
                        </a:rPr>
                        <a:t> Poor aid = weaken accountability to domestic voters, which can have an adverse impact on performance</a:t>
                      </a:r>
                      <a:r>
                        <a:rPr lang="en-AU" sz="1800" kern="1200" baseline="0" dirty="0" smtClean="0">
                          <a:solidFill>
                            <a:schemeClr val="tx1"/>
                          </a:solidFill>
                          <a:latin typeface="Garamond"/>
                          <a:ea typeface="+mn-ea"/>
                          <a:cs typeface="Garamond"/>
                        </a:rPr>
                        <a:t> </a:t>
                      </a:r>
                      <a:endParaRPr lang="en-AU" sz="1800" kern="1200" dirty="0" smtClean="0">
                        <a:solidFill>
                          <a:schemeClr val="tx1"/>
                        </a:solidFill>
                        <a:latin typeface="Garamond"/>
                        <a:ea typeface="+mn-ea"/>
                        <a:cs typeface="Garamond"/>
                      </a:endParaRPr>
                    </a:p>
                  </a:txBody>
                  <a:tcPr horzOverflow="overflow">
                    <a:lnL>
                      <a:noFill/>
                    </a:lnL>
                    <a:lnR>
                      <a:noFill/>
                    </a:lnR>
                    <a:lnT>
                      <a:noFill/>
                    </a:lnT>
                    <a:lnB>
                      <a:noFill/>
                    </a:lnB>
                    <a:lnTlToBr>
                      <a:noFill/>
                    </a:lnTlToBr>
                    <a:lnBlToTr>
                      <a:noFill/>
                    </a:lnBlToTr>
                    <a:noFill/>
                  </a:tcPr>
                </a:tc>
              </a:tr>
              <a:tr h="1150293">
                <a:tc gridSpan="2">
                  <a:txBody>
                    <a:bodyPr/>
                    <a:lstStyle/>
                    <a:p>
                      <a:pPr marL="0" marR="0" lvl="0" indent="0" algn="l" defTabSz="914400" rtl="0" eaLnBrk="1" fontAlgn="base" latinLnBrk="0" hangingPunct="1">
                        <a:lnSpc>
                          <a:spcPct val="130000"/>
                        </a:lnSpc>
                        <a:spcBef>
                          <a:spcPct val="20000"/>
                        </a:spcBef>
                        <a:spcAft>
                          <a:spcPct val="0"/>
                        </a:spcAft>
                        <a:buClrTx/>
                        <a:buSzTx/>
                        <a:buFont typeface="Arial"/>
                        <a:buNone/>
                        <a:tabLst/>
                        <a:defRPr/>
                      </a:pPr>
                      <a:r>
                        <a:rPr lang="en-AU" sz="1800" kern="1200" dirty="0" smtClean="0">
                          <a:solidFill>
                            <a:schemeClr val="tx1"/>
                          </a:solidFill>
                          <a:latin typeface="Garamond"/>
                          <a:ea typeface="+mn-ea"/>
                          <a:cs typeface="Garamond"/>
                        </a:rPr>
                        <a:t>1</a:t>
                      </a:r>
                      <a:r>
                        <a:rPr lang="en-AU" sz="1800" kern="1200" baseline="30000" dirty="0" smtClean="0">
                          <a:solidFill>
                            <a:schemeClr val="tx1"/>
                          </a:solidFill>
                          <a:latin typeface="Garamond"/>
                          <a:ea typeface="+mn-ea"/>
                          <a:cs typeface="Garamond"/>
                        </a:rPr>
                        <a:t>st</a:t>
                      </a:r>
                      <a:r>
                        <a:rPr lang="en-AU" sz="1800" kern="1200" baseline="0" dirty="0" smtClean="0">
                          <a:solidFill>
                            <a:schemeClr val="tx1"/>
                          </a:solidFill>
                          <a:latin typeface="Garamond"/>
                          <a:ea typeface="+mn-ea"/>
                          <a:cs typeface="Garamond"/>
                        </a:rPr>
                        <a:t> </a:t>
                      </a:r>
                      <a:r>
                        <a:rPr lang="en-AU" sz="1800" kern="1200" dirty="0" smtClean="0">
                          <a:solidFill>
                            <a:schemeClr val="tx1"/>
                          </a:solidFill>
                          <a:latin typeface="Garamond"/>
                          <a:ea typeface="+mn-ea"/>
                          <a:cs typeface="Garamond"/>
                        </a:rPr>
                        <a:t>and 2</a:t>
                      </a:r>
                      <a:r>
                        <a:rPr lang="en-AU" sz="1800" kern="1200" baseline="30000" dirty="0" smtClean="0">
                          <a:solidFill>
                            <a:schemeClr val="tx1"/>
                          </a:solidFill>
                          <a:latin typeface="Garamond"/>
                          <a:ea typeface="+mn-ea"/>
                          <a:cs typeface="Garamond"/>
                        </a:rPr>
                        <a:t>nd</a:t>
                      </a:r>
                      <a:r>
                        <a:rPr lang="en-AU" sz="1800" kern="1200" dirty="0" smtClean="0">
                          <a:solidFill>
                            <a:schemeClr val="tx1"/>
                          </a:solidFill>
                          <a:latin typeface="Garamond"/>
                          <a:ea typeface="+mn-ea"/>
                          <a:cs typeface="Garamond"/>
                        </a:rPr>
                        <a:t>  argument still</a:t>
                      </a:r>
                      <a:r>
                        <a:rPr lang="en-AU" sz="1800" kern="1200" baseline="0" dirty="0" smtClean="0">
                          <a:solidFill>
                            <a:schemeClr val="tx1"/>
                          </a:solidFill>
                          <a:latin typeface="Garamond"/>
                          <a:ea typeface="+mn-ea"/>
                          <a:cs typeface="Garamond"/>
                        </a:rPr>
                        <a:t> allow for</a:t>
                      </a:r>
                      <a:r>
                        <a:rPr lang="en-AU" sz="1800" kern="1200" dirty="0" smtClean="0">
                          <a:solidFill>
                            <a:schemeClr val="tx1"/>
                          </a:solidFill>
                          <a:latin typeface="Garamond"/>
                          <a:ea typeface="+mn-ea"/>
                          <a:cs typeface="Garamond"/>
                        </a:rPr>
                        <a:t> aid to have an influence on the margin but they are not decisive. </a:t>
                      </a:r>
                    </a:p>
                    <a:p>
                      <a:pPr marL="0" marR="0" lvl="0" indent="0" algn="l" defTabSz="914400" rtl="0" eaLnBrk="1" fontAlgn="base" latinLnBrk="0" hangingPunct="1">
                        <a:lnSpc>
                          <a:spcPct val="130000"/>
                        </a:lnSpc>
                        <a:spcBef>
                          <a:spcPct val="20000"/>
                        </a:spcBef>
                        <a:spcAft>
                          <a:spcPct val="0"/>
                        </a:spcAft>
                        <a:buClrTx/>
                        <a:buSzTx/>
                        <a:buFont typeface="Arial"/>
                        <a:buNone/>
                        <a:tabLst/>
                        <a:defRPr/>
                      </a:pPr>
                      <a:r>
                        <a:rPr lang="en-AU" sz="1800" kern="1200" dirty="0" smtClean="0">
                          <a:solidFill>
                            <a:schemeClr val="tx1"/>
                          </a:solidFill>
                          <a:latin typeface="Garamond"/>
                          <a:ea typeface="+mn-ea"/>
                          <a:cs typeface="Garamond"/>
                        </a:rPr>
                        <a:t>3</a:t>
                      </a:r>
                      <a:r>
                        <a:rPr lang="en-AU" sz="1800" kern="1200" baseline="30000" dirty="0" smtClean="0">
                          <a:solidFill>
                            <a:schemeClr val="tx1"/>
                          </a:solidFill>
                          <a:latin typeface="Garamond"/>
                          <a:ea typeface="+mn-ea"/>
                          <a:cs typeface="Garamond"/>
                        </a:rPr>
                        <a:t>rd</a:t>
                      </a:r>
                      <a:r>
                        <a:rPr lang="en-AU" sz="1800" kern="1200" baseline="0" dirty="0" smtClean="0">
                          <a:solidFill>
                            <a:schemeClr val="tx1"/>
                          </a:solidFill>
                          <a:latin typeface="Garamond"/>
                          <a:ea typeface="+mn-ea"/>
                          <a:cs typeface="Garamond"/>
                        </a:rPr>
                        <a:t> argument suggests</a:t>
                      </a:r>
                      <a:r>
                        <a:rPr lang="en-AU" sz="1800" kern="1200" dirty="0" smtClean="0">
                          <a:solidFill>
                            <a:schemeClr val="tx1"/>
                          </a:solidFill>
                          <a:latin typeface="Garamond"/>
                          <a:ea typeface="+mn-ea"/>
                          <a:cs typeface="Garamond"/>
                        </a:rPr>
                        <a:t> aid in fact will have a negative influence</a:t>
                      </a:r>
                      <a:r>
                        <a:rPr lang="en-AU" sz="1800" dirty="0" smtClean="0">
                          <a:latin typeface="Garamond"/>
                          <a:cs typeface="Garamond"/>
                        </a:rPr>
                        <a:t> </a:t>
                      </a:r>
                      <a:endParaRPr lang="en-AU" sz="1800" kern="1200" dirty="0" smtClean="0">
                        <a:solidFill>
                          <a:schemeClr val="tx1"/>
                        </a:solidFill>
                        <a:latin typeface="Garamond"/>
                        <a:ea typeface="+mn-ea"/>
                        <a:cs typeface="Garamond"/>
                      </a:endParaRPr>
                    </a:p>
                  </a:txBody>
                  <a:tcP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30000"/>
                        </a:lnSpc>
                        <a:spcBef>
                          <a:spcPct val="20000"/>
                        </a:spcBef>
                        <a:spcAft>
                          <a:spcPct val="0"/>
                        </a:spcAft>
                        <a:buClrTx/>
                        <a:buSzTx/>
                        <a:buFont typeface="Arial"/>
                        <a:buNone/>
                        <a:tabLst/>
                        <a:defRPr/>
                      </a:pPr>
                      <a:endParaRPr lang="en-AU" sz="1600" kern="1200" dirty="0" smtClean="0">
                        <a:solidFill>
                          <a:schemeClr val="tx1"/>
                        </a:solidFill>
                        <a:latin typeface="Garamond"/>
                        <a:ea typeface="+mn-ea"/>
                        <a:cs typeface="Garamond"/>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219200" y="152400"/>
            <a:ext cx="7391400" cy="579438"/>
          </a:xfrm>
        </p:spPr>
        <p:txBody>
          <a:bodyPr/>
          <a:lstStyle/>
          <a:p>
            <a:pPr algn="l" eaLnBrk="1" hangingPunct="1"/>
            <a:r>
              <a:rPr lang="en-AU" sz="3200" b="1" u="sng" dirty="0">
                <a:latin typeface="Garamond"/>
                <a:cs typeface="Garamond"/>
              </a:rPr>
              <a:t>III. Literature </a:t>
            </a:r>
            <a:r>
              <a:rPr lang="en-AU" sz="3200" b="1" u="sng" dirty="0" smtClean="0">
                <a:latin typeface="Garamond"/>
                <a:cs typeface="Garamond"/>
              </a:rPr>
              <a:t>review (cont’d)</a:t>
            </a:r>
            <a:endParaRPr lang="en-US" sz="3200" b="1" u="sng" dirty="0">
              <a:latin typeface="Garamond"/>
              <a:cs typeface="Garamond"/>
            </a:endParaRPr>
          </a:p>
        </p:txBody>
      </p:sp>
      <p:pic>
        <p:nvPicPr>
          <p:cNvPr id="21507" name="Picture 3" descr="DSC_0230_resize"/>
          <p:cNvPicPr>
            <a:picLocks noChangeAspect="1" noChangeArrowheads="1"/>
          </p:cNvPicPr>
          <p:nvPr/>
        </p:nvPicPr>
        <p:blipFill>
          <a:blip r:embed="rId2"/>
          <a:srcRect/>
          <a:stretch>
            <a:fillRect/>
          </a:stretch>
        </p:blipFill>
        <p:spPr bwMode="auto">
          <a:xfrm>
            <a:off x="0" y="0"/>
            <a:ext cx="1066800" cy="762000"/>
          </a:xfrm>
          <a:prstGeom prst="rect">
            <a:avLst/>
          </a:prstGeom>
          <a:noFill/>
          <a:ln w="9525">
            <a:noFill/>
            <a:miter lim="800000"/>
            <a:headEnd/>
            <a:tailEnd/>
          </a:ln>
        </p:spPr>
      </p:pic>
      <p:pic>
        <p:nvPicPr>
          <p:cNvPr id="21508" name="Picture 4" descr="DSC_0863_resize"/>
          <p:cNvPicPr>
            <a:picLocks noChangeAspect="1" noChangeArrowheads="1"/>
          </p:cNvPicPr>
          <p:nvPr/>
        </p:nvPicPr>
        <p:blipFill>
          <a:blip r:embed="rId3"/>
          <a:srcRect/>
          <a:stretch>
            <a:fillRect/>
          </a:stretch>
        </p:blipFill>
        <p:spPr bwMode="auto">
          <a:xfrm>
            <a:off x="0" y="762000"/>
            <a:ext cx="1066800" cy="838200"/>
          </a:xfrm>
          <a:prstGeom prst="rect">
            <a:avLst/>
          </a:prstGeom>
          <a:noFill/>
          <a:ln w="9525">
            <a:noFill/>
            <a:miter lim="800000"/>
            <a:headEnd/>
            <a:tailEnd/>
          </a:ln>
        </p:spPr>
      </p:pic>
      <p:pic>
        <p:nvPicPr>
          <p:cNvPr id="21509" name="Picture 5" descr="DSC_0130_resize"/>
          <p:cNvPicPr>
            <a:picLocks noChangeAspect="1" noChangeArrowheads="1"/>
          </p:cNvPicPr>
          <p:nvPr/>
        </p:nvPicPr>
        <p:blipFill>
          <a:blip r:embed="rId4"/>
          <a:srcRect/>
          <a:stretch>
            <a:fillRect/>
          </a:stretch>
        </p:blipFill>
        <p:spPr bwMode="auto">
          <a:xfrm>
            <a:off x="0" y="1600200"/>
            <a:ext cx="1066800" cy="914400"/>
          </a:xfrm>
          <a:prstGeom prst="rect">
            <a:avLst/>
          </a:prstGeom>
          <a:noFill/>
          <a:ln w="9525">
            <a:noFill/>
            <a:miter lim="800000"/>
            <a:headEnd/>
            <a:tailEnd/>
          </a:ln>
        </p:spPr>
      </p:pic>
      <p:pic>
        <p:nvPicPr>
          <p:cNvPr id="21510" name="Picture 6" descr="DSC_0247_resize"/>
          <p:cNvPicPr>
            <a:picLocks noChangeAspect="1" noChangeArrowheads="1"/>
          </p:cNvPicPr>
          <p:nvPr/>
        </p:nvPicPr>
        <p:blipFill>
          <a:blip r:embed="rId5"/>
          <a:srcRect/>
          <a:stretch>
            <a:fillRect/>
          </a:stretch>
        </p:blipFill>
        <p:spPr bwMode="auto">
          <a:xfrm>
            <a:off x="0" y="2514600"/>
            <a:ext cx="1066800" cy="914400"/>
          </a:xfrm>
          <a:prstGeom prst="rect">
            <a:avLst/>
          </a:prstGeom>
          <a:noFill/>
          <a:ln w="9525">
            <a:noFill/>
            <a:miter lim="800000"/>
            <a:headEnd/>
            <a:tailEnd/>
          </a:ln>
        </p:spPr>
      </p:pic>
      <p:pic>
        <p:nvPicPr>
          <p:cNvPr id="21511" name="Picture 7" descr="uncdf_lao153"/>
          <p:cNvPicPr>
            <a:picLocks noChangeAspect="1" noChangeArrowheads="1"/>
          </p:cNvPicPr>
          <p:nvPr/>
        </p:nvPicPr>
        <p:blipFill>
          <a:blip r:embed="rId6"/>
          <a:srcRect/>
          <a:stretch>
            <a:fillRect/>
          </a:stretch>
        </p:blipFill>
        <p:spPr bwMode="auto">
          <a:xfrm>
            <a:off x="0" y="3429000"/>
            <a:ext cx="1066800" cy="838200"/>
          </a:xfrm>
          <a:prstGeom prst="rect">
            <a:avLst/>
          </a:prstGeom>
          <a:noFill/>
          <a:ln w="9525">
            <a:noFill/>
            <a:miter lim="800000"/>
            <a:headEnd/>
            <a:tailEnd/>
          </a:ln>
        </p:spPr>
      </p:pic>
      <p:pic>
        <p:nvPicPr>
          <p:cNvPr id="21512" name="Picture 8" descr="EAPRO LAO 00214"/>
          <p:cNvPicPr>
            <a:picLocks noChangeAspect="1" noChangeArrowheads="1"/>
          </p:cNvPicPr>
          <p:nvPr/>
        </p:nvPicPr>
        <p:blipFill>
          <a:blip r:embed="rId7"/>
          <a:srcRect/>
          <a:stretch>
            <a:fillRect/>
          </a:stretch>
        </p:blipFill>
        <p:spPr bwMode="auto">
          <a:xfrm>
            <a:off x="0" y="4191000"/>
            <a:ext cx="1066800" cy="838200"/>
          </a:xfrm>
          <a:prstGeom prst="rect">
            <a:avLst/>
          </a:prstGeom>
          <a:noFill/>
          <a:ln w="9525">
            <a:noFill/>
            <a:miter lim="800000"/>
            <a:headEnd/>
            <a:tailEnd/>
          </a:ln>
        </p:spPr>
      </p:pic>
      <p:pic>
        <p:nvPicPr>
          <p:cNvPr id="21513" name="Picture 9" descr="DSC_0556"/>
          <p:cNvPicPr>
            <a:picLocks noChangeAspect="1" noChangeArrowheads="1"/>
          </p:cNvPicPr>
          <p:nvPr/>
        </p:nvPicPr>
        <p:blipFill>
          <a:blip r:embed="rId8"/>
          <a:srcRect/>
          <a:stretch>
            <a:fillRect/>
          </a:stretch>
        </p:blipFill>
        <p:spPr bwMode="auto">
          <a:xfrm>
            <a:off x="0" y="5029200"/>
            <a:ext cx="1066800" cy="914400"/>
          </a:xfrm>
          <a:prstGeom prst="rect">
            <a:avLst/>
          </a:prstGeom>
          <a:noFill/>
          <a:ln w="9525">
            <a:noFill/>
            <a:miter lim="800000"/>
            <a:headEnd/>
            <a:tailEnd/>
          </a:ln>
        </p:spPr>
      </p:pic>
      <p:pic>
        <p:nvPicPr>
          <p:cNvPr id="21514" name="Picture 10" descr="Friendship Bridge116"/>
          <p:cNvPicPr>
            <a:picLocks noChangeAspect="1" noChangeArrowheads="1"/>
          </p:cNvPicPr>
          <p:nvPr/>
        </p:nvPicPr>
        <p:blipFill>
          <a:blip r:embed="rId9"/>
          <a:srcRect/>
          <a:stretch>
            <a:fillRect/>
          </a:stretch>
        </p:blipFill>
        <p:spPr bwMode="auto">
          <a:xfrm>
            <a:off x="0" y="5943600"/>
            <a:ext cx="1066800" cy="914400"/>
          </a:xfrm>
          <a:prstGeom prst="rect">
            <a:avLst/>
          </a:prstGeom>
          <a:noFill/>
          <a:ln w="9525">
            <a:noFill/>
            <a:miter lim="800000"/>
            <a:headEnd/>
            <a:tailEnd/>
          </a:ln>
        </p:spPr>
      </p:pic>
      <p:graphicFrame>
        <p:nvGraphicFramePr>
          <p:cNvPr id="20500" name="Group 20"/>
          <p:cNvGraphicFramePr>
            <a:graphicFrameLocks noGrp="1"/>
          </p:cNvGraphicFramePr>
          <p:nvPr/>
        </p:nvGraphicFramePr>
        <p:xfrm>
          <a:off x="1219200" y="838201"/>
          <a:ext cx="7696200" cy="2811633"/>
        </p:xfrm>
        <a:graphic>
          <a:graphicData uri="http://schemas.openxmlformats.org/drawingml/2006/table">
            <a:tbl>
              <a:tblPr/>
              <a:tblGrid>
                <a:gridCol w="7696200"/>
              </a:tblGrid>
              <a:tr h="596209">
                <a:tc>
                  <a:txBody>
                    <a:bodyPr/>
                    <a:lstStyle/>
                    <a:p>
                      <a:pPr marL="0" marR="0" lvl="0" indent="0" algn="l" defTabSz="914400" rtl="0" eaLnBrk="0" fontAlgn="base" latinLnBrk="0" hangingPunct="0">
                        <a:lnSpc>
                          <a:spcPct val="130000"/>
                        </a:lnSpc>
                        <a:spcBef>
                          <a:spcPct val="20000"/>
                        </a:spcBef>
                        <a:spcAft>
                          <a:spcPct val="0"/>
                        </a:spcAft>
                        <a:buClrTx/>
                        <a:buSzTx/>
                        <a:buFontTx/>
                        <a:buNone/>
                        <a:tabLst/>
                      </a:pPr>
                      <a:r>
                        <a:rPr lang="en-AU" sz="1600" b="1" kern="1200" dirty="0" smtClean="0">
                          <a:solidFill>
                            <a:schemeClr val="tx1"/>
                          </a:solidFill>
                          <a:latin typeface="Garamond"/>
                          <a:ea typeface="+mn-ea"/>
                          <a:cs typeface="Garamond"/>
                        </a:rPr>
                        <a:t>Most of the evidence supporting the negative influence of aid on governance = cross country regressions.</a:t>
                      </a:r>
                    </a:p>
                  </a:txBody>
                  <a:tcPr horzOverflow="overflow">
                    <a:lnL>
                      <a:noFill/>
                    </a:lnL>
                    <a:lnR>
                      <a:noFill/>
                    </a:lnR>
                    <a:lnT>
                      <a:noFill/>
                    </a:lnT>
                    <a:lnB>
                      <a:noFill/>
                    </a:lnB>
                    <a:lnTlToBr>
                      <a:noFill/>
                    </a:lnTlToBr>
                    <a:lnBlToTr>
                      <a:noFill/>
                    </a:lnBlToTr>
                    <a:noFill/>
                  </a:tcPr>
                </a:tc>
              </a:tr>
              <a:tr h="646175">
                <a:tc>
                  <a:txBody>
                    <a:bodyPr/>
                    <a:lstStyle/>
                    <a:p>
                      <a:pPr marL="342900" marR="0" lvl="0" indent="-342900" algn="l" defTabSz="914400" rtl="0" eaLnBrk="1" fontAlgn="base" latinLnBrk="0" hangingPunct="1">
                        <a:lnSpc>
                          <a:spcPct val="130000"/>
                        </a:lnSpc>
                        <a:spcBef>
                          <a:spcPct val="20000"/>
                        </a:spcBef>
                        <a:spcAft>
                          <a:spcPct val="0"/>
                        </a:spcAft>
                        <a:buClrTx/>
                        <a:buSzTx/>
                        <a:buFont typeface="Arial"/>
                        <a:buChar char="•"/>
                        <a:tabLst/>
                        <a:defRPr/>
                      </a:pPr>
                      <a:r>
                        <a:rPr lang="en-US" sz="1600" kern="1200" dirty="0" smtClean="0">
                          <a:solidFill>
                            <a:schemeClr val="tx1"/>
                          </a:solidFill>
                          <a:latin typeface="Garamond"/>
                          <a:ea typeface="+mn-ea"/>
                          <a:cs typeface="Garamond"/>
                        </a:rPr>
                        <a:t>Knack (2000) </a:t>
                      </a:r>
                      <a:r>
                        <a:rPr lang="en-US" sz="1600" kern="1200" baseline="0" dirty="0" smtClean="0">
                          <a:solidFill>
                            <a:schemeClr val="tx1"/>
                          </a:solidFill>
                          <a:latin typeface="Garamond"/>
                          <a:ea typeface="+mn-ea"/>
                          <a:cs typeface="Garamond"/>
                        </a:rPr>
                        <a:t>– A</a:t>
                      </a:r>
                      <a:r>
                        <a:rPr lang="en-US" sz="1600" kern="1200" dirty="0" smtClean="0">
                          <a:solidFill>
                            <a:schemeClr val="tx1"/>
                          </a:solidFill>
                          <a:latin typeface="Garamond"/>
                          <a:ea typeface="+mn-ea"/>
                          <a:cs typeface="Garamond"/>
                        </a:rPr>
                        <a:t>id could potentially exacerbate corruption and</a:t>
                      </a:r>
                      <a:r>
                        <a:rPr lang="en-US" sz="1600" kern="1200" baseline="0" dirty="0" smtClean="0">
                          <a:solidFill>
                            <a:schemeClr val="tx1"/>
                          </a:solidFill>
                          <a:latin typeface="Garamond"/>
                          <a:ea typeface="+mn-ea"/>
                          <a:cs typeface="Garamond"/>
                        </a:rPr>
                        <a:t> has </a:t>
                      </a:r>
                      <a:r>
                        <a:rPr lang="en-US" sz="1600" kern="1200" dirty="0" smtClean="0">
                          <a:solidFill>
                            <a:schemeClr val="tx1"/>
                          </a:solidFill>
                          <a:latin typeface="Garamond"/>
                          <a:ea typeface="+mn-ea"/>
                          <a:cs typeface="Garamond"/>
                        </a:rPr>
                        <a:t> negative impact on the rule of law &amp; bureaucratic quality</a:t>
                      </a:r>
                      <a:endParaRPr lang="en-AU" sz="1600" kern="1200" dirty="0" smtClean="0">
                        <a:solidFill>
                          <a:schemeClr val="tx1"/>
                        </a:solidFill>
                        <a:latin typeface="Garamond"/>
                        <a:ea typeface="+mn-ea"/>
                        <a:cs typeface="Garamond"/>
                      </a:endParaRPr>
                    </a:p>
                  </a:txBody>
                  <a:tcPr horzOverflow="overflow">
                    <a:lnL>
                      <a:noFill/>
                    </a:lnL>
                    <a:lnR>
                      <a:noFill/>
                    </a:lnR>
                    <a:lnT>
                      <a:noFill/>
                    </a:lnT>
                    <a:lnB>
                      <a:noFill/>
                    </a:lnB>
                    <a:lnTlToBr>
                      <a:noFill/>
                    </a:lnTlToBr>
                    <a:lnBlToTr>
                      <a:noFill/>
                    </a:lnBlToTr>
                    <a:noFill/>
                  </a:tcPr>
                </a:tc>
              </a:tr>
              <a:tr h="635361">
                <a:tc>
                  <a:txBody>
                    <a:bodyPr/>
                    <a:lstStyle/>
                    <a:p>
                      <a:pPr marL="342900" marR="0" lvl="0" indent="-342900" algn="l" defTabSz="914400" rtl="0" eaLnBrk="1" fontAlgn="base" latinLnBrk="0" hangingPunct="1">
                        <a:lnSpc>
                          <a:spcPct val="130000"/>
                        </a:lnSpc>
                        <a:spcBef>
                          <a:spcPct val="20000"/>
                        </a:spcBef>
                        <a:spcAft>
                          <a:spcPct val="0"/>
                        </a:spcAft>
                        <a:buClrTx/>
                        <a:buSzTx/>
                        <a:buFont typeface="Arial"/>
                        <a:buChar char="•"/>
                        <a:tabLst/>
                        <a:defRPr/>
                      </a:pPr>
                      <a:r>
                        <a:rPr lang="en-US" sz="1600" kern="1200" dirty="0" smtClean="0">
                          <a:solidFill>
                            <a:schemeClr val="tx1"/>
                          </a:solidFill>
                          <a:latin typeface="Garamond"/>
                          <a:ea typeface="+mn-ea"/>
                          <a:cs typeface="Garamond"/>
                        </a:rPr>
                        <a:t> </a:t>
                      </a:r>
                      <a:r>
                        <a:rPr lang="en-US" sz="1600" kern="1200" dirty="0" err="1" smtClean="0">
                          <a:solidFill>
                            <a:schemeClr val="tx1"/>
                          </a:solidFill>
                          <a:latin typeface="Garamond"/>
                          <a:ea typeface="+mn-ea"/>
                          <a:cs typeface="Garamond"/>
                        </a:rPr>
                        <a:t>Aleina</a:t>
                      </a:r>
                      <a:r>
                        <a:rPr lang="en-US" sz="1600" kern="1200" dirty="0" smtClean="0">
                          <a:solidFill>
                            <a:schemeClr val="tx1"/>
                          </a:solidFill>
                          <a:latin typeface="Garamond"/>
                          <a:ea typeface="+mn-ea"/>
                          <a:cs typeface="Garamond"/>
                        </a:rPr>
                        <a:t> and </a:t>
                      </a:r>
                      <a:r>
                        <a:rPr lang="en-US" sz="1600" kern="1200" dirty="0" err="1" smtClean="0">
                          <a:solidFill>
                            <a:schemeClr val="tx1"/>
                          </a:solidFill>
                          <a:latin typeface="Garamond"/>
                          <a:ea typeface="+mn-ea"/>
                          <a:cs typeface="Garamond"/>
                        </a:rPr>
                        <a:t>Weder</a:t>
                      </a:r>
                      <a:r>
                        <a:rPr lang="en-US" sz="1600" kern="1200" dirty="0" smtClean="0">
                          <a:solidFill>
                            <a:schemeClr val="tx1"/>
                          </a:solidFill>
                          <a:latin typeface="Garamond"/>
                          <a:ea typeface="+mn-ea"/>
                          <a:cs typeface="Garamond"/>
                        </a:rPr>
                        <a:t> (2002) - high level of foreign aid in poor countries can  increase the level of corruption.</a:t>
                      </a:r>
                    </a:p>
                  </a:txBody>
                  <a:tcPr horzOverflow="overflow">
                    <a:lnL>
                      <a:noFill/>
                    </a:lnL>
                    <a:lnR>
                      <a:noFill/>
                    </a:lnR>
                    <a:lnT>
                      <a:noFill/>
                    </a:lnT>
                    <a:lnB>
                      <a:noFill/>
                    </a:lnB>
                    <a:lnTlToBr>
                      <a:noFill/>
                    </a:lnTlToBr>
                    <a:lnBlToTr>
                      <a:noFill/>
                    </a:lnBlToTr>
                    <a:noFill/>
                  </a:tcPr>
                </a:tc>
              </a:tr>
              <a:tr h="635361">
                <a:tc>
                  <a:txBody>
                    <a:bodyPr/>
                    <a:lstStyle/>
                    <a:p>
                      <a:pPr marL="342900" marR="0" lvl="0" indent="-342900" algn="l" defTabSz="914400" rtl="0" eaLnBrk="1" fontAlgn="base" latinLnBrk="0" hangingPunct="1">
                        <a:lnSpc>
                          <a:spcPct val="130000"/>
                        </a:lnSpc>
                        <a:spcBef>
                          <a:spcPct val="20000"/>
                        </a:spcBef>
                        <a:spcAft>
                          <a:spcPct val="0"/>
                        </a:spcAft>
                        <a:buClrTx/>
                        <a:buSzTx/>
                        <a:buFont typeface="Arial"/>
                        <a:buChar char="•"/>
                        <a:tabLst/>
                        <a:defRPr/>
                      </a:pPr>
                      <a:r>
                        <a:rPr lang="en-AU" sz="1600" kern="1200" dirty="0" err="1" smtClean="0">
                          <a:solidFill>
                            <a:schemeClr val="tx1"/>
                          </a:solidFill>
                          <a:latin typeface="Garamond"/>
                          <a:ea typeface="+mn-ea"/>
                          <a:cs typeface="Garamond"/>
                        </a:rPr>
                        <a:t>Djankov</a:t>
                      </a:r>
                      <a:r>
                        <a:rPr lang="en-AU" sz="1600" kern="1200" dirty="0" smtClean="0">
                          <a:solidFill>
                            <a:schemeClr val="tx1"/>
                          </a:solidFill>
                          <a:latin typeface="Garamond"/>
                          <a:ea typeface="+mn-ea"/>
                          <a:cs typeface="Garamond"/>
                        </a:rPr>
                        <a:t> et al (2008) - high level of foreign can undermine their institutions</a:t>
                      </a:r>
                    </a:p>
                  </a:txBody>
                  <a:tcPr horzOverflow="overflow">
                    <a:lnL>
                      <a:noFill/>
                    </a:lnL>
                    <a:lnR>
                      <a:noFill/>
                    </a:lnR>
                    <a:lnT>
                      <a:noFill/>
                    </a:lnT>
                    <a:lnB>
                      <a:noFill/>
                    </a:lnB>
                    <a:lnTlToBr>
                      <a:noFill/>
                    </a:lnTlToBr>
                    <a:lnBlToTr>
                      <a:noFill/>
                    </a:lnBlToTr>
                    <a:noFill/>
                  </a:tcPr>
                </a:tc>
              </a:tr>
            </a:tbl>
          </a:graphicData>
        </a:graphic>
      </p:graphicFrame>
      <p:sp>
        <p:nvSpPr>
          <p:cNvPr id="21522" name="Slide Number Placeholder 11"/>
          <p:cNvSpPr>
            <a:spLocks noGrp="1"/>
          </p:cNvSpPr>
          <p:nvPr>
            <p:ph type="sldNum" sz="quarter" idx="12"/>
          </p:nvPr>
        </p:nvSpPr>
        <p:spPr>
          <a:xfrm>
            <a:off x="7010400" y="6381750"/>
            <a:ext cx="2133600" cy="476250"/>
          </a:xfrm>
          <a:noFill/>
        </p:spPr>
        <p:txBody>
          <a:bodyPr/>
          <a:lstStyle/>
          <a:p>
            <a:fld id="{421E772F-F150-1144-903F-6A8BFAA8A786}" type="slidenum">
              <a:rPr lang="en-US" sz="1200">
                <a:latin typeface="Garamond"/>
                <a:cs typeface="Garamond"/>
              </a:rPr>
              <a:pPr/>
              <a:t>5</a:t>
            </a:fld>
            <a:endParaRPr lang="en-US" sz="1200" dirty="0">
              <a:latin typeface="Garamond"/>
              <a:cs typeface="Garamond"/>
            </a:endParaRPr>
          </a:p>
        </p:txBody>
      </p:sp>
      <p:graphicFrame>
        <p:nvGraphicFramePr>
          <p:cNvPr id="13" name="Group 20"/>
          <p:cNvGraphicFramePr>
            <a:graphicFrameLocks noGrp="1"/>
          </p:cNvGraphicFramePr>
          <p:nvPr/>
        </p:nvGraphicFramePr>
        <p:xfrm>
          <a:off x="1219200" y="3581400"/>
          <a:ext cx="7696200" cy="2785872"/>
        </p:xfrm>
        <a:graphic>
          <a:graphicData uri="http://schemas.openxmlformats.org/drawingml/2006/table">
            <a:tbl>
              <a:tblPr/>
              <a:tblGrid>
                <a:gridCol w="7696200"/>
              </a:tblGrid>
              <a:tr h="1486218">
                <a:tc>
                  <a:txBody>
                    <a:bodyPr/>
                    <a:lstStyle/>
                    <a:p>
                      <a:pPr marL="0" marR="0" lvl="0" indent="0" algn="l" defTabSz="914400" rtl="0" eaLnBrk="0" fontAlgn="base" latinLnBrk="0" hangingPunct="0">
                        <a:lnSpc>
                          <a:spcPct val="130000"/>
                        </a:lnSpc>
                        <a:spcBef>
                          <a:spcPts val="0"/>
                        </a:spcBef>
                        <a:spcAft>
                          <a:spcPts val="0"/>
                        </a:spcAft>
                        <a:buClrTx/>
                        <a:buSzTx/>
                        <a:buFontTx/>
                        <a:buNone/>
                        <a:tabLst/>
                        <a:defRPr/>
                      </a:pPr>
                      <a:r>
                        <a:rPr lang="en-US" sz="1600" b="1" kern="1200" dirty="0" smtClean="0">
                          <a:solidFill>
                            <a:schemeClr val="tx1"/>
                          </a:solidFill>
                          <a:latin typeface="Garamond"/>
                          <a:ea typeface="+mn-ea"/>
                          <a:cs typeface="Garamond"/>
                        </a:rPr>
                        <a:t>However, a significant body of literature critiquing cross-country aid regressions and their lack of reliability.  </a:t>
                      </a:r>
                    </a:p>
                    <a:p>
                      <a:pPr marL="0" marR="0" lvl="0" indent="0" algn="l" defTabSz="914400" rtl="0" eaLnBrk="0" fontAlgn="base" latinLnBrk="0" hangingPunct="0">
                        <a:lnSpc>
                          <a:spcPct val="130000"/>
                        </a:lnSpc>
                        <a:spcBef>
                          <a:spcPts val="0"/>
                        </a:spcBef>
                        <a:spcAft>
                          <a:spcPts val="0"/>
                        </a:spcAft>
                        <a:buClrTx/>
                        <a:buSzTx/>
                        <a:buFontTx/>
                        <a:buNone/>
                        <a:tabLst/>
                        <a:defRPr/>
                      </a:pPr>
                      <a:endParaRPr kumimoji="0" lang="en-AU" sz="800" b="0" i="0" u="none" strike="noStrike" kern="1200" cap="none" normalizeH="0" baseline="0" dirty="0" smtClean="0">
                        <a:ln>
                          <a:noFill/>
                        </a:ln>
                        <a:solidFill>
                          <a:schemeClr val="tx1"/>
                        </a:solidFill>
                        <a:effectLst/>
                        <a:latin typeface="Garamond"/>
                        <a:ea typeface="Arial" charset="0"/>
                        <a:cs typeface="Garamond"/>
                      </a:endParaRPr>
                    </a:p>
                    <a:p>
                      <a:pPr marL="0" marR="0" lvl="0" indent="0" algn="l" defTabSz="914400" rtl="0" eaLnBrk="0" fontAlgn="base" latinLnBrk="0" hangingPunct="0">
                        <a:lnSpc>
                          <a:spcPct val="130000"/>
                        </a:lnSpc>
                        <a:spcBef>
                          <a:spcPts val="0"/>
                        </a:spcBef>
                        <a:spcAft>
                          <a:spcPts val="0"/>
                        </a:spcAft>
                        <a:buClrTx/>
                        <a:buSzTx/>
                        <a:buFontTx/>
                        <a:buNone/>
                        <a:tabLst/>
                        <a:defRPr/>
                      </a:pPr>
                      <a:r>
                        <a:rPr kumimoji="0" lang="en-AU" sz="1600" b="0" i="0" u="none" strike="noStrike" cap="none" normalizeH="0" baseline="0" dirty="0" smtClean="0">
                          <a:ln>
                            <a:noFill/>
                          </a:ln>
                          <a:solidFill>
                            <a:schemeClr val="tx1"/>
                          </a:solidFill>
                          <a:effectLst/>
                          <a:latin typeface="Garamond"/>
                          <a:ea typeface="Arial" charset="0"/>
                          <a:cs typeface="Garamond"/>
                        </a:rPr>
                        <a:t>Ear (2007) critiques Knack (2000) - “the causal link between aid dependence and worsening quality of governance may be tenuous at best and sensitive to alternative specifications”. </a:t>
                      </a:r>
                    </a:p>
                    <a:p>
                      <a:pPr marL="0" marR="0" lvl="0" indent="0" algn="l" defTabSz="914400" rtl="0" eaLnBrk="0" fontAlgn="base" latinLnBrk="0" hangingPunct="0">
                        <a:lnSpc>
                          <a:spcPct val="130000"/>
                        </a:lnSpc>
                        <a:spcBef>
                          <a:spcPts val="0"/>
                        </a:spcBef>
                        <a:spcAft>
                          <a:spcPts val="0"/>
                        </a:spcAft>
                        <a:buClrTx/>
                        <a:buSzTx/>
                        <a:buFontTx/>
                        <a:buNone/>
                        <a:tabLst/>
                        <a:defRPr/>
                      </a:pPr>
                      <a:endParaRPr kumimoji="0" lang="en-AU" sz="1600" b="0" i="0" u="none" strike="noStrike" cap="none" normalizeH="0" baseline="0" dirty="0" smtClean="0">
                        <a:ln>
                          <a:noFill/>
                        </a:ln>
                        <a:solidFill>
                          <a:schemeClr val="tx1"/>
                        </a:solidFill>
                        <a:effectLst/>
                        <a:latin typeface="Garamond"/>
                        <a:ea typeface="Arial" charset="0"/>
                        <a:cs typeface="Garamond"/>
                      </a:endParaRPr>
                    </a:p>
                    <a:p>
                      <a:pPr marL="0" marR="0" lvl="0" indent="0" algn="l" defTabSz="914400" rtl="0" eaLnBrk="0" fontAlgn="base" latinLnBrk="0" hangingPunct="0">
                        <a:lnSpc>
                          <a:spcPct val="13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Garamond"/>
                          <a:ea typeface="Arial" charset="0"/>
                          <a:cs typeface="Garamond"/>
                        </a:rPr>
                        <a:t>The alternative approach is one based on case studies like what Ear (2007) did for Cambodia – from the country survey – Ear (2007) highlights that aid failed to improve governance except for political stability and may have worsened corruption </a:t>
                      </a:r>
                      <a:endParaRPr kumimoji="0" lang="en-AU" sz="1600" b="0" i="0" u="none" strike="noStrike" cap="none" normalizeH="0" baseline="0" dirty="0" smtClean="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295400" y="152400"/>
            <a:ext cx="7391400" cy="579438"/>
          </a:xfrm>
        </p:spPr>
        <p:txBody>
          <a:bodyPr/>
          <a:lstStyle/>
          <a:p>
            <a:pPr algn="l" eaLnBrk="1" hangingPunct="1"/>
            <a:r>
              <a:rPr lang="en-AU" sz="3200" b="1" u="sng" dirty="0">
                <a:latin typeface="Garamond"/>
                <a:cs typeface="Garamond"/>
              </a:rPr>
              <a:t>III. Literature </a:t>
            </a:r>
            <a:r>
              <a:rPr lang="en-AU" sz="3200" b="1" u="sng" dirty="0" smtClean="0">
                <a:latin typeface="Garamond"/>
                <a:cs typeface="Garamond"/>
              </a:rPr>
              <a:t>review (cont’d) </a:t>
            </a:r>
            <a:endParaRPr lang="en-US" sz="3200" b="1" u="sng" dirty="0">
              <a:latin typeface="Garamond"/>
              <a:cs typeface="Garamond"/>
            </a:endParaRPr>
          </a:p>
        </p:txBody>
      </p:sp>
      <p:pic>
        <p:nvPicPr>
          <p:cNvPr id="21507" name="Picture 3" descr="DSC_0230_resize"/>
          <p:cNvPicPr>
            <a:picLocks noChangeAspect="1" noChangeArrowheads="1"/>
          </p:cNvPicPr>
          <p:nvPr/>
        </p:nvPicPr>
        <p:blipFill>
          <a:blip r:embed="rId3"/>
          <a:srcRect/>
          <a:stretch>
            <a:fillRect/>
          </a:stretch>
        </p:blipFill>
        <p:spPr bwMode="auto">
          <a:xfrm>
            <a:off x="0" y="0"/>
            <a:ext cx="1066800" cy="762000"/>
          </a:xfrm>
          <a:prstGeom prst="rect">
            <a:avLst/>
          </a:prstGeom>
          <a:noFill/>
          <a:ln w="9525">
            <a:noFill/>
            <a:miter lim="800000"/>
            <a:headEnd/>
            <a:tailEnd/>
          </a:ln>
        </p:spPr>
      </p:pic>
      <p:pic>
        <p:nvPicPr>
          <p:cNvPr id="21508" name="Picture 4" descr="DSC_0863_resize"/>
          <p:cNvPicPr>
            <a:picLocks noChangeAspect="1" noChangeArrowheads="1"/>
          </p:cNvPicPr>
          <p:nvPr/>
        </p:nvPicPr>
        <p:blipFill>
          <a:blip r:embed="rId4"/>
          <a:srcRect/>
          <a:stretch>
            <a:fillRect/>
          </a:stretch>
        </p:blipFill>
        <p:spPr bwMode="auto">
          <a:xfrm>
            <a:off x="0" y="762000"/>
            <a:ext cx="1066800" cy="838200"/>
          </a:xfrm>
          <a:prstGeom prst="rect">
            <a:avLst/>
          </a:prstGeom>
          <a:noFill/>
          <a:ln w="9525">
            <a:noFill/>
            <a:miter lim="800000"/>
            <a:headEnd/>
            <a:tailEnd/>
          </a:ln>
        </p:spPr>
      </p:pic>
      <p:pic>
        <p:nvPicPr>
          <p:cNvPr id="21509" name="Picture 5" descr="DSC_0130_resize"/>
          <p:cNvPicPr>
            <a:picLocks noChangeAspect="1" noChangeArrowheads="1"/>
          </p:cNvPicPr>
          <p:nvPr/>
        </p:nvPicPr>
        <p:blipFill>
          <a:blip r:embed="rId5"/>
          <a:srcRect/>
          <a:stretch>
            <a:fillRect/>
          </a:stretch>
        </p:blipFill>
        <p:spPr bwMode="auto">
          <a:xfrm>
            <a:off x="0" y="1600200"/>
            <a:ext cx="1066800" cy="914400"/>
          </a:xfrm>
          <a:prstGeom prst="rect">
            <a:avLst/>
          </a:prstGeom>
          <a:noFill/>
          <a:ln w="9525">
            <a:noFill/>
            <a:miter lim="800000"/>
            <a:headEnd/>
            <a:tailEnd/>
          </a:ln>
        </p:spPr>
      </p:pic>
      <p:pic>
        <p:nvPicPr>
          <p:cNvPr id="21510" name="Picture 6" descr="DSC_0247_resize"/>
          <p:cNvPicPr>
            <a:picLocks noChangeAspect="1" noChangeArrowheads="1"/>
          </p:cNvPicPr>
          <p:nvPr/>
        </p:nvPicPr>
        <p:blipFill>
          <a:blip r:embed="rId6"/>
          <a:srcRect/>
          <a:stretch>
            <a:fillRect/>
          </a:stretch>
        </p:blipFill>
        <p:spPr bwMode="auto">
          <a:xfrm>
            <a:off x="0" y="2514600"/>
            <a:ext cx="1066800" cy="914400"/>
          </a:xfrm>
          <a:prstGeom prst="rect">
            <a:avLst/>
          </a:prstGeom>
          <a:noFill/>
          <a:ln w="9525">
            <a:noFill/>
            <a:miter lim="800000"/>
            <a:headEnd/>
            <a:tailEnd/>
          </a:ln>
        </p:spPr>
      </p:pic>
      <p:pic>
        <p:nvPicPr>
          <p:cNvPr id="21511" name="Picture 7" descr="uncdf_lao153"/>
          <p:cNvPicPr>
            <a:picLocks noChangeAspect="1" noChangeArrowheads="1"/>
          </p:cNvPicPr>
          <p:nvPr/>
        </p:nvPicPr>
        <p:blipFill>
          <a:blip r:embed="rId7"/>
          <a:srcRect/>
          <a:stretch>
            <a:fillRect/>
          </a:stretch>
        </p:blipFill>
        <p:spPr bwMode="auto">
          <a:xfrm>
            <a:off x="0" y="3429000"/>
            <a:ext cx="1066800" cy="838200"/>
          </a:xfrm>
          <a:prstGeom prst="rect">
            <a:avLst/>
          </a:prstGeom>
          <a:noFill/>
          <a:ln w="9525">
            <a:noFill/>
            <a:miter lim="800000"/>
            <a:headEnd/>
            <a:tailEnd/>
          </a:ln>
        </p:spPr>
      </p:pic>
      <p:pic>
        <p:nvPicPr>
          <p:cNvPr id="21512" name="Picture 8" descr="EAPRO LAO 00214"/>
          <p:cNvPicPr>
            <a:picLocks noChangeAspect="1" noChangeArrowheads="1"/>
          </p:cNvPicPr>
          <p:nvPr/>
        </p:nvPicPr>
        <p:blipFill>
          <a:blip r:embed="rId8"/>
          <a:srcRect/>
          <a:stretch>
            <a:fillRect/>
          </a:stretch>
        </p:blipFill>
        <p:spPr bwMode="auto">
          <a:xfrm>
            <a:off x="0" y="4191000"/>
            <a:ext cx="1066800" cy="838200"/>
          </a:xfrm>
          <a:prstGeom prst="rect">
            <a:avLst/>
          </a:prstGeom>
          <a:noFill/>
          <a:ln w="9525">
            <a:noFill/>
            <a:miter lim="800000"/>
            <a:headEnd/>
            <a:tailEnd/>
          </a:ln>
        </p:spPr>
      </p:pic>
      <p:pic>
        <p:nvPicPr>
          <p:cNvPr id="21513" name="Picture 9" descr="DSC_0556"/>
          <p:cNvPicPr>
            <a:picLocks noChangeAspect="1" noChangeArrowheads="1"/>
          </p:cNvPicPr>
          <p:nvPr/>
        </p:nvPicPr>
        <p:blipFill>
          <a:blip r:embed="rId9"/>
          <a:srcRect/>
          <a:stretch>
            <a:fillRect/>
          </a:stretch>
        </p:blipFill>
        <p:spPr bwMode="auto">
          <a:xfrm>
            <a:off x="0" y="5029200"/>
            <a:ext cx="1066800" cy="914400"/>
          </a:xfrm>
          <a:prstGeom prst="rect">
            <a:avLst/>
          </a:prstGeom>
          <a:noFill/>
          <a:ln w="9525">
            <a:noFill/>
            <a:miter lim="800000"/>
            <a:headEnd/>
            <a:tailEnd/>
          </a:ln>
        </p:spPr>
      </p:pic>
      <p:pic>
        <p:nvPicPr>
          <p:cNvPr id="21514" name="Picture 10" descr="Friendship Bridge116"/>
          <p:cNvPicPr>
            <a:picLocks noChangeAspect="1" noChangeArrowheads="1"/>
          </p:cNvPicPr>
          <p:nvPr/>
        </p:nvPicPr>
        <p:blipFill>
          <a:blip r:embed="rId10"/>
          <a:srcRect/>
          <a:stretch>
            <a:fillRect/>
          </a:stretch>
        </p:blipFill>
        <p:spPr bwMode="auto">
          <a:xfrm>
            <a:off x="0" y="5943600"/>
            <a:ext cx="1066800" cy="914400"/>
          </a:xfrm>
          <a:prstGeom prst="rect">
            <a:avLst/>
          </a:prstGeom>
          <a:noFill/>
          <a:ln w="9525">
            <a:noFill/>
            <a:miter lim="800000"/>
            <a:headEnd/>
            <a:tailEnd/>
          </a:ln>
        </p:spPr>
      </p:pic>
      <p:graphicFrame>
        <p:nvGraphicFramePr>
          <p:cNvPr id="20500" name="Group 20"/>
          <p:cNvGraphicFramePr>
            <a:graphicFrameLocks noGrp="1"/>
          </p:cNvGraphicFramePr>
          <p:nvPr/>
        </p:nvGraphicFramePr>
        <p:xfrm>
          <a:off x="1371600" y="890016"/>
          <a:ext cx="7543800" cy="3884120"/>
        </p:xfrm>
        <a:graphic>
          <a:graphicData uri="http://schemas.openxmlformats.org/drawingml/2006/table">
            <a:tbl>
              <a:tblPr/>
              <a:tblGrid>
                <a:gridCol w="533400"/>
                <a:gridCol w="7010400"/>
              </a:tblGrid>
              <a:tr h="599298">
                <a:tc gridSpan="2">
                  <a:txBody>
                    <a:bodyPr/>
                    <a:lstStyle/>
                    <a:p>
                      <a:pPr marL="342900" marR="0" lvl="0" indent="-342900" algn="l" defTabSz="914400" rtl="0" eaLnBrk="0" fontAlgn="base" latinLnBrk="0" hangingPunct="0">
                        <a:lnSpc>
                          <a:spcPct val="130000"/>
                        </a:lnSpc>
                        <a:spcBef>
                          <a:spcPct val="20000"/>
                        </a:spcBef>
                        <a:spcAft>
                          <a:spcPct val="0"/>
                        </a:spcAft>
                        <a:buClrTx/>
                        <a:buSzTx/>
                        <a:buFont typeface="+mj-lt"/>
                        <a:buNone/>
                        <a:tabLst/>
                        <a:defRPr/>
                      </a:pPr>
                      <a:r>
                        <a:rPr lang="en-US" sz="1800" b="1" kern="1200" dirty="0" smtClean="0">
                          <a:solidFill>
                            <a:schemeClr val="tx1"/>
                          </a:solidFill>
                          <a:latin typeface="Garamond"/>
                          <a:ea typeface="+mn-ea"/>
                          <a:cs typeface="Garamond"/>
                        </a:rPr>
                        <a:t>The current literature seems to have two key limitations. </a:t>
                      </a:r>
                      <a:endParaRPr kumimoji="0" lang="en-US" sz="1800" b="1" i="0" u="none" strike="noStrike" cap="none" normalizeH="0" baseline="0" dirty="0" smtClean="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r>
              <a:tr h="1172559">
                <a:tc>
                  <a:txBody>
                    <a:bodyPr/>
                    <a:lstStyle/>
                    <a:p>
                      <a:pPr marL="0" marR="0" lvl="0" indent="0" algn="l" defTabSz="914400" rtl="0" eaLnBrk="0" fontAlgn="base" latinLnBrk="0" hangingPunct="0">
                        <a:lnSpc>
                          <a:spcPct val="130000"/>
                        </a:lnSpc>
                        <a:spcBef>
                          <a:spcPct val="20000"/>
                        </a:spcBef>
                        <a:spcAft>
                          <a:spcPct val="0"/>
                        </a:spcAft>
                        <a:buClrTx/>
                        <a:buSzTx/>
                        <a:buFontTx/>
                        <a:buNone/>
                        <a:tabLst/>
                      </a:pPr>
                      <a:r>
                        <a:rPr kumimoji="0" lang="en-AU" sz="1800" b="0" i="0" u="none" strike="noStrike" cap="none" normalizeH="0" baseline="0" dirty="0" smtClean="0">
                          <a:ln>
                            <a:noFill/>
                          </a:ln>
                          <a:solidFill>
                            <a:schemeClr val="tx1"/>
                          </a:solidFill>
                          <a:effectLst/>
                          <a:latin typeface="Garamond"/>
                          <a:ea typeface="Arial" charset="0"/>
                          <a:cs typeface="Garamond"/>
                        </a:rPr>
                        <a:t>1</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Tx/>
                        <a:buNone/>
                        <a:tabLst/>
                        <a:defRPr/>
                      </a:pPr>
                      <a:r>
                        <a:rPr lang="en-US" sz="1800" b="0" kern="1200" dirty="0" smtClean="0">
                          <a:solidFill>
                            <a:schemeClr val="tx1"/>
                          </a:solidFill>
                          <a:latin typeface="Garamond"/>
                          <a:ea typeface="+mn-ea"/>
                          <a:cs typeface="Garamond"/>
                        </a:rPr>
                        <a:t>It is heavily biased in the direction of cross-country regressions which may</a:t>
                      </a:r>
                      <a:r>
                        <a:rPr lang="en-US" sz="1800" b="0" kern="1200" dirty="0" smtClean="0">
                          <a:solidFill>
                            <a:schemeClr val="tx1"/>
                          </a:solidFill>
                          <a:latin typeface="Garamond"/>
                          <a:ea typeface="+mn-ea"/>
                          <a:cs typeface="Garamond"/>
                        </a:rPr>
                        <a:t>  </a:t>
                      </a:r>
                      <a:r>
                        <a:rPr lang="en-US" sz="1800" b="0" kern="1200" dirty="0" smtClean="0">
                          <a:solidFill>
                            <a:schemeClr val="tx1"/>
                          </a:solidFill>
                          <a:latin typeface="Garamond"/>
                          <a:ea typeface="+mn-ea"/>
                          <a:cs typeface="Garamond"/>
                        </a:rPr>
                        <a:t>be unreliable</a:t>
                      </a:r>
                      <a:r>
                        <a:rPr lang="en-US" sz="1800" b="0" kern="1200" baseline="0" dirty="0" smtClean="0">
                          <a:solidFill>
                            <a:schemeClr val="tx1"/>
                          </a:solidFill>
                          <a:latin typeface="Garamond"/>
                          <a:ea typeface="+mn-ea"/>
                          <a:cs typeface="Garamond"/>
                        </a:rPr>
                        <a:t>. It often assumes that </a:t>
                      </a:r>
                      <a:r>
                        <a:rPr lang="en-US" sz="1800" b="0" kern="1200" dirty="0" smtClean="0">
                          <a:solidFill>
                            <a:schemeClr val="tx1"/>
                          </a:solidFill>
                          <a:latin typeface="Garamond"/>
                          <a:ea typeface="+mn-ea"/>
                          <a:cs typeface="Garamond"/>
                        </a:rPr>
                        <a:t>the impact of foreign aid on quality of government is likely to be homogenous across countries</a:t>
                      </a:r>
                      <a:r>
                        <a:rPr lang="en-AU" sz="1800" b="0" dirty="0" smtClean="0">
                          <a:latin typeface="Garamond"/>
                          <a:cs typeface="Garamond"/>
                        </a:rPr>
                        <a:t> </a:t>
                      </a:r>
                      <a:endParaRPr lang="en-AU" sz="1800" b="0" kern="1200" dirty="0" smtClean="0">
                        <a:solidFill>
                          <a:schemeClr val="tx1"/>
                        </a:solidFill>
                        <a:latin typeface="Garamond"/>
                        <a:ea typeface="+mn-ea"/>
                        <a:cs typeface="Garamond"/>
                      </a:endParaRPr>
                    </a:p>
                  </a:txBody>
                  <a:tcPr horzOverflow="overflow">
                    <a:lnL>
                      <a:noFill/>
                    </a:lnL>
                    <a:lnR>
                      <a:noFill/>
                    </a:lnR>
                    <a:lnT>
                      <a:noFill/>
                    </a:lnT>
                    <a:lnB>
                      <a:noFill/>
                    </a:lnB>
                    <a:lnTlToBr>
                      <a:noFill/>
                    </a:lnTlToBr>
                    <a:lnBlToTr>
                      <a:noFill/>
                    </a:lnBlToTr>
                    <a:noFill/>
                  </a:tcPr>
                </a:tc>
              </a:tr>
              <a:tr h="1529126">
                <a:tc>
                  <a:txBody>
                    <a:bodyPr/>
                    <a:lstStyle/>
                    <a:p>
                      <a:pPr marL="0" marR="0" lvl="0" indent="0" algn="l" defTabSz="914400" rtl="0" eaLnBrk="0" fontAlgn="base" latinLnBrk="0" hangingPunct="0">
                        <a:lnSpc>
                          <a:spcPct val="13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a:ea typeface="Arial" charset="0"/>
                          <a:cs typeface="Garamond"/>
                        </a:rPr>
                        <a:t>2</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lang="en-US" sz="1800" b="0" kern="1200" dirty="0" smtClean="0">
                          <a:solidFill>
                            <a:schemeClr val="tx1"/>
                          </a:solidFill>
                          <a:latin typeface="Garamond"/>
                          <a:ea typeface="+mn-ea"/>
                          <a:cs typeface="Garamond"/>
                        </a:rPr>
                        <a:t>There are very</a:t>
                      </a:r>
                      <a:r>
                        <a:rPr lang="en-US" sz="1800" b="0" kern="1200" baseline="0" dirty="0" smtClean="0">
                          <a:solidFill>
                            <a:schemeClr val="tx1"/>
                          </a:solidFill>
                          <a:latin typeface="Garamond"/>
                          <a:ea typeface="+mn-ea"/>
                          <a:cs typeface="Garamond"/>
                        </a:rPr>
                        <a:t> f</a:t>
                      </a:r>
                      <a:r>
                        <a:rPr lang="en-US" sz="1800" b="0" kern="1200" dirty="0" smtClean="0">
                          <a:solidFill>
                            <a:schemeClr val="tx1"/>
                          </a:solidFill>
                          <a:latin typeface="Garamond"/>
                          <a:ea typeface="+mn-ea"/>
                          <a:cs typeface="Garamond"/>
                        </a:rPr>
                        <a:t>ew case-studies,</a:t>
                      </a:r>
                      <a:r>
                        <a:rPr lang="en-US" sz="1800" b="0" kern="1200" baseline="0" dirty="0" smtClean="0">
                          <a:solidFill>
                            <a:schemeClr val="tx1"/>
                          </a:solidFill>
                          <a:latin typeface="Garamond"/>
                          <a:ea typeface="+mn-ea"/>
                          <a:cs typeface="Garamond"/>
                        </a:rPr>
                        <a:t> and those that are </a:t>
                      </a:r>
                      <a:r>
                        <a:rPr lang="en-US" sz="1800" b="0" kern="1200" dirty="0" smtClean="0">
                          <a:solidFill>
                            <a:schemeClr val="tx1"/>
                          </a:solidFill>
                          <a:latin typeface="Garamond"/>
                          <a:ea typeface="+mn-ea"/>
                          <a:cs typeface="Garamond"/>
                        </a:rPr>
                        <a:t>lack direct insight into the perspectives of government officials. </a:t>
                      </a:r>
                      <a:r>
                        <a:rPr lang="en-AU" sz="1800" b="0" dirty="0" smtClean="0">
                          <a:latin typeface="Garamond"/>
                          <a:cs typeface="Garamond"/>
                        </a:rPr>
                        <a:t> </a:t>
                      </a:r>
                    </a:p>
                    <a:p>
                      <a:pPr marL="0" marR="0" lvl="0" indent="0" algn="l" defTabSz="914400" rtl="0" eaLnBrk="1" fontAlgn="base" latinLnBrk="0" hangingPunct="1">
                        <a:lnSpc>
                          <a:spcPct val="130000"/>
                        </a:lnSpc>
                        <a:spcBef>
                          <a:spcPct val="20000"/>
                        </a:spcBef>
                        <a:spcAft>
                          <a:spcPct val="0"/>
                        </a:spcAft>
                        <a:buClrTx/>
                        <a:buSzTx/>
                        <a:buFontTx/>
                        <a:buNone/>
                        <a:tabLst/>
                      </a:pPr>
                      <a:endParaRPr lang="en-AU" sz="800" b="0" dirty="0" smtClean="0">
                        <a:latin typeface="Garamond"/>
                        <a:cs typeface="Garamond"/>
                      </a:endParaRPr>
                    </a:p>
                    <a:p>
                      <a:pPr marL="0" marR="0" lvl="0" indent="0" algn="l" defTabSz="914400" rtl="0" eaLnBrk="1" fontAlgn="base" latinLnBrk="0" hangingPunct="1">
                        <a:lnSpc>
                          <a:spcPct val="130000"/>
                        </a:lnSpc>
                        <a:spcBef>
                          <a:spcPct val="20000"/>
                        </a:spcBef>
                        <a:spcAft>
                          <a:spcPct val="0"/>
                        </a:spcAft>
                        <a:buClrTx/>
                        <a:buSzTx/>
                        <a:buFontTx/>
                        <a:buNone/>
                        <a:tabLst/>
                      </a:pPr>
                      <a:r>
                        <a:rPr lang="en-AU" sz="1800" b="0" dirty="0" smtClean="0">
                          <a:latin typeface="Garamond"/>
                          <a:cs typeface="Garamond"/>
                        </a:rPr>
                        <a:t>Ear (2007)’s</a:t>
                      </a:r>
                      <a:r>
                        <a:rPr lang="en-AU" sz="1800" b="0" baseline="0" dirty="0" smtClean="0">
                          <a:latin typeface="Garamond"/>
                          <a:cs typeface="Garamond"/>
                        </a:rPr>
                        <a:t> findings, for instance, very much based on perspectives from donor community = 84% of the survey’s respondents worked for donor agencies and Non-Profit Organizations (NGOs)</a:t>
                      </a:r>
                      <a:endParaRPr lang="en-AU" sz="1800" b="0" kern="1200" dirty="0" smtClean="0">
                        <a:solidFill>
                          <a:schemeClr val="tx1"/>
                        </a:solidFill>
                        <a:latin typeface="Garamond"/>
                        <a:ea typeface="+mn-ea"/>
                        <a:cs typeface="Garamond"/>
                      </a:endParaRPr>
                    </a:p>
                  </a:txBody>
                  <a:tcPr horzOverflow="overflow">
                    <a:lnL>
                      <a:noFill/>
                    </a:lnL>
                    <a:lnR>
                      <a:noFill/>
                    </a:lnR>
                    <a:lnT>
                      <a:noFill/>
                    </a:lnT>
                    <a:lnB>
                      <a:noFill/>
                    </a:lnB>
                    <a:lnTlToBr>
                      <a:noFill/>
                    </a:lnTlToBr>
                    <a:lnBlToTr>
                      <a:noFill/>
                    </a:lnBlToTr>
                    <a:noFill/>
                  </a:tcPr>
                </a:tc>
              </a:tr>
            </a:tbl>
          </a:graphicData>
        </a:graphic>
      </p:graphicFrame>
      <p:sp>
        <p:nvSpPr>
          <p:cNvPr id="21522" name="Slide Number Placeholder 11"/>
          <p:cNvSpPr>
            <a:spLocks noGrp="1"/>
          </p:cNvSpPr>
          <p:nvPr>
            <p:ph type="sldNum" sz="quarter" idx="12"/>
          </p:nvPr>
        </p:nvSpPr>
        <p:spPr>
          <a:xfrm>
            <a:off x="7010400" y="6381750"/>
            <a:ext cx="2133600" cy="476250"/>
          </a:xfrm>
          <a:noFill/>
        </p:spPr>
        <p:txBody>
          <a:bodyPr/>
          <a:lstStyle/>
          <a:p>
            <a:fld id="{421E772F-F150-1144-903F-6A8BFAA8A786}" type="slidenum">
              <a:rPr lang="en-US" sz="1200">
                <a:latin typeface="Garamond"/>
                <a:cs typeface="Garamond"/>
              </a:rPr>
              <a:pPr/>
              <a:t>6</a:t>
            </a:fld>
            <a:endParaRPr lang="en-US" sz="1200" dirty="0">
              <a:latin typeface="Garamond"/>
              <a:cs typeface="Garamon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219200" y="152400"/>
            <a:ext cx="7391400" cy="533400"/>
          </a:xfrm>
        </p:spPr>
        <p:txBody>
          <a:bodyPr/>
          <a:lstStyle/>
          <a:p>
            <a:pPr algn="l" eaLnBrk="1" hangingPunct="1"/>
            <a:r>
              <a:rPr lang="en-AU" sz="2800" b="1" u="sng" dirty="0" smtClean="0">
                <a:latin typeface="Garamond"/>
                <a:cs typeface="Garamond"/>
              </a:rPr>
              <a:t>III. </a:t>
            </a:r>
            <a:r>
              <a:rPr lang="en-AU" sz="2800" b="1" u="sng" dirty="0">
                <a:latin typeface="Garamond"/>
                <a:cs typeface="Garamond"/>
              </a:rPr>
              <a:t>Research </a:t>
            </a:r>
            <a:r>
              <a:rPr lang="en-AU" sz="2800" b="1" u="sng" dirty="0" smtClean="0">
                <a:latin typeface="Garamond"/>
                <a:cs typeface="Garamond"/>
              </a:rPr>
              <a:t>methodology</a:t>
            </a:r>
            <a:endParaRPr lang="en-US" sz="2800" b="1" u="sng" dirty="0">
              <a:latin typeface="Garamond"/>
              <a:cs typeface="Garamond"/>
            </a:endParaRPr>
          </a:p>
        </p:txBody>
      </p:sp>
      <p:pic>
        <p:nvPicPr>
          <p:cNvPr id="23555" name="Picture 3" descr="DSC_0230_resize"/>
          <p:cNvPicPr>
            <a:picLocks noChangeAspect="1" noChangeArrowheads="1"/>
          </p:cNvPicPr>
          <p:nvPr/>
        </p:nvPicPr>
        <p:blipFill>
          <a:blip r:embed="rId2"/>
          <a:srcRect/>
          <a:stretch>
            <a:fillRect/>
          </a:stretch>
        </p:blipFill>
        <p:spPr bwMode="auto">
          <a:xfrm>
            <a:off x="0" y="0"/>
            <a:ext cx="1066800" cy="762000"/>
          </a:xfrm>
          <a:prstGeom prst="rect">
            <a:avLst/>
          </a:prstGeom>
          <a:noFill/>
          <a:ln w="9525">
            <a:noFill/>
            <a:miter lim="800000"/>
            <a:headEnd/>
            <a:tailEnd/>
          </a:ln>
        </p:spPr>
      </p:pic>
      <p:pic>
        <p:nvPicPr>
          <p:cNvPr id="23556" name="Picture 4" descr="DSC_0863_resize"/>
          <p:cNvPicPr>
            <a:picLocks noChangeAspect="1" noChangeArrowheads="1"/>
          </p:cNvPicPr>
          <p:nvPr/>
        </p:nvPicPr>
        <p:blipFill>
          <a:blip r:embed="rId3"/>
          <a:srcRect/>
          <a:stretch>
            <a:fillRect/>
          </a:stretch>
        </p:blipFill>
        <p:spPr bwMode="auto">
          <a:xfrm>
            <a:off x="0" y="762000"/>
            <a:ext cx="1066800" cy="838200"/>
          </a:xfrm>
          <a:prstGeom prst="rect">
            <a:avLst/>
          </a:prstGeom>
          <a:noFill/>
          <a:ln w="9525">
            <a:noFill/>
            <a:miter lim="800000"/>
            <a:headEnd/>
            <a:tailEnd/>
          </a:ln>
        </p:spPr>
      </p:pic>
      <p:pic>
        <p:nvPicPr>
          <p:cNvPr id="23557" name="Picture 5" descr="DSC_0130_resize"/>
          <p:cNvPicPr>
            <a:picLocks noChangeAspect="1" noChangeArrowheads="1"/>
          </p:cNvPicPr>
          <p:nvPr/>
        </p:nvPicPr>
        <p:blipFill>
          <a:blip r:embed="rId4"/>
          <a:srcRect/>
          <a:stretch>
            <a:fillRect/>
          </a:stretch>
        </p:blipFill>
        <p:spPr bwMode="auto">
          <a:xfrm>
            <a:off x="0" y="1600200"/>
            <a:ext cx="1066800" cy="914400"/>
          </a:xfrm>
          <a:prstGeom prst="rect">
            <a:avLst/>
          </a:prstGeom>
          <a:noFill/>
          <a:ln w="9525">
            <a:noFill/>
            <a:miter lim="800000"/>
            <a:headEnd/>
            <a:tailEnd/>
          </a:ln>
        </p:spPr>
      </p:pic>
      <p:pic>
        <p:nvPicPr>
          <p:cNvPr id="23558" name="Picture 6" descr="DSC_0247_resize"/>
          <p:cNvPicPr>
            <a:picLocks noChangeAspect="1" noChangeArrowheads="1"/>
          </p:cNvPicPr>
          <p:nvPr/>
        </p:nvPicPr>
        <p:blipFill>
          <a:blip r:embed="rId5"/>
          <a:srcRect/>
          <a:stretch>
            <a:fillRect/>
          </a:stretch>
        </p:blipFill>
        <p:spPr bwMode="auto">
          <a:xfrm>
            <a:off x="0" y="2514600"/>
            <a:ext cx="1066800" cy="914400"/>
          </a:xfrm>
          <a:prstGeom prst="rect">
            <a:avLst/>
          </a:prstGeom>
          <a:noFill/>
          <a:ln w="9525">
            <a:noFill/>
            <a:miter lim="800000"/>
            <a:headEnd/>
            <a:tailEnd/>
          </a:ln>
        </p:spPr>
      </p:pic>
      <p:pic>
        <p:nvPicPr>
          <p:cNvPr id="23559" name="Picture 7" descr="uncdf_lao153"/>
          <p:cNvPicPr>
            <a:picLocks noChangeAspect="1" noChangeArrowheads="1"/>
          </p:cNvPicPr>
          <p:nvPr/>
        </p:nvPicPr>
        <p:blipFill>
          <a:blip r:embed="rId6"/>
          <a:srcRect/>
          <a:stretch>
            <a:fillRect/>
          </a:stretch>
        </p:blipFill>
        <p:spPr bwMode="auto">
          <a:xfrm>
            <a:off x="0" y="3429000"/>
            <a:ext cx="1066800" cy="838200"/>
          </a:xfrm>
          <a:prstGeom prst="rect">
            <a:avLst/>
          </a:prstGeom>
          <a:noFill/>
          <a:ln w="9525">
            <a:noFill/>
            <a:miter lim="800000"/>
            <a:headEnd/>
            <a:tailEnd/>
          </a:ln>
        </p:spPr>
      </p:pic>
      <p:pic>
        <p:nvPicPr>
          <p:cNvPr id="23560" name="Picture 8" descr="EAPRO LAO 00214"/>
          <p:cNvPicPr>
            <a:picLocks noChangeAspect="1" noChangeArrowheads="1"/>
          </p:cNvPicPr>
          <p:nvPr/>
        </p:nvPicPr>
        <p:blipFill>
          <a:blip r:embed="rId7"/>
          <a:srcRect/>
          <a:stretch>
            <a:fillRect/>
          </a:stretch>
        </p:blipFill>
        <p:spPr bwMode="auto">
          <a:xfrm>
            <a:off x="0" y="4191000"/>
            <a:ext cx="1066800" cy="838200"/>
          </a:xfrm>
          <a:prstGeom prst="rect">
            <a:avLst/>
          </a:prstGeom>
          <a:noFill/>
          <a:ln w="9525">
            <a:noFill/>
            <a:miter lim="800000"/>
            <a:headEnd/>
            <a:tailEnd/>
          </a:ln>
        </p:spPr>
      </p:pic>
      <p:pic>
        <p:nvPicPr>
          <p:cNvPr id="23561" name="Picture 9" descr="DSC_0556"/>
          <p:cNvPicPr>
            <a:picLocks noChangeAspect="1" noChangeArrowheads="1"/>
          </p:cNvPicPr>
          <p:nvPr/>
        </p:nvPicPr>
        <p:blipFill>
          <a:blip r:embed="rId8"/>
          <a:srcRect/>
          <a:stretch>
            <a:fillRect/>
          </a:stretch>
        </p:blipFill>
        <p:spPr bwMode="auto">
          <a:xfrm>
            <a:off x="0" y="5029200"/>
            <a:ext cx="1066800" cy="914400"/>
          </a:xfrm>
          <a:prstGeom prst="rect">
            <a:avLst/>
          </a:prstGeom>
          <a:noFill/>
          <a:ln w="9525">
            <a:noFill/>
            <a:miter lim="800000"/>
            <a:headEnd/>
            <a:tailEnd/>
          </a:ln>
        </p:spPr>
      </p:pic>
      <p:pic>
        <p:nvPicPr>
          <p:cNvPr id="23562" name="Picture 10" descr="Friendship Bridge116"/>
          <p:cNvPicPr>
            <a:picLocks noChangeAspect="1" noChangeArrowheads="1"/>
          </p:cNvPicPr>
          <p:nvPr/>
        </p:nvPicPr>
        <p:blipFill>
          <a:blip r:embed="rId9"/>
          <a:srcRect/>
          <a:stretch>
            <a:fillRect/>
          </a:stretch>
        </p:blipFill>
        <p:spPr bwMode="auto">
          <a:xfrm>
            <a:off x="0" y="5943600"/>
            <a:ext cx="1066800" cy="914400"/>
          </a:xfrm>
          <a:prstGeom prst="rect">
            <a:avLst/>
          </a:prstGeom>
          <a:noFill/>
          <a:ln w="9525">
            <a:noFill/>
            <a:miter lim="800000"/>
            <a:headEnd/>
            <a:tailEnd/>
          </a:ln>
        </p:spPr>
      </p:pic>
      <p:sp>
        <p:nvSpPr>
          <p:cNvPr id="23563" name="Rectangle 3"/>
          <p:cNvSpPr>
            <a:spLocks noChangeArrowheads="1"/>
          </p:cNvSpPr>
          <p:nvPr/>
        </p:nvSpPr>
        <p:spPr bwMode="auto">
          <a:xfrm>
            <a:off x="1143000" y="685800"/>
            <a:ext cx="8001000" cy="533400"/>
          </a:xfrm>
          <a:prstGeom prst="rect">
            <a:avLst/>
          </a:prstGeom>
          <a:noFill/>
          <a:ln w="9525">
            <a:noFill/>
            <a:miter lim="800000"/>
            <a:headEnd/>
            <a:tailEnd/>
          </a:ln>
        </p:spPr>
        <p:txBody>
          <a:bodyPr>
            <a:prstTxWarp prst="textNoShape">
              <a:avLst/>
            </a:prstTxWarp>
          </a:bodyPr>
          <a:lstStyle/>
          <a:p>
            <a:pPr>
              <a:lnSpc>
                <a:spcPct val="120000"/>
              </a:lnSpc>
              <a:spcBef>
                <a:spcPct val="20000"/>
              </a:spcBef>
            </a:pPr>
            <a:r>
              <a:rPr lang="en-AU" b="1" u="sng" dirty="0" smtClean="0">
                <a:latin typeface="Garamond"/>
                <a:cs typeface="Garamond"/>
              </a:rPr>
              <a:t>Approach</a:t>
            </a:r>
            <a:r>
              <a:rPr lang="en-AU" dirty="0" smtClean="0">
                <a:latin typeface="Garamond"/>
                <a:cs typeface="Garamond"/>
              </a:rPr>
              <a:t> </a:t>
            </a:r>
            <a:r>
              <a:rPr lang="en-AU" dirty="0">
                <a:latin typeface="Garamond"/>
                <a:cs typeface="Garamond"/>
              </a:rPr>
              <a:t>- A qualitative case study</a:t>
            </a:r>
            <a:r>
              <a:rPr lang="en-AU" dirty="0" smtClean="0">
                <a:latin typeface="Garamond"/>
                <a:cs typeface="Garamond"/>
              </a:rPr>
              <a:t>  </a:t>
            </a:r>
            <a:endParaRPr lang="en-US" u="sng" dirty="0">
              <a:latin typeface="Garamond"/>
              <a:cs typeface="Garamond"/>
            </a:endParaRPr>
          </a:p>
        </p:txBody>
      </p:sp>
      <p:graphicFrame>
        <p:nvGraphicFramePr>
          <p:cNvPr id="31784" name="Group 40"/>
          <p:cNvGraphicFramePr>
            <a:graphicFrameLocks noGrp="1"/>
          </p:cNvGraphicFramePr>
          <p:nvPr/>
        </p:nvGraphicFramePr>
        <p:xfrm>
          <a:off x="1219200" y="1219201"/>
          <a:ext cx="7772400" cy="4499088"/>
        </p:xfrm>
        <a:graphic>
          <a:graphicData uri="http://schemas.openxmlformats.org/drawingml/2006/table">
            <a:tbl>
              <a:tblPr/>
              <a:tblGrid>
                <a:gridCol w="485775"/>
                <a:gridCol w="7286625"/>
              </a:tblGrid>
              <a:tr h="228599">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AU" sz="1800" b="1" i="0" u="none" strike="noStrike" cap="none" normalizeH="0" baseline="0" dirty="0">
                          <a:ln>
                            <a:noFill/>
                          </a:ln>
                          <a:solidFill>
                            <a:schemeClr val="tx1"/>
                          </a:solidFill>
                          <a:effectLst/>
                          <a:latin typeface="Garamond"/>
                          <a:ea typeface="Arial" charset="0"/>
                          <a:cs typeface="Garamond"/>
                        </a:rPr>
                        <a:t>1) </a:t>
                      </a:r>
                      <a:r>
                        <a:rPr kumimoji="0" lang="en-AU" sz="1800" b="1" i="0" u="none" strike="noStrike" cap="none" normalizeH="0" baseline="0" dirty="0" smtClean="0">
                          <a:ln>
                            <a:noFill/>
                          </a:ln>
                          <a:solidFill>
                            <a:schemeClr val="tx1"/>
                          </a:solidFill>
                          <a:effectLst/>
                          <a:latin typeface="Garamond"/>
                          <a:ea typeface="Arial" charset="0"/>
                          <a:cs typeface="Garamond"/>
                        </a:rPr>
                        <a:t>Survey</a:t>
                      </a:r>
                      <a:endParaRPr kumimoji="0" lang="en-US" sz="1800" b="1"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r>
              <a:tr h="789272">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AU" sz="1800" b="0" i="0" u="none" strike="noStrike" cap="none" normalizeH="0" baseline="0" dirty="0">
                          <a:ln>
                            <a:noFill/>
                          </a:ln>
                          <a:solidFill>
                            <a:schemeClr val="tx1"/>
                          </a:solidFill>
                          <a:effectLst/>
                          <a:latin typeface="Garamond"/>
                          <a:ea typeface="Arial" charset="0"/>
                          <a:cs typeface="Garamond"/>
                        </a:rPr>
                        <a:t>-</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AU" sz="1800" b="0" i="0" u="none" strike="noStrike" cap="none" normalizeH="0" baseline="0" dirty="0" smtClean="0">
                          <a:ln>
                            <a:noFill/>
                          </a:ln>
                          <a:solidFill>
                            <a:schemeClr val="tx1"/>
                          </a:solidFill>
                          <a:effectLst/>
                          <a:latin typeface="Garamond"/>
                          <a:ea typeface="Arial" charset="0"/>
                          <a:cs typeface="Garamond"/>
                        </a:rPr>
                        <a:t>Replicated Ear’s </a:t>
                      </a:r>
                      <a:r>
                        <a:rPr kumimoji="0" lang="en-AU" sz="1800" b="0" i="0" u="none" strike="noStrike" cap="none" normalizeH="0" baseline="0" dirty="0">
                          <a:ln>
                            <a:noFill/>
                          </a:ln>
                          <a:solidFill>
                            <a:schemeClr val="tx1"/>
                          </a:solidFill>
                          <a:effectLst/>
                          <a:latin typeface="Garamond"/>
                          <a:ea typeface="Arial" charset="0"/>
                          <a:cs typeface="Garamond"/>
                        </a:rPr>
                        <a:t>(2007)</a:t>
                      </a:r>
                      <a:r>
                        <a:rPr kumimoji="0" lang="en-AU" sz="1800" b="0" i="0" u="none" strike="noStrike" cap="none" normalizeH="0" baseline="0" dirty="0" smtClean="0">
                          <a:ln>
                            <a:noFill/>
                          </a:ln>
                          <a:solidFill>
                            <a:schemeClr val="tx1"/>
                          </a:solidFill>
                          <a:effectLst/>
                          <a:latin typeface="Garamond"/>
                          <a:ea typeface="Arial" charset="0"/>
                          <a:cs typeface="Garamond"/>
                        </a:rPr>
                        <a:t> elite survey on aid and governance based on Kaufmann et al.’s six dimensions of governance (voice and accountability, rule of law, control of corruption, regulatory quality, political stability, and government effectiveness) </a:t>
                      </a:r>
                    </a:p>
                  </a:txBody>
                  <a:tcPr horzOverflow="overflow">
                    <a:lnL>
                      <a:noFill/>
                    </a:lnL>
                    <a:lnR>
                      <a:noFill/>
                    </a:lnR>
                    <a:lnT>
                      <a:noFill/>
                    </a:lnT>
                    <a:lnB>
                      <a:noFill/>
                    </a:lnB>
                    <a:lnTlToBr>
                      <a:noFill/>
                    </a:lnTlToBr>
                    <a:lnBlToTr>
                      <a:noFill/>
                    </a:lnBlToTr>
                    <a:noFill/>
                  </a:tcPr>
                </a:tc>
              </a:tr>
              <a:tr h="481263">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a:ea typeface="Arial" charset="0"/>
                          <a:cs typeface="Garamond"/>
                        </a:rPr>
                        <a:t>-</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a:ea typeface="Arial" charset="0"/>
                          <a:cs typeface="Garamond"/>
                        </a:rPr>
                        <a:t>Extended to a larger group of respondents especially more government officials  </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r>
              <a:tr h="330009">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Garamond"/>
                          <a:ea typeface="Arial" charset="0"/>
                          <a:cs typeface="Garamond"/>
                        </a:rPr>
                        <a:t>2) Semi-structured in-depth interviews</a:t>
                      </a:r>
                    </a:p>
                  </a:txBody>
                  <a:tcPr horzOverflow="overflow">
                    <a:lnL>
                      <a:noFill/>
                    </a:lnL>
                    <a:lnR>
                      <a:noFill/>
                    </a:lnR>
                    <a:lnT>
                      <a:noFill/>
                    </a:lnT>
                    <a:lnB>
                      <a:noFill/>
                    </a:lnB>
                    <a:lnTlToBr>
                      <a:noFill/>
                    </a:lnTlToBr>
                    <a:lnBlToTr>
                      <a:noFill/>
                    </a:lnBlToTr>
                    <a:noFill/>
                  </a:tcPr>
                </a:tc>
                <a:tc hMerge="1">
                  <a:txBody>
                    <a:bodyPr/>
                    <a:lstStyle/>
                    <a:p>
                      <a:endParaRPr lang="en-US"/>
                    </a:p>
                  </a:txBody>
                  <a:tcPr/>
                </a:tc>
              </a:tr>
              <a:tr h="422538">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AU" sz="1800" b="0" i="0" u="none" strike="noStrike" cap="none" normalizeH="0" baseline="0">
                          <a:ln>
                            <a:noFill/>
                          </a:ln>
                          <a:solidFill>
                            <a:schemeClr val="tx1"/>
                          </a:solidFill>
                          <a:effectLst/>
                          <a:latin typeface="Garamond"/>
                          <a:ea typeface="Arial" charset="0"/>
                          <a:cs typeface="Garamond"/>
                        </a:rPr>
                        <a:t>-</a:t>
                      </a:r>
                      <a:endParaRPr kumimoji="0" lang="en-US" sz="1800" b="0" i="0" u="none" strike="noStrike" cap="none" normalizeH="0" baseline="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Tx/>
                        <a:buNone/>
                        <a:tabLst/>
                      </a:pPr>
                      <a:r>
                        <a:rPr kumimoji="0" lang="en-AU" sz="1800" b="0" i="0" u="none" strike="noStrike" cap="none" normalizeH="0" baseline="0" dirty="0">
                          <a:ln>
                            <a:noFill/>
                          </a:ln>
                          <a:solidFill>
                            <a:schemeClr val="tx1"/>
                          </a:solidFill>
                          <a:effectLst/>
                          <a:latin typeface="Garamond"/>
                          <a:ea typeface="Arial" charset="0"/>
                          <a:cs typeface="Garamond"/>
                        </a:rPr>
                        <a:t>Mostly open ended questions</a:t>
                      </a:r>
                      <a:r>
                        <a:rPr kumimoji="0" lang="en-AU" sz="1800" b="0" i="0" u="none" strike="noStrike" cap="none" normalizeH="0" baseline="0" dirty="0" smtClean="0">
                          <a:ln>
                            <a:noFill/>
                          </a:ln>
                          <a:solidFill>
                            <a:schemeClr val="tx1"/>
                          </a:solidFill>
                          <a:effectLst/>
                          <a:latin typeface="Garamond"/>
                          <a:ea typeface="Arial" charset="0"/>
                          <a:cs typeface="Garamond"/>
                        </a:rPr>
                        <a:t> </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r>
              <a:tr h="421105">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AU" sz="1800" b="0" i="0" u="none" strike="noStrike" cap="none" normalizeH="0" baseline="0" dirty="0">
                          <a:ln>
                            <a:noFill/>
                          </a:ln>
                          <a:solidFill>
                            <a:schemeClr val="tx1"/>
                          </a:solidFill>
                          <a:effectLst/>
                          <a:latin typeface="Garamond"/>
                          <a:ea typeface="Arial" charset="0"/>
                          <a:cs typeface="Garamond"/>
                        </a:rPr>
                        <a:t>-</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a:ea typeface="Arial" charset="0"/>
                          <a:cs typeface="Garamond"/>
                        </a:rPr>
                        <a:t>Looked for justification on the ratings by research participants </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r>
              <a:tr h="369369">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Garamond"/>
                          <a:ea typeface="Arial" charset="0"/>
                          <a:cs typeface="Garamond"/>
                        </a:rPr>
                        <a:t>3) Analysis of reports and documents</a:t>
                      </a:r>
                      <a:r>
                        <a:rPr kumimoji="0" lang="en-US" sz="1800" b="0" i="0" u="none" strike="noStrike" cap="none" normalizeH="0" baseline="0" dirty="0" smtClean="0">
                          <a:ln>
                            <a:noFill/>
                          </a:ln>
                          <a:solidFill>
                            <a:schemeClr val="tx1"/>
                          </a:solidFill>
                          <a:effectLst/>
                          <a:latin typeface="Garamond"/>
                          <a:ea typeface="Arial" charset="0"/>
                          <a:cs typeface="Garamond"/>
                        </a:rPr>
                        <a:t> </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hMerge="1">
                  <a:txBody>
                    <a:bodyPr/>
                    <a:lstStyle/>
                    <a:p>
                      <a:pPr marL="0" marR="0" lvl="0" indent="0" algn="l" defTabSz="914400" rtl="0" eaLnBrk="0" fontAlgn="base" latinLnBrk="0" hangingPunct="0">
                        <a:lnSpc>
                          <a:spcPct val="13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r>
              <a:tr h="440515">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a:ea typeface="Arial" charset="0"/>
                          <a:cs typeface="Garamond"/>
                        </a:rPr>
                        <a:t>-</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a:ea typeface="Arial" charset="0"/>
                          <a:cs typeface="Garamond"/>
                        </a:rPr>
                        <a:t>Reviewed Government documents and donor briefings, evaluation and reports </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r>
            </a:tbl>
          </a:graphicData>
        </a:graphic>
      </p:graphicFrame>
      <p:sp>
        <p:nvSpPr>
          <p:cNvPr id="23578" name="Slide Number Placeholder 12"/>
          <p:cNvSpPr>
            <a:spLocks noGrp="1"/>
          </p:cNvSpPr>
          <p:nvPr>
            <p:ph type="sldNum" sz="quarter" idx="12"/>
          </p:nvPr>
        </p:nvSpPr>
        <p:spPr>
          <a:xfrm>
            <a:off x="7010400" y="6381750"/>
            <a:ext cx="2133600" cy="476250"/>
          </a:xfrm>
          <a:noFill/>
        </p:spPr>
        <p:txBody>
          <a:bodyPr/>
          <a:lstStyle/>
          <a:p>
            <a:fld id="{18CC7155-CAC0-BC41-8A7B-F7260A6BC4D8}" type="slidenum">
              <a:rPr lang="en-US" sz="1200">
                <a:latin typeface="Garamond"/>
                <a:cs typeface="Garamond"/>
              </a:rPr>
              <a:pPr/>
              <a:t>7</a:t>
            </a:fld>
            <a:endParaRPr lang="en-US" sz="1200" dirty="0">
              <a:latin typeface="Garamond"/>
              <a:cs typeface="Garamon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295400" y="76200"/>
            <a:ext cx="7391400" cy="533400"/>
          </a:xfrm>
        </p:spPr>
        <p:txBody>
          <a:bodyPr/>
          <a:lstStyle/>
          <a:p>
            <a:pPr algn="l" eaLnBrk="1" hangingPunct="1"/>
            <a:r>
              <a:rPr lang="en-AU" sz="2800" b="1" u="sng" dirty="0" smtClean="0">
                <a:latin typeface="Garamond"/>
                <a:cs typeface="Garamond"/>
              </a:rPr>
              <a:t>Survey </a:t>
            </a:r>
            <a:endParaRPr lang="en-US" sz="2800" b="1" u="sng" dirty="0">
              <a:latin typeface="Garamond"/>
              <a:cs typeface="Garamond"/>
            </a:endParaRPr>
          </a:p>
        </p:txBody>
      </p:sp>
      <p:pic>
        <p:nvPicPr>
          <p:cNvPr id="23555" name="Picture 3" descr="DSC_0230_resize"/>
          <p:cNvPicPr>
            <a:picLocks noChangeAspect="1" noChangeArrowheads="1"/>
          </p:cNvPicPr>
          <p:nvPr/>
        </p:nvPicPr>
        <p:blipFill>
          <a:blip r:embed="rId2"/>
          <a:srcRect/>
          <a:stretch>
            <a:fillRect/>
          </a:stretch>
        </p:blipFill>
        <p:spPr bwMode="auto">
          <a:xfrm>
            <a:off x="0" y="0"/>
            <a:ext cx="1066800" cy="762000"/>
          </a:xfrm>
          <a:prstGeom prst="rect">
            <a:avLst/>
          </a:prstGeom>
          <a:noFill/>
          <a:ln w="9525">
            <a:noFill/>
            <a:miter lim="800000"/>
            <a:headEnd/>
            <a:tailEnd/>
          </a:ln>
        </p:spPr>
      </p:pic>
      <p:pic>
        <p:nvPicPr>
          <p:cNvPr id="23556" name="Picture 4" descr="DSC_0863_resize"/>
          <p:cNvPicPr>
            <a:picLocks noChangeAspect="1" noChangeArrowheads="1"/>
          </p:cNvPicPr>
          <p:nvPr/>
        </p:nvPicPr>
        <p:blipFill>
          <a:blip r:embed="rId3"/>
          <a:srcRect/>
          <a:stretch>
            <a:fillRect/>
          </a:stretch>
        </p:blipFill>
        <p:spPr bwMode="auto">
          <a:xfrm>
            <a:off x="0" y="762000"/>
            <a:ext cx="1066800" cy="838200"/>
          </a:xfrm>
          <a:prstGeom prst="rect">
            <a:avLst/>
          </a:prstGeom>
          <a:noFill/>
          <a:ln w="9525">
            <a:noFill/>
            <a:miter lim="800000"/>
            <a:headEnd/>
            <a:tailEnd/>
          </a:ln>
        </p:spPr>
      </p:pic>
      <p:pic>
        <p:nvPicPr>
          <p:cNvPr id="23557" name="Picture 5" descr="DSC_0130_resize"/>
          <p:cNvPicPr>
            <a:picLocks noChangeAspect="1" noChangeArrowheads="1"/>
          </p:cNvPicPr>
          <p:nvPr/>
        </p:nvPicPr>
        <p:blipFill>
          <a:blip r:embed="rId4"/>
          <a:srcRect/>
          <a:stretch>
            <a:fillRect/>
          </a:stretch>
        </p:blipFill>
        <p:spPr bwMode="auto">
          <a:xfrm>
            <a:off x="0" y="1600200"/>
            <a:ext cx="1066800" cy="914400"/>
          </a:xfrm>
          <a:prstGeom prst="rect">
            <a:avLst/>
          </a:prstGeom>
          <a:noFill/>
          <a:ln w="9525">
            <a:noFill/>
            <a:miter lim="800000"/>
            <a:headEnd/>
            <a:tailEnd/>
          </a:ln>
        </p:spPr>
      </p:pic>
      <p:pic>
        <p:nvPicPr>
          <p:cNvPr id="23558" name="Picture 6" descr="DSC_0247_resize"/>
          <p:cNvPicPr>
            <a:picLocks noChangeAspect="1" noChangeArrowheads="1"/>
          </p:cNvPicPr>
          <p:nvPr/>
        </p:nvPicPr>
        <p:blipFill>
          <a:blip r:embed="rId5"/>
          <a:srcRect/>
          <a:stretch>
            <a:fillRect/>
          </a:stretch>
        </p:blipFill>
        <p:spPr bwMode="auto">
          <a:xfrm>
            <a:off x="0" y="2514600"/>
            <a:ext cx="1066800" cy="914400"/>
          </a:xfrm>
          <a:prstGeom prst="rect">
            <a:avLst/>
          </a:prstGeom>
          <a:noFill/>
          <a:ln w="9525">
            <a:noFill/>
            <a:miter lim="800000"/>
            <a:headEnd/>
            <a:tailEnd/>
          </a:ln>
        </p:spPr>
      </p:pic>
      <p:pic>
        <p:nvPicPr>
          <p:cNvPr id="23559" name="Picture 7" descr="uncdf_lao153"/>
          <p:cNvPicPr>
            <a:picLocks noChangeAspect="1" noChangeArrowheads="1"/>
          </p:cNvPicPr>
          <p:nvPr/>
        </p:nvPicPr>
        <p:blipFill>
          <a:blip r:embed="rId6"/>
          <a:srcRect/>
          <a:stretch>
            <a:fillRect/>
          </a:stretch>
        </p:blipFill>
        <p:spPr bwMode="auto">
          <a:xfrm>
            <a:off x="0" y="3429000"/>
            <a:ext cx="1066800" cy="838200"/>
          </a:xfrm>
          <a:prstGeom prst="rect">
            <a:avLst/>
          </a:prstGeom>
          <a:noFill/>
          <a:ln w="9525">
            <a:noFill/>
            <a:miter lim="800000"/>
            <a:headEnd/>
            <a:tailEnd/>
          </a:ln>
        </p:spPr>
      </p:pic>
      <p:pic>
        <p:nvPicPr>
          <p:cNvPr id="23560" name="Picture 8" descr="EAPRO LAO 00214"/>
          <p:cNvPicPr>
            <a:picLocks noChangeAspect="1" noChangeArrowheads="1"/>
          </p:cNvPicPr>
          <p:nvPr/>
        </p:nvPicPr>
        <p:blipFill>
          <a:blip r:embed="rId7"/>
          <a:srcRect/>
          <a:stretch>
            <a:fillRect/>
          </a:stretch>
        </p:blipFill>
        <p:spPr bwMode="auto">
          <a:xfrm>
            <a:off x="0" y="4191000"/>
            <a:ext cx="1066800" cy="838200"/>
          </a:xfrm>
          <a:prstGeom prst="rect">
            <a:avLst/>
          </a:prstGeom>
          <a:noFill/>
          <a:ln w="9525">
            <a:noFill/>
            <a:miter lim="800000"/>
            <a:headEnd/>
            <a:tailEnd/>
          </a:ln>
        </p:spPr>
      </p:pic>
      <p:pic>
        <p:nvPicPr>
          <p:cNvPr id="23561" name="Picture 9" descr="DSC_0556"/>
          <p:cNvPicPr>
            <a:picLocks noChangeAspect="1" noChangeArrowheads="1"/>
          </p:cNvPicPr>
          <p:nvPr/>
        </p:nvPicPr>
        <p:blipFill>
          <a:blip r:embed="rId8"/>
          <a:srcRect/>
          <a:stretch>
            <a:fillRect/>
          </a:stretch>
        </p:blipFill>
        <p:spPr bwMode="auto">
          <a:xfrm>
            <a:off x="0" y="5029200"/>
            <a:ext cx="1066800" cy="914400"/>
          </a:xfrm>
          <a:prstGeom prst="rect">
            <a:avLst/>
          </a:prstGeom>
          <a:noFill/>
          <a:ln w="9525">
            <a:noFill/>
            <a:miter lim="800000"/>
            <a:headEnd/>
            <a:tailEnd/>
          </a:ln>
        </p:spPr>
      </p:pic>
      <p:pic>
        <p:nvPicPr>
          <p:cNvPr id="23562" name="Picture 10" descr="Friendship Bridge116"/>
          <p:cNvPicPr>
            <a:picLocks noChangeAspect="1" noChangeArrowheads="1"/>
          </p:cNvPicPr>
          <p:nvPr/>
        </p:nvPicPr>
        <p:blipFill>
          <a:blip r:embed="rId9"/>
          <a:srcRect/>
          <a:stretch>
            <a:fillRect/>
          </a:stretch>
        </p:blipFill>
        <p:spPr bwMode="auto">
          <a:xfrm>
            <a:off x="0" y="5943600"/>
            <a:ext cx="1066800" cy="914400"/>
          </a:xfrm>
          <a:prstGeom prst="rect">
            <a:avLst/>
          </a:prstGeom>
          <a:noFill/>
          <a:ln w="9525">
            <a:noFill/>
            <a:miter lim="800000"/>
            <a:headEnd/>
            <a:tailEnd/>
          </a:ln>
        </p:spPr>
      </p:pic>
      <p:graphicFrame>
        <p:nvGraphicFramePr>
          <p:cNvPr id="31784" name="Group 40"/>
          <p:cNvGraphicFramePr>
            <a:graphicFrameLocks noGrp="1"/>
          </p:cNvGraphicFramePr>
          <p:nvPr/>
        </p:nvGraphicFramePr>
        <p:xfrm>
          <a:off x="1371600" y="685800"/>
          <a:ext cx="7620000" cy="5694041"/>
        </p:xfrm>
        <a:graphic>
          <a:graphicData uri="http://schemas.openxmlformats.org/drawingml/2006/table">
            <a:tbl>
              <a:tblPr/>
              <a:tblGrid>
                <a:gridCol w="476250"/>
                <a:gridCol w="7143750"/>
              </a:tblGrid>
              <a:tr h="381000">
                <a:tc gridSpan="2">
                  <a:txBody>
                    <a:bodyPr/>
                    <a:lstStyle/>
                    <a:p>
                      <a:pPr marL="0" marR="0" lvl="0" indent="0" algn="l" defTabSz="914400" rtl="0" eaLnBrk="1" fontAlgn="base" latinLnBrk="0" hangingPunct="1">
                        <a:lnSpc>
                          <a:spcPts val="2420"/>
                        </a:lnSpc>
                        <a:spcBef>
                          <a:spcPct val="20000"/>
                        </a:spcBef>
                        <a:spcAft>
                          <a:spcPct val="0"/>
                        </a:spcAft>
                        <a:buClrTx/>
                        <a:buSzTx/>
                        <a:buFontTx/>
                        <a:buNone/>
                        <a:tabLst/>
                      </a:pPr>
                      <a:r>
                        <a:rPr kumimoji="0" lang="en-AU" sz="1800" b="1" i="0" u="none" strike="noStrike" cap="none" normalizeH="0" baseline="0" dirty="0" smtClean="0">
                          <a:ln>
                            <a:noFill/>
                          </a:ln>
                          <a:solidFill>
                            <a:schemeClr val="tx1"/>
                          </a:solidFill>
                          <a:effectLst/>
                          <a:latin typeface="Garamond"/>
                          <a:ea typeface="Arial" charset="0"/>
                          <a:cs typeface="Garamond"/>
                        </a:rPr>
                        <a:t>I. Survey launched at  the end of September 2011 – closed in late August 2012</a:t>
                      </a:r>
                      <a:endParaRPr kumimoji="0" lang="en-US" sz="1800" b="1"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r>
              <a:tr h="1127760">
                <a:tc>
                  <a:txBody>
                    <a:bodyPr/>
                    <a:lstStyle/>
                    <a:p>
                      <a:pPr marL="0" marR="0" lvl="0" indent="0" algn="r" defTabSz="914400" rtl="0" eaLnBrk="0" fontAlgn="base" latinLnBrk="0" hangingPunct="0">
                        <a:lnSpc>
                          <a:spcPts val="242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20"/>
                        </a:lnSpc>
                        <a:spcBef>
                          <a:spcPct val="20000"/>
                        </a:spcBef>
                        <a:spcAft>
                          <a:spcPct val="0"/>
                        </a:spcAft>
                        <a:buClrTx/>
                        <a:buSzTx/>
                        <a:buFontTx/>
                        <a:buNone/>
                        <a:tabLst/>
                      </a:pPr>
                      <a:r>
                        <a:rPr kumimoji="0" lang="en-AU" sz="1800" b="1" i="0" u="none" strike="noStrike" cap="none" normalizeH="0" baseline="0" dirty="0" smtClean="0">
                          <a:ln>
                            <a:noFill/>
                          </a:ln>
                          <a:solidFill>
                            <a:schemeClr val="tx1"/>
                          </a:solidFill>
                          <a:effectLst/>
                          <a:latin typeface="Garamond"/>
                          <a:ea typeface="Arial" charset="0"/>
                          <a:cs typeface="Garamond"/>
                        </a:rPr>
                        <a:t>Key question </a:t>
                      </a:r>
                      <a:r>
                        <a:rPr kumimoji="0" lang="en-AU" sz="1800" b="0" i="0" u="none" strike="noStrike" cap="none" normalizeH="0" baseline="0" dirty="0" smtClean="0">
                          <a:ln>
                            <a:noFill/>
                          </a:ln>
                          <a:solidFill>
                            <a:schemeClr val="tx1"/>
                          </a:solidFill>
                          <a:effectLst/>
                          <a:latin typeface="Garamond"/>
                          <a:ea typeface="Arial" charset="0"/>
                          <a:cs typeface="Garamond"/>
                        </a:rPr>
                        <a:t>- </a:t>
                      </a:r>
                      <a:r>
                        <a:rPr kumimoji="0" lang="en-US" sz="1800" b="0" i="0" u="none" strike="noStrike" cap="none" normalizeH="0" baseline="0" dirty="0" smtClean="0">
                          <a:ln>
                            <a:noFill/>
                          </a:ln>
                          <a:solidFill>
                            <a:schemeClr val="tx1"/>
                          </a:solidFill>
                          <a:effectLst/>
                          <a:latin typeface="Garamond"/>
                          <a:ea typeface="Arial" charset="0"/>
                          <a:cs typeface="Garamond"/>
                        </a:rPr>
                        <a:t>For each of six dimensions of governance, please indicate whether you believe that the donor community as a whole has succeeded in stimulating positive changes in the quality of government  (Ear 2007)</a:t>
                      </a:r>
                      <a:endParaRPr kumimoji="0" lang="en-AU" sz="1800" b="0" i="0" u="none" strike="noStrike" cap="none" normalizeH="0" baseline="0" dirty="0" smtClean="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r>
              <a:tr h="579120">
                <a:tc gridSpan="2">
                  <a:txBody>
                    <a:bodyPr/>
                    <a:lstStyle/>
                    <a:p>
                      <a:pPr marL="0" marR="0" lvl="0" indent="0" algn="l" defTabSz="914400" rtl="0" eaLnBrk="0" fontAlgn="base" latinLnBrk="0" hangingPunct="0">
                        <a:lnSpc>
                          <a:spcPts val="2420"/>
                        </a:lnSpc>
                        <a:spcBef>
                          <a:spcPct val="2000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Garamond"/>
                          <a:ea typeface="Arial" charset="0"/>
                          <a:cs typeface="Garamond"/>
                        </a:rPr>
                        <a:t>II. The response rate was 75% of the relevant informed population of 80</a:t>
                      </a:r>
                    </a:p>
                  </a:txBody>
                  <a:tcPr horzOverflow="overflow">
                    <a:lnL>
                      <a:noFill/>
                    </a:lnL>
                    <a:lnR>
                      <a:noFill/>
                    </a:lnR>
                    <a:lnT>
                      <a:noFill/>
                    </a:lnT>
                    <a:lnB>
                      <a:noFill/>
                    </a:lnB>
                    <a:lnTlToBr>
                      <a:noFill/>
                    </a:lnTlToBr>
                    <a:lnBlToTr>
                      <a:noFill/>
                    </a:lnBlToTr>
                    <a:noFill/>
                  </a:tcPr>
                </a:tc>
                <a:tc hMerge="1">
                  <a:txBody>
                    <a:bodyPr/>
                    <a:lstStyle/>
                    <a:p>
                      <a:endParaRPr lang="en-US"/>
                    </a:p>
                  </a:txBody>
                  <a:tcPr/>
                </a:tc>
              </a:tr>
              <a:tr h="397863">
                <a:tc gridSpan="2">
                  <a:txBody>
                    <a:bodyPr/>
                    <a:lstStyle/>
                    <a:p>
                      <a:pPr marL="0" marR="0" lvl="0" indent="0" algn="l" defTabSz="914400" rtl="0" eaLnBrk="0" fontAlgn="base" latinLnBrk="0" hangingPunct="0">
                        <a:lnSpc>
                          <a:spcPts val="242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Garamond"/>
                          <a:ea typeface="Arial" charset="0"/>
                          <a:cs typeface="Garamond"/>
                        </a:rPr>
                        <a:t>III. Criterions for the relevant informed population </a:t>
                      </a:r>
                      <a:endParaRPr kumimoji="0" lang="en-US" sz="1800" b="1"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r>
              <a:tr h="745137">
                <a:tc>
                  <a:txBody>
                    <a:bodyPr/>
                    <a:lstStyle/>
                    <a:p>
                      <a:pPr marL="0" marR="0" lvl="0" indent="0" algn="l" defTabSz="914400" rtl="0" eaLnBrk="0" fontAlgn="base" latinLnBrk="0" hangingPunct="0">
                        <a:lnSpc>
                          <a:spcPts val="242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marL="342900" indent="-342900">
                        <a:buFont typeface="+mj-lt"/>
                        <a:buAutoNum type="arabicPeriod"/>
                      </a:pPr>
                      <a:r>
                        <a:rPr lang="en-US" dirty="0" smtClean="0">
                          <a:latin typeface="Garamond"/>
                          <a:cs typeface="Garamond"/>
                        </a:rPr>
                        <a:t>Working</a:t>
                      </a:r>
                      <a:r>
                        <a:rPr lang="en-US" baseline="0" dirty="0" smtClean="0">
                          <a:latin typeface="Garamond"/>
                          <a:cs typeface="Garamond"/>
                        </a:rPr>
                        <a:t> in Laos not less then five years </a:t>
                      </a:r>
                    </a:p>
                    <a:p>
                      <a:pPr marL="342900" indent="-342900">
                        <a:buFont typeface="+mj-lt"/>
                        <a:buAutoNum type="arabicPeriod"/>
                      </a:pPr>
                      <a:r>
                        <a:rPr lang="en-US" baseline="0" dirty="0" smtClean="0">
                          <a:latin typeface="Garamond"/>
                          <a:cs typeface="Garamond"/>
                        </a:rPr>
                        <a:t>Direct knowledge of aid and development in the country </a:t>
                      </a:r>
                    </a:p>
                  </a:txBody>
                  <a:tcPr horzOverflow="overflow">
                    <a:lnL>
                      <a:noFill/>
                    </a:lnL>
                    <a:lnR>
                      <a:noFill/>
                    </a:lnR>
                    <a:lnT>
                      <a:noFill/>
                    </a:lnT>
                    <a:lnB>
                      <a:noFill/>
                    </a:lnB>
                    <a:lnTlToBr>
                      <a:noFill/>
                    </a:lnTlToBr>
                    <a:lnBlToTr>
                      <a:noFill/>
                    </a:lnBlToTr>
                    <a:noFill/>
                  </a:tcPr>
                </a:tc>
              </a:tr>
              <a:tr h="397863">
                <a:tc gridSpan="2">
                  <a:txBody>
                    <a:bodyPr/>
                    <a:lstStyle/>
                    <a:p>
                      <a:pPr marL="0" marR="0" lvl="0" indent="0" algn="l" defTabSz="914400" rtl="0" eaLnBrk="0" fontAlgn="base" latinLnBrk="0" hangingPunct="0">
                        <a:lnSpc>
                          <a:spcPts val="242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Garamond"/>
                          <a:ea typeface="Arial" charset="0"/>
                          <a:cs typeface="Garamond"/>
                        </a:rPr>
                        <a:t>IV. Rating on donor success </a:t>
                      </a:r>
                      <a:endParaRPr kumimoji="0" lang="en-US" sz="1800" b="1"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r>
              <a:tr h="653697">
                <a:tc>
                  <a:txBody>
                    <a:bodyPr/>
                    <a:lstStyle/>
                    <a:p>
                      <a:pPr marL="0" marR="0" lvl="0" indent="0" algn="r" defTabSz="914400" rtl="0" eaLnBrk="0" fontAlgn="base" latinLnBrk="0" hangingPunct="0">
                        <a:lnSpc>
                          <a:spcPts val="2420"/>
                        </a:lnSpc>
                        <a:spcBef>
                          <a:spcPct val="20000"/>
                        </a:spcBef>
                        <a:spcAft>
                          <a:spcPct val="0"/>
                        </a:spcAft>
                        <a:buClrTx/>
                        <a:buSzTx/>
                        <a:buFontTx/>
                        <a:buNone/>
                        <a:tabLst/>
                      </a:pPr>
                      <a:r>
                        <a:rPr kumimoji="0" lang="en-AU" sz="1800" b="0" i="0" u="none" strike="noStrike" cap="none" normalizeH="0" baseline="0" dirty="0">
                          <a:ln>
                            <a:noFill/>
                          </a:ln>
                          <a:solidFill>
                            <a:schemeClr val="tx1"/>
                          </a:solidFill>
                          <a:effectLst/>
                          <a:latin typeface="Garamond"/>
                          <a:ea typeface="Arial" charset="0"/>
                          <a:cs typeface="Garamond"/>
                        </a:rPr>
                        <a:t>-</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ts val="242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a:ea typeface="Arial" charset="0"/>
                          <a:cs typeface="Garamond"/>
                        </a:rPr>
                        <a:t>Ratings – negative, none, poor, medium, high and very high</a:t>
                      </a:r>
                    </a:p>
                  </a:txBody>
                  <a:tcPr horzOverflow="overflow">
                    <a:lnL>
                      <a:noFill/>
                    </a:lnL>
                    <a:lnR>
                      <a:noFill/>
                    </a:lnR>
                    <a:lnT>
                      <a:noFill/>
                    </a:lnT>
                    <a:lnB>
                      <a:noFill/>
                    </a:lnB>
                    <a:lnTlToBr>
                      <a:noFill/>
                    </a:lnTlToBr>
                    <a:lnBlToTr>
                      <a:noFill/>
                    </a:lnBlToTr>
                    <a:noFill/>
                  </a:tcPr>
                </a:tc>
              </a:tr>
              <a:tr h="695321">
                <a:tc>
                  <a:txBody>
                    <a:bodyPr/>
                    <a:lstStyle/>
                    <a:p>
                      <a:pPr marL="0" marR="0" lvl="0" indent="0" algn="r" defTabSz="914400" rtl="0" eaLnBrk="0" fontAlgn="base" latinLnBrk="0" hangingPunct="0">
                        <a:lnSpc>
                          <a:spcPts val="242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a:ea typeface="Arial" charset="0"/>
                          <a:cs typeface="Garamond"/>
                        </a:rPr>
                        <a:t>-</a:t>
                      </a:r>
                      <a:endParaRPr kumimoji="0" lang="en-US" sz="1800" b="0"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a:txBody>
                    <a:bodyPr/>
                    <a:lstStyle/>
                    <a:p>
                      <a:pPr>
                        <a:lnSpc>
                          <a:spcPts val="2420"/>
                        </a:lnSpc>
                      </a:pPr>
                      <a:r>
                        <a:rPr lang="en-US" sz="1800" kern="1200" baseline="0" dirty="0" smtClean="0">
                          <a:solidFill>
                            <a:schemeClr val="tx1"/>
                          </a:solidFill>
                          <a:latin typeface="Garamond"/>
                          <a:ea typeface="+mn-ea"/>
                          <a:cs typeface="Garamond"/>
                        </a:rPr>
                        <a:t>To avoid response bias, rating included a ‘not</a:t>
                      </a:r>
                    </a:p>
                    <a:p>
                      <a:pPr>
                        <a:lnSpc>
                          <a:spcPts val="2420"/>
                        </a:lnSpc>
                      </a:pPr>
                      <a:r>
                        <a:rPr lang="en-US" sz="1800" kern="1200" baseline="0" dirty="0" smtClean="0">
                          <a:solidFill>
                            <a:schemeClr val="tx1"/>
                          </a:solidFill>
                          <a:latin typeface="Garamond"/>
                          <a:ea typeface="+mn-ea"/>
                          <a:cs typeface="Garamond"/>
                        </a:rPr>
                        <a:t>sure/don’t know’ option</a:t>
                      </a:r>
                    </a:p>
                  </a:txBody>
                  <a:tcPr horzOverflow="overflow">
                    <a:lnL>
                      <a:noFill/>
                    </a:lnL>
                    <a:lnR>
                      <a:noFill/>
                    </a:lnR>
                    <a:lnT>
                      <a:noFill/>
                    </a:lnT>
                    <a:lnB>
                      <a:noFill/>
                    </a:lnB>
                    <a:lnTlToBr>
                      <a:noFill/>
                    </a:lnTlToBr>
                    <a:lnBlToTr>
                      <a:noFill/>
                    </a:lnBlToTr>
                    <a:noFill/>
                  </a:tcPr>
                </a:tc>
              </a:tr>
              <a:tr h="695321">
                <a:tc gridSpan="2">
                  <a:txBody>
                    <a:bodyPr/>
                    <a:lstStyle/>
                    <a:p>
                      <a:pPr marL="0" marR="0" lvl="0" indent="0" algn="l" defTabSz="914400" rtl="0" eaLnBrk="0" fontAlgn="base" latinLnBrk="0" hangingPunct="0">
                        <a:lnSpc>
                          <a:spcPts val="242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Garamond"/>
                        <a:ea typeface="Arial" charset="0"/>
                        <a:cs typeface="Garamond"/>
                      </a:endParaRPr>
                    </a:p>
                  </a:txBody>
                  <a:tcPr horzOverflow="overflow">
                    <a:lnL>
                      <a:noFill/>
                    </a:lnL>
                    <a:lnR>
                      <a:noFill/>
                    </a:lnR>
                    <a:lnT>
                      <a:noFill/>
                    </a:lnT>
                    <a:lnB>
                      <a:noFill/>
                    </a:lnB>
                    <a:lnTlToBr>
                      <a:noFill/>
                    </a:lnTlToBr>
                    <a:lnBlToTr>
                      <a:noFill/>
                    </a:lnBlToTr>
                    <a:noFill/>
                  </a:tcPr>
                </a:tc>
                <a:tc hMerge="1">
                  <a:txBody>
                    <a:bodyPr/>
                    <a:lstStyle/>
                    <a:p>
                      <a:pPr>
                        <a:lnSpc>
                          <a:spcPts val="2420"/>
                        </a:lnSpc>
                      </a:pPr>
                      <a:endParaRPr lang="en-US" sz="1600" kern="1200" baseline="0" dirty="0" smtClean="0">
                        <a:solidFill>
                          <a:schemeClr val="tx1"/>
                        </a:solidFill>
                        <a:latin typeface="Garamond"/>
                        <a:ea typeface="+mn-ea"/>
                        <a:cs typeface="Garamond"/>
                      </a:endParaRPr>
                    </a:p>
                  </a:txBody>
                  <a:tcPr horzOverflow="overflow">
                    <a:lnL>
                      <a:noFill/>
                    </a:lnL>
                    <a:lnR>
                      <a:noFill/>
                    </a:lnR>
                    <a:lnT>
                      <a:noFill/>
                    </a:lnT>
                    <a:lnB>
                      <a:noFill/>
                    </a:lnB>
                    <a:lnTlToBr>
                      <a:noFill/>
                    </a:lnTlToBr>
                    <a:lnBlToTr>
                      <a:noFill/>
                    </a:lnBlToTr>
                    <a:noFill/>
                  </a:tcPr>
                </a:tc>
              </a:tr>
            </a:tbl>
          </a:graphicData>
        </a:graphic>
      </p:graphicFrame>
      <p:sp>
        <p:nvSpPr>
          <p:cNvPr id="23578" name="Slide Number Placeholder 12"/>
          <p:cNvSpPr>
            <a:spLocks noGrp="1"/>
          </p:cNvSpPr>
          <p:nvPr>
            <p:ph type="sldNum" sz="quarter" idx="12"/>
          </p:nvPr>
        </p:nvSpPr>
        <p:spPr>
          <a:xfrm>
            <a:off x="7010400" y="6381750"/>
            <a:ext cx="2133600" cy="476250"/>
          </a:xfrm>
          <a:noFill/>
        </p:spPr>
        <p:txBody>
          <a:bodyPr/>
          <a:lstStyle/>
          <a:p>
            <a:fld id="{18CC7155-CAC0-BC41-8A7B-F7260A6BC4D8}" type="slidenum">
              <a:rPr lang="en-US" sz="1200">
                <a:latin typeface="Garamond"/>
                <a:cs typeface="Garamond"/>
              </a:rPr>
              <a:pPr/>
              <a:t>8</a:t>
            </a:fld>
            <a:endParaRPr lang="en-US" sz="1200" dirty="0">
              <a:latin typeface="Garamond"/>
              <a:cs typeface="Garamon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219200" y="6324600"/>
            <a:ext cx="7162800" cy="381000"/>
          </a:xfrm>
        </p:spPr>
        <p:txBody>
          <a:bodyPr/>
          <a:lstStyle/>
          <a:p>
            <a:pPr algn="l" eaLnBrk="1" hangingPunct="1"/>
            <a:r>
              <a:rPr lang="en-AU" sz="1400" b="1" u="sng" dirty="0" smtClean="0">
                <a:latin typeface="Garamond"/>
                <a:cs typeface="Garamond"/>
              </a:rPr>
              <a:t>Respondents for Ear’s study = 43 people (84% of them are representing donor agencies)</a:t>
            </a:r>
            <a:endParaRPr lang="en-US" sz="1400" b="1" u="sng" dirty="0">
              <a:latin typeface="Garamond"/>
              <a:cs typeface="Garamond"/>
            </a:endParaRPr>
          </a:p>
        </p:txBody>
      </p:sp>
      <p:pic>
        <p:nvPicPr>
          <p:cNvPr id="25603" name="Picture 3" descr="DSC_0230_resize"/>
          <p:cNvPicPr>
            <a:picLocks noChangeAspect="1" noChangeArrowheads="1"/>
          </p:cNvPicPr>
          <p:nvPr/>
        </p:nvPicPr>
        <p:blipFill>
          <a:blip r:embed="rId2"/>
          <a:srcRect/>
          <a:stretch>
            <a:fillRect/>
          </a:stretch>
        </p:blipFill>
        <p:spPr bwMode="auto">
          <a:xfrm>
            <a:off x="0" y="0"/>
            <a:ext cx="1066800" cy="762000"/>
          </a:xfrm>
          <a:prstGeom prst="rect">
            <a:avLst/>
          </a:prstGeom>
          <a:noFill/>
          <a:ln w="9525">
            <a:noFill/>
            <a:miter lim="800000"/>
            <a:headEnd/>
            <a:tailEnd/>
          </a:ln>
        </p:spPr>
      </p:pic>
      <p:pic>
        <p:nvPicPr>
          <p:cNvPr id="25604" name="Picture 4" descr="DSC_0863_resize"/>
          <p:cNvPicPr>
            <a:picLocks noChangeAspect="1" noChangeArrowheads="1"/>
          </p:cNvPicPr>
          <p:nvPr/>
        </p:nvPicPr>
        <p:blipFill>
          <a:blip r:embed="rId3"/>
          <a:srcRect/>
          <a:stretch>
            <a:fillRect/>
          </a:stretch>
        </p:blipFill>
        <p:spPr bwMode="auto">
          <a:xfrm>
            <a:off x="0" y="762000"/>
            <a:ext cx="1066800" cy="838200"/>
          </a:xfrm>
          <a:prstGeom prst="rect">
            <a:avLst/>
          </a:prstGeom>
          <a:noFill/>
          <a:ln w="9525">
            <a:noFill/>
            <a:miter lim="800000"/>
            <a:headEnd/>
            <a:tailEnd/>
          </a:ln>
        </p:spPr>
      </p:pic>
      <p:pic>
        <p:nvPicPr>
          <p:cNvPr id="25605" name="Picture 5" descr="DSC_0130_resize"/>
          <p:cNvPicPr>
            <a:picLocks noChangeAspect="1" noChangeArrowheads="1"/>
          </p:cNvPicPr>
          <p:nvPr/>
        </p:nvPicPr>
        <p:blipFill>
          <a:blip r:embed="rId4"/>
          <a:srcRect/>
          <a:stretch>
            <a:fillRect/>
          </a:stretch>
        </p:blipFill>
        <p:spPr bwMode="auto">
          <a:xfrm>
            <a:off x="0" y="1600200"/>
            <a:ext cx="1066800" cy="914400"/>
          </a:xfrm>
          <a:prstGeom prst="rect">
            <a:avLst/>
          </a:prstGeom>
          <a:noFill/>
          <a:ln w="9525">
            <a:noFill/>
            <a:miter lim="800000"/>
            <a:headEnd/>
            <a:tailEnd/>
          </a:ln>
        </p:spPr>
      </p:pic>
      <p:pic>
        <p:nvPicPr>
          <p:cNvPr id="25606" name="Picture 6" descr="DSC_0247_resize"/>
          <p:cNvPicPr>
            <a:picLocks noChangeAspect="1" noChangeArrowheads="1"/>
          </p:cNvPicPr>
          <p:nvPr/>
        </p:nvPicPr>
        <p:blipFill>
          <a:blip r:embed="rId5"/>
          <a:srcRect/>
          <a:stretch>
            <a:fillRect/>
          </a:stretch>
        </p:blipFill>
        <p:spPr bwMode="auto">
          <a:xfrm>
            <a:off x="0" y="2514600"/>
            <a:ext cx="1066800" cy="914400"/>
          </a:xfrm>
          <a:prstGeom prst="rect">
            <a:avLst/>
          </a:prstGeom>
          <a:noFill/>
          <a:ln w="9525">
            <a:noFill/>
            <a:miter lim="800000"/>
            <a:headEnd/>
            <a:tailEnd/>
          </a:ln>
        </p:spPr>
      </p:pic>
      <p:pic>
        <p:nvPicPr>
          <p:cNvPr id="25607" name="Picture 7" descr="uncdf_lao153"/>
          <p:cNvPicPr>
            <a:picLocks noChangeAspect="1" noChangeArrowheads="1"/>
          </p:cNvPicPr>
          <p:nvPr/>
        </p:nvPicPr>
        <p:blipFill>
          <a:blip r:embed="rId6"/>
          <a:srcRect/>
          <a:stretch>
            <a:fillRect/>
          </a:stretch>
        </p:blipFill>
        <p:spPr bwMode="auto">
          <a:xfrm>
            <a:off x="0" y="3429000"/>
            <a:ext cx="1066800" cy="838200"/>
          </a:xfrm>
          <a:prstGeom prst="rect">
            <a:avLst/>
          </a:prstGeom>
          <a:noFill/>
          <a:ln w="9525">
            <a:noFill/>
            <a:miter lim="800000"/>
            <a:headEnd/>
            <a:tailEnd/>
          </a:ln>
        </p:spPr>
      </p:pic>
      <p:pic>
        <p:nvPicPr>
          <p:cNvPr id="25608" name="Picture 8" descr="EAPRO LAO 00214"/>
          <p:cNvPicPr>
            <a:picLocks noChangeAspect="1" noChangeArrowheads="1"/>
          </p:cNvPicPr>
          <p:nvPr/>
        </p:nvPicPr>
        <p:blipFill>
          <a:blip r:embed="rId7"/>
          <a:srcRect/>
          <a:stretch>
            <a:fillRect/>
          </a:stretch>
        </p:blipFill>
        <p:spPr bwMode="auto">
          <a:xfrm>
            <a:off x="0" y="4191000"/>
            <a:ext cx="1066800" cy="838200"/>
          </a:xfrm>
          <a:prstGeom prst="rect">
            <a:avLst/>
          </a:prstGeom>
          <a:noFill/>
          <a:ln w="9525">
            <a:noFill/>
            <a:miter lim="800000"/>
            <a:headEnd/>
            <a:tailEnd/>
          </a:ln>
        </p:spPr>
      </p:pic>
      <p:pic>
        <p:nvPicPr>
          <p:cNvPr id="25609" name="Picture 9" descr="DSC_0556"/>
          <p:cNvPicPr>
            <a:picLocks noChangeAspect="1" noChangeArrowheads="1"/>
          </p:cNvPicPr>
          <p:nvPr/>
        </p:nvPicPr>
        <p:blipFill>
          <a:blip r:embed="rId8"/>
          <a:srcRect/>
          <a:stretch>
            <a:fillRect/>
          </a:stretch>
        </p:blipFill>
        <p:spPr bwMode="auto">
          <a:xfrm>
            <a:off x="0" y="5029200"/>
            <a:ext cx="1066800" cy="914400"/>
          </a:xfrm>
          <a:prstGeom prst="rect">
            <a:avLst/>
          </a:prstGeom>
          <a:noFill/>
          <a:ln w="9525">
            <a:noFill/>
            <a:miter lim="800000"/>
            <a:headEnd/>
            <a:tailEnd/>
          </a:ln>
        </p:spPr>
      </p:pic>
      <p:pic>
        <p:nvPicPr>
          <p:cNvPr id="25610" name="Picture 10" descr="Friendship Bridge116"/>
          <p:cNvPicPr>
            <a:picLocks noChangeAspect="1" noChangeArrowheads="1"/>
          </p:cNvPicPr>
          <p:nvPr/>
        </p:nvPicPr>
        <p:blipFill>
          <a:blip r:embed="rId9"/>
          <a:srcRect/>
          <a:stretch>
            <a:fillRect/>
          </a:stretch>
        </p:blipFill>
        <p:spPr bwMode="auto">
          <a:xfrm>
            <a:off x="0" y="5943600"/>
            <a:ext cx="1066800" cy="914400"/>
          </a:xfrm>
          <a:prstGeom prst="rect">
            <a:avLst/>
          </a:prstGeom>
          <a:noFill/>
          <a:ln w="9525">
            <a:noFill/>
            <a:miter lim="800000"/>
            <a:headEnd/>
            <a:tailEnd/>
          </a:ln>
        </p:spPr>
      </p:pic>
      <p:sp>
        <p:nvSpPr>
          <p:cNvPr id="25611" name="Rectangle 3"/>
          <p:cNvSpPr>
            <a:spLocks noChangeArrowheads="1"/>
          </p:cNvSpPr>
          <p:nvPr/>
        </p:nvSpPr>
        <p:spPr bwMode="auto">
          <a:xfrm>
            <a:off x="1371600" y="1219200"/>
            <a:ext cx="7315200" cy="51054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endParaRPr lang="en-AU" sz="3200"/>
          </a:p>
          <a:p>
            <a:pPr marL="342900" indent="-342900">
              <a:spcBef>
                <a:spcPct val="20000"/>
              </a:spcBef>
            </a:pPr>
            <a:endParaRPr lang="en-AU" sz="1600"/>
          </a:p>
          <a:p>
            <a:pPr marL="342900" indent="-342900">
              <a:spcBef>
                <a:spcPct val="20000"/>
              </a:spcBef>
              <a:buFontTx/>
              <a:buChar char="•"/>
            </a:pPr>
            <a:endParaRPr lang="en-AU" sz="1600"/>
          </a:p>
          <a:p>
            <a:pPr marL="342900" indent="-342900">
              <a:spcBef>
                <a:spcPct val="20000"/>
              </a:spcBef>
            </a:pPr>
            <a:endParaRPr lang="en-AU" sz="1600"/>
          </a:p>
          <a:p>
            <a:pPr marL="342900" indent="-342900">
              <a:spcBef>
                <a:spcPct val="20000"/>
              </a:spcBef>
              <a:buFontTx/>
              <a:buChar char="•"/>
            </a:pPr>
            <a:endParaRPr lang="en-AU" sz="3200"/>
          </a:p>
          <a:p>
            <a:pPr marL="342900" indent="-342900">
              <a:spcBef>
                <a:spcPct val="20000"/>
              </a:spcBef>
            </a:pPr>
            <a:endParaRPr lang="en-AU" sz="3200"/>
          </a:p>
          <a:p>
            <a:pPr marL="342900" indent="-342900">
              <a:spcBef>
                <a:spcPct val="20000"/>
              </a:spcBef>
              <a:buFontTx/>
              <a:buChar char="•"/>
            </a:pPr>
            <a:endParaRPr lang="en-US" sz="3200"/>
          </a:p>
        </p:txBody>
      </p:sp>
      <p:sp>
        <p:nvSpPr>
          <p:cNvPr id="25612" name="Slide Number Placeholder 12"/>
          <p:cNvSpPr>
            <a:spLocks noGrp="1"/>
          </p:cNvSpPr>
          <p:nvPr>
            <p:ph type="sldNum" sz="quarter" idx="12"/>
          </p:nvPr>
        </p:nvSpPr>
        <p:spPr>
          <a:xfrm>
            <a:off x="7010400" y="6381750"/>
            <a:ext cx="2133600" cy="476250"/>
          </a:xfrm>
          <a:noFill/>
        </p:spPr>
        <p:txBody>
          <a:bodyPr/>
          <a:lstStyle/>
          <a:p>
            <a:fld id="{E77FA4B3-797D-0644-9076-373A9F1AA13B}" type="slidenum">
              <a:rPr lang="en-US" sz="1200">
                <a:latin typeface="Garamond"/>
                <a:cs typeface="Garamond"/>
              </a:rPr>
              <a:pPr/>
              <a:t>9</a:t>
            </a:fld>
            <a:endParaRPr lang="en-US" sz="1200" dirty="0">
              <a:latin typeface="Garamond"/>
              <a:cs typeface="Garamond"/>
            </a:endParaRPr>
          </a:p>
        </p:txBody>
      </p:sp>
      <p:graphicFrame>
        <p:nvGraphicFramePr>
          <p:cNvPr id="14" name="Table 13"/>
          <p:cNvGraphicFramePr>
            <a:graphicFrameLocks noGrp="1"/>
          </p:cNvGraphicFramePr>
          <p:nvPr/>
        </p:nvGraphicFramePr>
        <p:xfrm>
          <a:off x="1219199" y="762000"/>
          <a:ext cx="7848601" cy="5410197"/>
        </p:xfrm>
        <a:graphic>
          <a:graphicData uri="http://schemas.openxmlformats.org/drawingml/2006/table">
            <a:tbl>
              <a:tblPr/>
              <a:tblGrid>
                <a:gridCol w="76201"/>
                <a:gridCol w="76200"/>
                <a:gridCol w="136250"/>
                <a:gridCol w="3597550"/>
                <a:gridCol w="678802"/>
                <a:gridCol w="880965"/>
                <a:gridCol w="480527"/>
                <a:gridCol w="560614"/>
                <a:gridCol w="800878"/>
                <a:gridCol w="560614"/>
              </a:tblGrid>
              <a:tr h="647963">
                <a:tc gridSpan="4">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charset="0"/>
                          <a:ea typeface="Arial" charset="0"/>
                          <a:cs typeface="Arial" charset="0"/>
                        </a:rPr>
                        <a:t>Descriptions </a:t>
                      </a:r>
                    </a:p>
                  </a:txBody>
                  <a:tcPr marL="11124" marR="11124" marT="111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charset="0"/>
                          <a:ea typeface="Arial" charset="0"/>
                          <a:cs typeface="Arial" charset="0"/>
                        </a:rPr>
                        <a:t>Number </a:t>
                      </a:r>
                    </a:p>
                  </a:txBody>
                  <a:tcPr marL="11124" marR="11124" marT="111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charset="0"/>
                          <a:ea typeface="Arial" charset="0"/>
                          <a:cs typeface="Arial" charset="0"/>
                        </a:rPr>
                        <a:t>Percentage</a:t>
                      </a:r>
                      <a:endParaRPr kumimoji="0" lang="en-US" sz="1200" b="1" i="0" u="none" strike="noStrike" cap="none" normalizeH="0" baseline="0" dirty="0">
                        <a:ln>
                          <a:noFill/>
                        </a:ln>
                        <a:solidFill>
                          <a:schemeClr val="tx1"/>
                        </a:solidFill>
                        <a:effectLst/>
                        <a:latin typeface="Garamond" charset="0"/>
                        <a:ea typeface="Arial" charset="0"/>
                        <a:cs typeface="Arial" charset="0"/>
                      </a:endParaRPr>
                    </a:p>
                  </a:txBody>
                  <a:tcPr marL="11124" marR="11124" marT="111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charset="0"/>
                          <a:ea typeface="Arial" charset="0"/>
                          <a:cs typeface="Arial" charset="0"/>
                        </a:rPr>
                        <a:t> Male  </a:t>
                      </a:r>
                    </a:p>
                  </a:txBody>
                  <a:tcPr marL="11124" marR="11124" marT="111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Garamond" charset="0"/>
                          <a:ea typeface="Arial" charset="0"/>
                          <a:cs typeface="Arial" charset="0"/>
                        </a:rPr>
                        <a:t> Female  </a:t>
                      </a:r>
                    </a:p>
                  </a:txBody>
                  <a:tcPr marL="11124" marR="11124" marT="111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Garamond" charset="0"/>
                          <a:ea typeface="Arial" charset="0"/>
                          <a:cs typeface="Arial" charset="0"/>
                        </a:rPr>
                        <a:t> Average working experience  </a:t>
                      </a:r>
                    </a:p>
                  </a:txBody>
                  <a:tcPr marL="11124" marR="11124" marT="111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Garamond" charset="0"/>
                          <a:ea typeface="Arial" charset="0"/>
                          <a:cs typeface="Arial" charset="0"/>
                        </a:rPr>
                        <a:t> Median  </a:t>
                      </a:r>
                    </a:p>
                  </a:txBody>
                  <a:tcPr marL="11124" marR="11124" marT="111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r>
              <a:tr h="273831">
                <a:tc gridSpan="4">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charset="0"/>
                          <a:ea typeface="Arial" charset="0"/>
                          <a:cs typeface="Arial" charset="0"/>
                        </a:rPr>
                        <a:t>Total research participants </a:t>
                      </a:r>
                    </a:p>
                  </a:txBody>
                  <a:tcPr marL="11124" marR="11124" marT="111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66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charset="0"/>
                          <a:ea typeface="Arial" charset="0"/>
                          <a:cs typeface="Arial" charset="0"/>
                        </a:rPr>
                        <a:t>60</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66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aramond"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66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charset="0"/>
                          <a:ea typeface="Arial" charset="0"/>
                          <a:cs typeface="Arial" charset="0"/>
                        </a:rPr>
                        <a:t> 39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66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Garamond" charset="0"/>
                          <a:ea typeface="Arial" charset="0"/>
                          <a:cs typeface="Arial" charset="0"/>
                        </a:rPr>
                        <a:t> 21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66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Garamond" charset="0"/>
                          <a:ea typeface="Arial" charset="0"/>
                          <a:cs typeface="Arial" charset="0"/>
                        </a:rPr>
                        <a:t> 17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66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Garamond" charset="0"/>
                          <a:ea typeface="Arial" charset="0"/>
                          <a:cs typeface="Arial" charset="0"/>
                        </a:rPr>
                        <a:t> 15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6600"/>
                    </a:solidFill>
                  </a:tcPr>
                </a:tc>
              </a:tr>
              <a:tr h="273831">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6600"/>
                    </a:solidFill>
                  </a:tcPr>
                </a:tc>
                <a:tc gridSpan="3">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charset="0"/>
                          <a:ea typeface="Arial" charset="0"/>
                          <a:cs typeface="Arial" charset="0"/>
                        </a:rPr>
                        <a:t>Government officials </a:t>
                      </a:r>
                    </a:p>
                  </a:txBody>
                  <a:tcPr marL="11124" marR="11124" marT="11124"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6600"/>
                    </a:solid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charset="0"/>
                          <a:ea typeface="Arial" charset="0"/>
                          <a:cs typeface="Arial" charset="0"/>
                        </a:rPr>
                        <a:t>31</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66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Garamond" charset="0"/>
                          <a:ea typeface="Arial" charset="0"/>
                          <a:cs typeface="Arial" charset="0"/>
                        </a:rPr>
                        <a:t>52%</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66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Garamond" charset="0"/>
                          <a:ea typeface="Arial" charset="0"/>
                          <a:cs typeface="Arial" charset="0"/>
                        </a:rPr>
                        <a:t> 21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66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charset="0"/>
                          <a:ea typeface="Arial" charset="0"/>
                          <a:cs typeface="Arial" charset="0"/>
                        </a:rPr>
                        <a:t> 10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66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charset="0"/>
                          <a:ea typeface="Arial" charset="0"/>
                          <a:cs typeface="Arial" charset="0"/>
                        </a:rPr>
                        <a:t> 18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66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Garamond" charset="0"/>
                          <a:ea typeface="Arial" charset="0"/>
                          <a:cs typeface="Arial" charset="0"/>
                        </a:rPr>
                        <a:t> 15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6600"/>
                    </a:solidFill>
                  </a:tcPr>
                </a:tc>
              </a:tr>
              <a:tr h="273831">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6600"/>
                    </a:solidFill>
                  </a:tcPr>
                </a:tc>
                <a:tc gridSpan="3">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charset="0"/>
                          <a:ea typeface="Arial" charset="0"/>
                          <a:cs typeface="Arial" charset="0"/>
                        </a:rPr>
                        <a:t>Donor </a:t>
                      </a:r>
                      <a:r>
                        <a:rPr kumimoji="0" lang="en-US" sz="1200" b="1" i="0" u="none" strike="noStrike" cap="none" normalizeH="0" baseline="0" dirty="0">
                          <a:ln>
                            <a:noFill/>
                          </a:ln>
                          <a:solidFill>
                            <a:schemeClr val="tx1"/>
                          </a:solidFill>
                          <a:effectLst/>
                          <a:latin typeface="Garamond" charset="0"/>
                          <a:ea typeface="Arial" charset="0"/>
                          <a:cs typeface="Arial" charset="0"/>
                        </a:rPr>
                        <a:t>representatives </a:t>
                      </a:r>
                    </a:p>
                  </a:txBody>
                  <a:tcPr marL="11124" marR="11124" marT="11124"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6600"/>
                    </a:solid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charset="0"/>
                          <a:ea typeface="Arial" charset="0"/>
                          <a:cs typeface="Arial" charset="0"/>
                        </a:rPr>
                        <a:t>29</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charset="0"/>
                          <a:ea typeface="Arial" charset="0"/>
                          <a:cs typeface="Arial" charset="0"/>
                        </a:rPr>
                        <a:t>48%</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charset="0"/>
                          <a:ea typeface="Arial" charset="0"/>
                          <a:cs typeface="Arial" charset="0"/>
                        </a:rPr>
                        <a:t> 18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charset="0"/>
                          <a:ea typeface="Arial" charset="0"/>
                          <a:cs typeface="Arial" charset="0"/>
                        </a:rPr>
                        <a:t> 11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charset="0"/>
                          <a:ea typeface="Arial" charset="0"/>
                          <a:cs typeface="Arial" charset="0"/>
                        </a:rPr>
                        <a:t> 15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charset="0"/>
                          <a:ea typeface="Arial" charset="0"/>
                          <a:cs typeface="Arial" charset="0"/>
                        </a:rPr>
                        <a:t> 15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6600"/>
                    </a:solidFill>
                  </a:tcPr>
                </a:tc>
              </a:tr>
              <a:tr h="273831">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Arial" charset="0"/>
                          <a:cs typeface="Arial" charset="0"/>
                        </a:rPr>
                        <a:t> </a:t>
                      </a:r>
                    </a:p>
                  </a:txBody>
                  <a:tcPr marL="11124" marR="11124" marT="1112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hMerge="1">
                  <a:txBody>
                    <a:bodyPr/>
                    <a:lstStyle/>
                    <a:p>
                      <a:endParaRPr lang="en-US"/>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a:t>
                      </a:r>
                    </a:p>
                  </a:txBody>
                  <a:tcPr marL="11124" marR="11124" marT="11124"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aramond"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r>
              <a:tr h="273831">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gridSpan="3">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Garamond" charset="0"/>
                          <a:ea typeface="Arial" charset="0"/>
                          <a:cs typeface="Arial" charset="0"/>
                        </a:rPr>
                        <a:t>Government officals in total  </a:t>
                      </a:r>
                    </a:p>
                  </a:txBody>
                  <a:tcPr marL="11124" marR="11124" marT="11124"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Garamond" charset="0"/>
                          <a:ea typeface="Arial" charset="0"/>
                          <a:cs typeface="Arial" charset="0"/>
                        </a:rPr>
                        <a:t>31</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Garamond" charset="0"/>
                          <a:ea typeface="Arial" charset="0"/>
                          <a:cs typeface="Arial" charset="0"/>
                        </a:rPr>
                        <a:t>52%</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Garamond" charset="0"/>
                          <a:ea typeface="Arial" charset="0"/>
                          <a:cs typeface="Arial" charset="0"/>
                        </a:rPr>
                        <a:t> 21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Garamond" charset="0"/>
                          <a:ea typeface="Arial" charset="0"/>
                          <a:cs typeface="Arial" charset="0"/>
                        </a:rPr>
                        <a:t> 10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charset="0"/>
                          <a:ea typeface="Arial" charset="0"/>
                          <a:cs typeface="Arial" charset="0"/>
                        </a:rPr>
                        <a:t> 18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charset="0"/>
                          <a:ea typeface="Arial" charset="0"/>
                          <a:cs typeface="Arial" charset="0"/>
                        </a:rPr>
                        <a:t> 15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273831">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Verdana" charset="0"/>
                        <a:ea typeface="Arial" charset="0"/>
                        <a:cs typeface="Arial" charset="0"/>
                      </a:endParaRPr>
                    </a:p>
                  </a:txBody>
                  <a:tcPr marL="11124" marR="11124" marT="11124" marB="0" anchor="b" horzOverflow="overflow">
                    <a:lnL>
                      <a:noFill/>
                    </a:lnL>
                    <a:lnR>
                      <a:noFill/>
                    </a:lnR>
                    <a:lnT>
                      <a:noFill/>
                    </a:lnT>
                    <a:lnB>
                      <a:noFill/>
                    </a:lnB>
                    <a:lnTlToBr>
                      <a:noFill/>
                    </a:lnTlToBr>
                    <a:lnBlToTr>
                      <a:noFill/>
                    </a:lnBlToTr>
                    <a:noFill/>
                  </a:tcPr>
                </a:tc>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Garamond" charset="0"/>
                          <a:ea typeface="Arial" charset="0"/>
                          <a:cs typeface="Arial" charset="0"/>
                        </a:rPr>
                        <a:t>Gov't</a:t>
                      </a:r>
                      <a:r>
                        <a:rPr kumimoji="0" lang="en-US" sz="1200" b="0" i="0" u="none" strike="noStrike" cap="none" normalizeH="0" baseline="0" dirty="0">
                          <a:ln>
                            <a:noFill/>
                          </a:ln>
                          <a:solidFill>
                            <a:schemeClr val="tx1"/>
                          </a:solidFill>
                          <a:effectLst/>
                          <a:latin typeface="Garamond" charset="0"/>
                          <a:ea typeface="Arial" charset="0"/>
                          <a:cs typeface="Arial" charset="0"/>
                        </a:rPr>
                        <a:t> Official - Senior (58%) </a:t>
                      </a:r>
                    </a:p>
                  </a:txBody>
                  <a:tcPr marL="11124" marR="11124" marT="11124"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aramond" charset="0"/>
                        <a:ea typeface="Arial" charset="0"/>
                        <a:cs typeface="Arial" charset="0"/>
                      </a:endParaRPr>
                    </a:p>
                  </a:txBody>
                  <a:tcPr marL="11124" marR="11124" marT="11124"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18</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30%</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12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6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24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aramond" charset="0"/>
                          <a:ea typeface="Arial" charset="0"/>
                          <a:cs typeface="Arial" charset="0"/>
                        </a:rPr>
                        <a:t> 23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41941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Verdana" charset="0"/>
                        <a:ea typeface="Arial" charset="0"/>
                        <a:cs typeface="Arial" charset="0"/>
                      </a:endParaRPr>
                    </a:p>
                  </a:txBody>
                  <a:tcPr marL="11124" marR="11124" marT="11124" marB="0" anchor="b" horzOverflow="overflow">
                    <a:lnL>
                      <a:noFill/>
                    </a:lnL>
                    <a:lnR>
                      <a:noFill/>
                    </a:lnR>
                    <a:lnT>
                      <a:noFill/>
                    </a:lnT>
                    <a:lnB>
                      <a:noFill/>
                    </a:lnB>
                    <a:lnTlToBr>
                      <a:noFill/>
                    </a:lnTlToBr>
                    <a:lnBlToTr>
                      <a:noFill/>
                    </a:lnBlToTr>
                    <a:noFill/>
                  </a:tcPr>
                </a:tc>
                <a:tc gridSpan="2">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Garamond" charset="0"/>
                        <a:ea typeface="Arial" charset="0"/>
                        <a:cs typeface="Arial" charset="0"/>
                      </a:endParaRPr>
                    </a:p>
                    <a:p>
                      <a:pPr marL="0" marR="0" lvl="0" indent="0" algn="l" defTabSz="4572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Garamond" charset="0"/>
                          <a:ea typeface="Arial" charset="0"/>
                          <a:cs typeface="Arial" charset="0"/>
                        </a:rPr>
                        <a:t>Gov't</a:t>
                      </a:r>
                      <a:r>
                        <a:rPr kumimoji="0" lang="en-US" sz="1200" b="0" i="0" u="none" strike="noStrike" cap="none" normalizeH="0" baseline="0" dirty="0" smtClean="0">
                          <a:ln>
                            <a:noFill/>
                          </a:ln>
                          <a:solidFill>
                            <a:schemeClr val="tx1"/>
                          </a:solidFill>
                          <a:effectLst/>
                          <a:latin typeface="Garamond" charset="0"/>
                          <a:ea typeface="Arial" charset="0"/>
                          <a:cs typeface="Arial" charset="0"/>
                        </a:rPr>
                        <a:t> </a:t>
                      </a:r>
                      <a:r>
                        <a:rPr kumimoji="0" lang="en-US" sz="1200" b="0" i="0" u="none" strike="noStrike" cap="none" normalizeH="0" baseline="0" dirty="0">
                          <a:ln>
                            <a:noFill/>
                          </a:ln>
                          <a:solidFill>
                            <a:schemeClr val="tx1"/>
                          </a:solidFill>
                          <a:effectLst/>
                          <a:latin typeface="Garamond" charset="0"/>
                          <a:ea typeface="Arial" charset="0"/>
                          <a:cs typeface="Arial" charset="0"/>
                        </a:rPr>
                        <a:t>Officials - Manager (26%)</a:t>
                      </a:r>
                    </a:p>
                  </a:txBody>
                  <a:tcPr marL="11124" marR="11124" marT="11124" marB="0"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aramond" charset="0"/>
                        <a:ea typeface="Arial" charset="0"/>
                        <a:cs typeface="Arial" charset="0"/>
                      </a:endParaRPr>
                    </a:p>
                  </a:txBody>
                  <a:tcPr marL="11124" marR="11124" marT="11124" marB="0"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8</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13%</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aramond" charset="0"/>
                          <a:ea typeface="Arial" charset="0"/>
                          <a:cs typeface="Arial" charset="0"/>
                        </a:rPr>
                        <a:t> 7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1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12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aramond" charset="0"/>
                          <a:ea typeface="Arial" charset="0"/>
                          <a:cs typeface="Arial" charset="0"/>
                        </a:rPr>
                        <a:t> 12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41941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Verdana" charset="0"/>
                        <a:ea typeface="Arial" charset="0"/>
                        <a:cs typeface="Arial" charset="0"/>
                      </a:endParaRPr>
                    </a:p>
                  </a:txBody>
                  <a:tcPr marL="11124" marR="11124" marT="11124"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Garamond" charset="0"/>
                        <a:ea typeface="Arial" charset="0"/>
                        <a:cs typeface="Arial" charset="0"/>
                      </a:endParaRPr>
                    </a:p>
                    <a:p>
                      <a:pPr marL="0" marR="0" lvl="0" indent="0" algn="l" defTabSz="4572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Garamond" charset="0"/>
                          <a:ea typeface="Arial" charset="0"/>
                          <a:cs typeface="Arial" charset="0"/>
                        </a:rPr>
                        <a:t>Gov't</a:t>
                      </a:r>
                      <a:r>
                        <a:rPr kumimoji="0" lang="en-US" sz="1200" b="0" i="0" u="none" strike="noStrike" cap="none" normalizeH="0" baseline="0" dirty="0" smtClean="0">
                          <a:ln>
                            <a:noFill/>
                          </a:ln>
                          <a:solidFill>
                            <a:schemeClr val="tx1"/>
                          </a:solidFill>
                          <a:effectLst/>
                          <a:latin typeface="Garamond" charset="0"/>
                          <a:ea typeface="Arial" charset="0"/>
                          <a:cs typeface="Arial" charset="0"/>
                        </a:rPr>
                        <a:t> </a:t>
                      </a:r>
                      <a:r>
                        <a:rPr kumimoji="0" lang="en-US" sz="1200" b="0" i="0" u="none" strike="noStrike" cap="none" normalizeH="0" baseline="0" dirty="0">
                          <a:ln>
                            <a:noFill/>
                          </a:ln>
                          <a:solidFill>
                            <a:schemeClr val="tx1"/>
                          </a:solidFill>
                          <a:effectLst/>
                          <a:latin typeface="Garamond" charset="0"/>
                          <a:ea typeface="Arial" charset="0"/>
                          <a:cs typeface="Arial" charset="0"/>
                        </a:rPr>
                        <a:t>Officials - Technical (16%) </a:t>
                      </a:r>
                    </a:p>
                  </a:txBody>
                  <a:tcPr marL="11124" marR="11124" marT="11124" marB="0"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aramond" charset="0"/>
                        <a:ea typeface="Arial" charset="0"/>
                        <a:cs typeface="Arial" charset="0"/>
                      </a:endParaRPr>
                    </a:p>
                  </a:txBody>
                  <a:tcPr marL="11124" marR="11124" marT="11124" marB="0"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5</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8%</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2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3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6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aramond" charset="0"/>
                          <a:ea typeface="Arial" charset="0"/>
                          <a:cs typeface="Arial" charset="0"/>
                        </a:rPr>
                        <a:t> 6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273831">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Arial" charset="0"/>
                          <a:cs typeface="Arial" charset="0"/>
                        </a:rPr>
                        <a:t> </a:t>
                      </a:r>
                    </a:p>
                  </a:txBody>
                  <a:tcPr marL="11124" marR="11124" marT="1112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a:t>
                      </a:r>
                    </a:p>
                  </a:txBody>
                  <a:tcPr marL="11124" marR="11124" marT="11124"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hMerge="1">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Garamond" charset="0"/>
                        <a:ea typeface="Arial" charset="0"/>
                        <a:cs typeface="Arial" charset="0"/>
                      </a:endParaRPr>
                    </a:p>
                  </a:txBody>
                  <a:tcPr marL="11124" marR="11124" marT="11124"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aramond"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69696"/>
                    </a:solidFill>
                  </a:tcPr>
                </a:tc>
              </a:tr>
              <a:tr h="273831">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gridSpan="3">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Garamond" charset="0"/>
                          <a:ea typeface="Arial" charset="0"/>
                          <a:cs typeface="Arial" charset="0"/>
                        </a:rPr>
                        <a:t>Donor representatives in total </a:t>
                      </a:r>
                    </a:p>
                  </a:txBody>
                  <a:tcPr marL="11124" marR="11124" marT="11124"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Garamond" charset="0"/>
                          <a:ea typeface="Arial" charset="0"/>
                          <a:cs typeface="Arial" charset="0"/>
                        </a:rPr>
                        <a:t>29</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Garamond" charset="0"/>
                          <a:ea typeface="Arial" charset="0"/>
                          <a:cs typeface="Arial" charset="0"/>
                        </a:rPr>
                        <a:t>48%</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Garamond" charset="0"/>
                          <a:ea typeface="Arial" charset="0"/>
                          <a:cs typeface="Arial" charset="0"/>
                        </a:rPr>
                        <a:t> 18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Garamond" charset="0"/>
                          <a:ea typeface="Arial" charset="0"/>
                          <a:cs typeface="Arial" charset="0"/>
                        </a:rPr>
                        <a:t> 11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Garamond" charset="0"/>
                          <a:ea typeface="Arial" charset="0"/>
                          <a:cs typeface="Arial" charset="0"/>
                        </a:rPr>
                        <a:t> 15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charset="0"/>
                          <a:ea typeface="Arial" charset="0"/>
                          <a:cs typeface="Arial" charset="0"/>
                        </a:rPr>
                        <a:t> 15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41941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Verdana" charset="0"/>
                        <a:ea typeface="Arial" charset="0"/>
                        <a:cs typeface="Arial" charset="0"/>
                      </a:endParaRPr>
                    </a:p>
                  </a:txBody>
                  <a:tcPr marL="11124" marR="11124" marT="11124" marB="0" anchor="b" horzOverflow="overflow">
                    <a:lnL>
                      <a:noFill/>
                    </a:lnL>
                    <a:lnR>
                      <a:noFill/>
                    </a:lnR>
                    <a:lnT>
                      <a:noFill/>
                    </a:lnT>
                    <a:lnB>
                      <a:noFill/>
                    </a:lnB>
                    <a:lnTlToBr>
                      <a:noFill/>
                    </a:lnTlToBr>
                    <a:lnBlToTr>
                      <a:noFill/>
                    </a:lnBlToTr>
                    <a:noFill/>
                  </a:tcPr>
                </a:tc>
                <a:tc gridSpan="2">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Garamond" charset="0"/>
                        <a:ea typeface="Arial" charset="0"/>
                        <a:cs typeface="Arial" charset="0"/>
                      </a:endParaRPr>
                    </a:p>
                    <a:p>
                      <a:pPr marL="0" marR="0" lvl="0" indent="0" algn="l" defTabSz="4572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charset="0"/>
                          <a:ea typeface="Arial" charset="0"/>
                          <a:cs typeface="Arial" charset="0"/>
                        </a:rPr>
                        <a:t>Officials </a:t>
                      </a:r>
                      <a:r>
                        <a:rPr kumimoji="0" lang="en-US" sz="1200" b="0" i="0" u="none" strike="noStrike" cap="none" normalizeH="0" baseline="0" dirty="0">
                          <a:ln>
                            <a:noFill/>
                          </a:ln>
                          <a:solidFill>
                            <a:schemeClr val="tx1"/>
                          </a:solidFill>
                          <a:effectLst/>
                          <a:latin typeface="Garamond" charset="0"/>
                          <a:ea typeface="Arial" charset="0"/>
                          <a:cs typeface="Arial" charset="0"/>
                        </a:rPr>
                        <a:t>working with donor agencies (48%) </a:t>
                      </a:r>
                    </a:p>
                  </a:txBody>
                  <a:tcPr marL="11124" marR="11124" marT="11124" marB="0"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aramond" charset="0"/>
                        <a:ea typeface="Arial" charset="0"/>
                        <a:cs typeface="Arial" charset="0"/>
                      </a:endParaRPr>
                    </a:p>
                  </a:txBody>
                  <a:tcPr marL="11124" marR="11124" marT="11124" marB="0"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14</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23%</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9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5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14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aramond" charset="0"/>
                          <a:ea typeface="Arial" charset="0"/>
                          <a:cs typeface="Arial" charset="0"/>
                        </a:rPr>
                        <a:t> 15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4469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Verdana" charset="0"/>
                        <a:ea typeface="Arial" charset="0"/>
                        <a:cs typeface="Arial" charset="0"/>
                      </a:endParaRPr>
                    </a:p>
                  </a:txBody>
                  <a:tcPr marL="11124" marR="11124" marT="11124" marB="0" anchor="b" horzOverflow="overflow">
                    <a:lnL>
                      <a:noFill/>
                    </a:lnL>
                    <a:lnR>
                      <a:noFill/>
                    </a:lnR>
                    <a:lnT>
                      <a:noFill/>
                    </a:lnT>
                    <a:lnB>
                      <a:noFill/>
                    </a:lnB>
                    <a:lnTlToBr>
                      <a:noFill/>
                    </a:lnTlToBr>
                    <a:lnBlToTr>
                      <a:noFill/>
                    </a:lnBlToTr>
                    <a:noFill/>
                  </a:tcPr>
                </a:tc>
                <a:tc gridSpan="2">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Garamond" charset="0"/>
                        <a:ea typeface="Arial" charset="0"/>
                        <a:cs typeface="Arial" charset="0"/>
                      </a:endParaRPr>
                    </a:p>
                    <a:p>
                      <a:pPr marL="0" marR="0" lvl="0" indent="0" algn="l" defTabSz="4572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charset="0"/>
                          <a:ea typeface="Arial" charset="0"/>
                          <a:cs typeface="Arial" charset="0"/>
                        </a:rPr>
                        <a:t>National </a:t>
                      </a:r>
                      <a:r>
                        <a:rPr kumimoji="0" lang="en-US" sz="1200" b="0" i="0" u="none" strike="noStrike" cap="none" normalizeH="0" baseline="0" dirty="0">
                          <a:ln>
                            <a:noFill/>
                          </a:ln>
                          <a:solidFill>
                            <a:schemeClr val="tx1"/>
                          </a:solidFill>
                          <a:effectLst/>
                          <a:latin typeface="Garamond" charset="0"/>
                          <a:ea typeface="Arial" charset="0"/>
                          <a:cs typeface="Arial" charset="0"/>
                        </a:rPr>
                        <a:t>expatriates working with the Government (28%) </a:t>
                      </a:r>
                    </a:p>
                  </a:txBody>
                  <a:tcPr marL="11124" marR="11124" marT="11124" marB="0"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aramond" charset="0"/>
                        <a:ea typeface="Arial" charset="0"/>
                        <a:cs typeface="Arial" charset="0"/>
                      </a:endParaRPr>
                    </a:p>
                  </a:txBody>
                  <a:tcPr marL="11124" marR="11124" marT="11124" marB="0"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8</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13%</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4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4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17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aramond" charset="0"/>
                          <a:ea typeface="Arial" charset="0"/>
                          <a:cs typeface="Arial" charset="0"/>
                        </a:rPr>
                        <a:t> 15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4469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Verdana" charset="0"/>
                        <a:ea typeface="Arial" charset="0"/>
                        <a:cs typeface="Arial" charset="0"/>
                      </a:endParaRPr>
                    </a:p>
                  </a:txBody>
                  <a:tcPr marL="11124" marR="11124" marT="11124" marB="0" anchor="b" horzOverflow="overflow">
                    <a:lnL>
                      <a:noFill/>
                    </a:lnL>
                    <a:lnR>
                      <a:noFill/>
                    </a:lnR>
                    <a:lnT>
                      <a:noFill/>
                    </a:lnT>
                    <a:lnB>
                      <a:noFill/>
                    </a:lnB>
                    <a:lnTlToBr>
                      <a:noFill/>
                    </a:lnTlToBr>
                    <a:lnBlToTr>
                      <a:noFill/>
                    </a:lnBlToTr>
                    <a:noFill/>
                  </a:tcPr>
                </a:tc>
                <a:tc gridSpan="2">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Garamond" charset="0"/>
                        <a:ea typeface="Arial" charset="0"/>
                        <a:cs typeface="Arial" charset="0"/>
                      </a:endParaRPr>
                    </a:p>
                    <a:p>
                      <a:pPr marL="0" marR="0" lvl="0" indent="0" algn="l" defTabSz="4572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charset="0"/>
                          <a:ea typeface="Arial" charset="0"/>
                          <a:cs typeface="Arial" charset="0"/>
                        </a:rPr>
                        <a:t>International </a:t>
                      </a:r>
                      <a:r>
                        <a:rPr kumimoji="0" lang="en-US" sz="1200" b="0" i="0" u="none" strike="noStrike" cap="none" normalizeH="0" baseline="0" dirty="0">
                          <a:ln>
                            <a:noFill/>
                          </a:ln>
                          <a:solidFill>
                            <a:schemeClr val="tx1"/>
                          </a:solidFill>
                          <a:effectLst/>
                          <a:latin typeface="Garamond" charset="0"/>
                          <a:ea typeface="Arial" charset="0"/>
                          <a:cs typeface="Arial" charset="0"/>
                        </a:rPr>
                        <a:t>expatriates working with the Government (14%) </a:t>
                      </a:r>
                    </a:p>
                  </a:txBody>
                  <a:tcPr marL="11124" marR="11124" marT="11124" marB="0"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aramond" charset="0"/>
                        <a:ea typeface="Arial" charset="0"/>
                        <a:cs typeface="Arial" charset="0"/>
                      </a:endParaRPr>
                    </a:p>
                  </a:txBody>
                  <a:tcPr marL="11124" marR="11124" marT="11124" marB="0"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4</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7%</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4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0</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18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aramond" charset="0"/>
                          <a:ea typeface="Arial" charset="0"/>
                          <a:cs typeface="Arial" charset="0"/>
                        </a:rPr>
                        <a:t> 15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41941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Arial" charset="0"/>
                          <a:cs typeface="Arial" charset="0"/>
                        </a:rPr>
                        <a:t> </a:t>
                      </a:r>
                    </a:p>
                  </a:txBody>
                  <a:tcPr marL="11124" marR="11124" marT="11124"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Arial" charset="0"/>
                          <a:cs typeface="Arial" charset="0"/>
                        </a:rPr>
                        <a:t> </a:t>
                      </a:r>
                    </a:p>
                  </a:txBody>
                  <a:tcPr marL="11124" marR="11124" marT="11124"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Garamond" charset="0"/>
                        <a:ea typeface="Arial" charset="0"/>
                        <a:cs typeface="Arial" charset="0"/>
                      </a:endParaRPr>
                    </a:p>
                    <a:p>
                      <a:pPr marL="0" marR="0" lvl="0" indent="0" algn="l" defTabSz="4572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charset="0"/>
                          <a:ea typeface="Arial" charset="0"/>
                          <a:cs typeface="Arial" charset="0"/>
                        </a:rPr>
                        <a:t>Non</a:t>
                      </a:r>
                      <a:r>
                        <a:rPr kumimoji="0" lang="en-US" sz="1200" b="0" i="0" u="none" strike="noStrike" cap="none" normalizeH="0" baseline="0" dirty="0">
                          <a:ln>
                            <a:noFill/>
                          </a:ln>
                          <a:solidFill>
                            <a:schemeClr val="tx1"/>
                          </a:solidFill>
                          <a:effectLst/>
                          <a:latin typeface="Garamond" charset="0"/>
                          <a:ea typeface="Arial" charset="0"/>
                          <a:cs typeface="Arial" charset="0"/>
                        </a:rPr>
                        <a:t>-Government Organizations ( NGOs) (10%) </a:t>
                      </a:r>
                    </a:p>
                  </a:txBody>
                  <a:tcPr marL="11124" marR="11124" marT="11124" marB="0"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aramond" charset="0"/>
                        <a:ea typeface="Arial" charset="0"/>
                        <a:cs typeface="Arial" charset="0"/>
                      </a:endParaRPr>
                    </a:p>
                  </a:txBody>
                  <a:tcPr marL="11124" marR="11124" marT="11124" marB="0"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aramond" charset="0"/>
                          <a:ea typeface="Arial" charset="0"/>
                          <a:cs typeface="Arial" charset="0"/>
                        </a:rPr>
                        <a:t>3</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5%</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1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2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charset="0"/>
                          <a:ea typeface="Arial" charset="0"/>
                          <a:cs typeface="Arial" charset="0"/>
                        </a:rPr>
                        <a:t> 13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aramond" charset="0"/>
                          <a:ea typeface="Arial" charset="0"/>
                          <a:cs typeface="Arial" charset="0"/>
                        </a:rPr>
                        <a:t> 10 </a:t>
                      </a:r>
                    </a:p>
                  </a:txBody>
                  <a:tcPr marL="11124" marR="11124" marT="111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2"/>
          <p:cNvSpPr txBox="1">
            <a:spLocks noChangeArrowheads="1"/>
          </p:cNvSpPr>
          <p:nvPr/>
        </p:nvSpPr>
        <p:spPr bwMode="auto">
          <a:xfrm>
            <a:off x="1143000" y="0"/>
            <a:ext cx="7391400" cy="655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2400" b="1" i="0" u="sng" strike="noStrike" kern="0" cap="none" spc="0" normalizeH="0" baseline="0" noProof="0" dirty="0" smtClean="0">
                <a:ln>
                  <a:noFill/>
                </a:ln>
                <a:solidFill>
                  <a:schemeClr val="tx2"/>
                </a:solidFill>
                <a:effectLst/>
                <a:uLnTx/>
                <a:uFillTx/>
                <a:latin typeface="Garamond"/>
                <a:ea typeface="+mj-ea"/>
                <a:cs typeface="Garamond"/>
              </a:rPr>
              <a:t>Composition of respondents</a:t>
            </a:r>
            <a:endParaRPr kumimoji="0" lang="en-US" sz="2400" b="1" i="0" u="sng" strike="noStrike" kern="0" cap="none" spc="0" normalizeH="0" baseline="0" noProof="0" dirty="0">
              <a:ln>
                <a:noFill/>
              </a:ln>
              <a:solidFill>
                <a:schemeClr val="tx2"/>
              </a:solidFill>
              <a:effectLst/>
              <a:uLnTx/>
              <a:uFillTx/>
              <a:latin typeface="Garamond"/>
              <a:ea typeface="+mj-ea"/>
              <a:cs typeface="Garamon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8934</TotalTime>
  <Words>3145</Words>
  <Application>Microsoft Macintosh PowerPoint</Application>
  <PresentationFormat>On-screen Show (4:3)</PresentationFormat>
  <Paragraphs>839</Paragraphs>
  <Slides>20</Slides>
  <Notes>1</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Default Design</vt:lpstr>
      <vt:lpstr>    The impact of foreign aid from traditional donors on the quality of government in a one-party state  (the case study of Laos)   </vt:lpstr>
      <vt:lpstr>Presentation Outline </vt:lpstr>
      <vt:lpstr>I. Introduction </vt:lpstr>
      <vt:lpstr>II. Literature review </vt:lpstr>
      <vt:lpstr>III. Literature review (cont’d)</vt:lpstr>
      <vt:lpstr>III. Literature review (cont’d) </vt:lpstr>
      <vt:lpstr>III. Research methodology</vt:lpstr>
      <vt:lpstr>Survey </vt:lpstr>
      <vt:lpstr>Respondents for Ear’s study = 43 people (84% of them are representing donor agencies)</vt:lpstr>
      <vt:lpstr>Slide 10</vt:lpstr>
      <vt:lpstr>IV. Findings</vt:lpstr>
      <vt:lpstr>Slide 12</vt:lpstr>
      <vt:lpstr>Slide 13</vt:lpstr>
      <vt:lpstr>IV. Findings (cont’d) </vt:lpstr>
      <vt:lpstr>IV. Findings (Cont’d)  </vt:lpstr>
      <vt:lpstr>Slide 16</vt:lpstr>
      <vt:lpstr>Slide 17</vt:lpstr>
      <vt:lpstr>Slide 18</vt:lpstr>
      <vt:lpstr>V. Conclusion </vt:lpstr>
      <vt:lpstr>Slide 20</vt:lpstr>
    </vt:vector>
  </TitlesOfParts>
  <Company>CAP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Politics of Development Cooperation    The roles of traditional and non-traditional donors in a weak and highly aid dependent country    (A case study in Lao People Democratic Republic (Lao PDR) ) </dc:title>
  <dc:creator>capimage</dc:creator>
  <cp:lastModifiedBy>Phanthanousone Khennavong</cp:lastModifiedBy>
  <cp:revision>391</cp:revision>
  <dcterms:created xsi:type="dcterms:W3CDTF">2014-02-13T08:30:36Z</dcterms:created>
  <dcterms:modified xsi:type="dcterms:W3CDTF">2014-02-13T08:36:07Z</dcterms:modified>
</cp:coreProperties>
</file>