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051" r:id="rId1"/>
  </p:sldMasterIdLst>
  <p:notesMasterIdLst>
    <p:notesMasterId r:id="rId19"/>
  </p:notesMasterIdLst>
  <p:handoutMasterIdLst>
    <p:handoutMasterId r:id="rId20"/>
  </p:handoutMasterIdLst>
  <p:sldIdLst>
    <p:sldId id="340" r:id="rId2"/>
    <p:sldId id="320" r:id="rId3"/>
    <p:sldId id="338" r:id="rId4"/>
    <p:sldId id="337" r:id="rId5"/>
    <p:sldId id="329" r:id="rId6"/>
    <p:sldId id="331" r:id="rId7"/>
    <p:sldId id="327" r:id="rId8"/>
    <p:sldId id="328" r:id="rId9"/>
    <p:sldId id="332" r:id="rId10"/>
    <p:sldId id="335" r:id="rId11"/>
    <p:sldId id="334" r:id="rId12"/>
    <p:sldId id="336" r:id="rId13"/>
    <p:sldId id="323" r:id="rId14"/>
    <p:sldId id="322" r:id="rId15"/>
    <p:sldId id="313" r:id="rId16"/>
    <p:sldId id="339" r:id="rId17"/>
    <p:sldId id="315" r:id="rId1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9C76"/>
    <a:srgbClr val="4B0F2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09" autoAdjust="0"/>
    <p:restoredTop sz="98283" autoAdjust="0"/>
  </p:normalViewPr>
  <p:slideViewPr>
    <p:cSldViewPr snapToGrid="0" snapToObjects="1">
      <p:cViewPr>
        <p:scale>
          <a:sx n="87" d="100"/>
          <a:sy n="87" d="100"/>
        </p:scale>
        <p:origin x="-954" y="-522"/>
      </p:cViewPr>
      <p:guideLst>
        <p:guide orient="horz" pos="2160"/>
        <p:guide pos="2880"/>
      </p:guideLst>
    </p:cSldViewPr>
  </p:slideViewPr>
  <p:outlineViewPr>
    <p:cViewPr>
      <p:scale>
        <a:sx n="33" d="100"/>
        <a:sy n="33" d="100"/>
      </p:scale>
      <p:origin x="16" y="5611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564BCBD-4D3C-4983-AB90-94C483DBC520}" type="datetimeFigureOut">
              <a:rPr lang="en-AU" smtClean="0"/>
              <a:t>10/02/2014</a:t>
            </a:fld>
            <a:endParaRPr lang="en-AU"/>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5D6F5901-4E67-43C8-8BA6-E80CC05105CD}" type="slidenum">
              <a:rPr lang="en-AU" smtClean="0"/>
              <a:t>‹#›</a:t>
            </a:fld>
            <a:endParaRPr lang="en-AU"/>
          </a:p>
        </p:txBody>
      </p:sp>
    </p:spTree>
    <p:extLst>
      <p:ext uri="{BB962C8B-B14F-4D97-AF65-F5344CB8AC3E}">
        <p14:creationId xmlns:p14="http://schemas.microsoft.com/office/powerpoint/2010/main" val="1518416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CBE2D08-8257-2642-BEF0-31CC09C43F5D}" type="datetimeFigureOut">
              <a:rPr lang="en-US" smtClean="0"/>
              <a:t>2/10/2014</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03D06C2-BCCE-F24D-BE61-72142EA5BDC2}" type="slidenum">
              <a:rPr lang="en-US" smtClean="0"/>
              <a:t>‹#›</a:t>
            </a:fld>
            <a:endParaRPr lang="en-US"/>
          </a:p>
        </p:txBody>
      </p:sp>
    </p:spTree>
    <p:extLst>
      <p:ext uri="{BB962C8B-B14F-4D97-AF65-F5344CB8AC3E}">
        <p14:creationId xmlns:p14="http://schemas.microsoft.com/office/powerpoint/2010/main" val="11673124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50" dirty="0" smtClean="0"/>
          </a:p>
        </p:txBody>
      </p:sp>
      <p:sp>
        <p:nvSpPr>
          <p:cNvPr id="4" name="Slide Number Placeholder 3"/>
          <p:cNvSpPr>
            <a:spLocks noGrp="1"/>
          </p:cNvSpPr>
          <p:nvPr>
            <p:ph type="sldNum" sz="quarter" idx="10"/>
          </p:nvPr>
        </p:nvSpPr>
        <p:spPr/>
        <p:txBody>
          <a:bodyPr/>
          <a:lstStyle/>
          <a:p>
            <a:fld id="{F03D06C2-BCCE-F24D-BE61-72142EA5BDC2}" type="slidenum">
              <a:rPr lang="en-US" smtClean="0"/>
              <a:t>1</a:t>
            </a:fld>
            <a:endParaRPr lang="en-US"/>
          </a:p>
        </p:txBody>
      </p:sp>
    </p:spTree>
    <p:extLst>
      <p:ext uri="{BB962C8B-B14F-4D97-AF65-F5344CB8AC3E}">
        <p14:creationId xmlns:p14="http://schemas.microsoft.com/office/powerpoint/2010/main" val="2746347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F03D06C2-BCCE-F24D-BE61-72142EA5BDC2}" type="slidenum">
              <a:rPr lang="en-US" smtClean="0"/>
              <a:t>11</a:t>
            </a:fld>
            <a:endParaRPr lang="en-US"/>
          </a:p>
        </p:txBody>
      </p:sp>
    </p:spTree>
    <p:extLst>
      <p:ext uri="{BB962C8B-B14F-4D97-AF65-F5344CB8AC3E}">
        <p14:creationId xmlns:p14="http://schemas.microsoft.com/office/powerpoint/2010/main" val="2447892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F03D06C2-BCCE-F24D-BE61-72142EA5BDC2}" type="slidenum">
              <a:rPr lang="en-US" smtClean="0"/>
              <a:t>12</a:t>
            </a:fld>
            <a:endParaRPr lang="en-US"/>
          </a:p>
        </p:txBody>
      </p:sp>
    </p:spTree>
    <p:extLst>
      <p:ext uri="{BB962C8B-B14F-4D97-AF65-F5344CB8AC3E}">
        <p14:creationId xmlns:p14="http://schemas.microsoft.com/office/powerpoint/2010/main" val="27848017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03D06C2-BCCE-F24D-BE61-72142EA5BDC2}" type="slidenum">
              <a:rPr lang="en-US" smtClean="0"/>
              <a:t>13</a:t>
            </a:fld>
            <a:endParaRPr lang="en-US"/>
          </a:p>
        </p:txBody>
      </p:sp>
    </p:spTree>
    <p:extLst>
      <p:ext uri="{BB962C8B-B14F-4D97-AF65-F5344CB8AC3E}">
        <p14:creationId xmlns:p14="http://schemas.microsoft.com/office/powerpoint/2010/main" val="2022754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03D06C2-BCCE-F24D-BE61-72142EA5BDC2}" type="slidenum">
              <a:rPr lang="en-US" smtClean="0"/>
              <a:t>14</a:t>
            </a:fld>
            <a:endParaRPr lang="en-US"/>
          </a:p>
        </p:txBody>
      </p:sp>
    </p:spTree>
    <p:extLst>
      <p:ext uri="{BB962C8B-B14F-4D97-AF65-F5344CB8AC3E}">
        <p14:creationId xmlns:p14="http://schemas.microsoft.com/office/powerpoint/2010/main" val="11053288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2900" b="1" dirty="0" smtClean="0">
                <a:solidFill>
                  <a:schemeClr val="accent2">
                    <a:lumMod val="75000"/>
                    <a:lumOff val="25000"/>
                  </a:schemeClr>
                </a:solidFill>
              </a:rPr>
              <a:t>‘</a:t>
            </a:r>
            <a:r>
              <a:rPr lang="en-US" sz="2900" b="1" i="1" dirty="0" smtClean="0">
                <a:solidFill>
                  <a:schemeClr val="accent2">
                    <a:lumMod val="75000"/>
                    <a:lumOff val="25000"/>
                  </a:schemeClr>
                </a:solidFill>
              </a:rPr>
              <a:t>There is resistance to NGO law, as threat to civil society freedom to assemble freedom to act.  But this is not to say that there is no need for the law. There is a need, but because this is a dictatorship, any law can be used by the dictatorship for its ends.</a:t>
            </a:r>
            <a:r>
              <a:rPr lang="en-US" sz="2900" b="1" dirty="0" smtClean="0">
                <a:solidFill>
                  <a:schemeClr val="accent2">
                    <a:lumMod val="75000"/>
                    <a:lumOff val="25000"/>
                  </a:schemeClr>
                </a:solidFill>
              </a:rPr>
              <a:t>’ 	</a:t>
            </a:r>
          </a:p>
          <a:p>
            <a:endParaRPr lang="en-AU" sz="1000" dirty="0"/>
          </a:p>
        </p:txBody>
      </p:sp>
      <p:sp>
        <p:nvSpPr>
          <p:cNvPr id="4" name="Slide Number Placeholder 3"/>
          <p:cNvSpPr>
            <a:spLocks noGrp="1"/>
          </p:cNvSpPr>
          <p:nvPr>
            <p:ph type="sldNum" sz="quarter" idx="10"/>
          </p:nvPr>
        </p:nvSpPr>
        <p:spPr/>
        <p:txBody>
          <a:bodyPr/>
          <a:lstStyle/>
          <a:p>
            <a:fld id="{F03D06C2-BCCE-F24D-BE61-72142EA5BDC2}" type="slidenum">
              <a:rPr lang="en-US" smtClean="0"/>
              <a:t>15</a:t>
            </a:fld>
            <a:endParaRPr lang="en-US"/>
          </a:p>
        </p:txBody>
      </p:sp>
    </p:spTree>
    <p:extLst>
      <p:ext uri="{BB962C8B-B14F-4D97-AF65-F5344CB8AC3E}">
        <p14:creationId xmlns:p14="http://schemas.microsoft.com/office/powerpoint/2010/main" val="14892381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3D06C2-BCCE-F24D-BE61-72142EA5BDC2}" type="slidenum">
              <a:rPr lang="en-US" smtClean="0"/>
              <a:t>16</a:t>
            </a:fld>
            <a:endParaRPr lang="en-US"/>
          </a:p>
        </p:txBody>
      </p:sp>
    </p:spTree>
    <p:extLst>
      <p:ext uri="{BB962C8B-B14F-4D97-AF65-F5344CB8AC3E}">
        <p14:creationId xmlns:p14="http://schemas.microsoft.com/office/powerpoint/2010/main" val="14620141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50" dirty="0"/>
          </a:p>
        </p:txBody>
      </p:sp>
      <p:sp>
        <p:nvSpPr>
          <p:cNvPr id="4" name="Slide Number Placeholder 3"/>
          <p:cNvSpPr>
            <a:spLocks noGrp="1"/>
          </p:cNvSpPr>
          <p:nvPr>
            <p:ph type="sldNum" sz="quarter" idx="10"/>
          </p:nvPr>
        </p:nvSpPr>
        <p:spPr/>
        <p:txBody>
          <a:bodyPr/>
          <a:lstStyle/>
          <a:p>
            <a:fld id="{F03D06C2-BCCE-F24D-BE61-72142EA5BDC2}" type="slidenum">
              <a:rPr lang="en-US" smtClean="0"/>
              <a:t>17</a:t>
            </a:fld>
            <a:endParaRPr lang="en-US"/>
          </a:p>
        </p:txBody>
      </p:sp>
    </p:spTree>
    <p:extLst>
      <p:ext uri="{BB962C8B-B14F-4D97-AF65-F5344CB8AC3E}">
        <p14:creationId xmlns:p14="http://schemas.microsoft.com/office/powerpoint/2010/main" val="2095342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fld id="{F03D06C2-BCCE-F24D-BE61-72142EA5BDC2}" type="slidenum">
              <a:rPr lang="en-US" smtClean="0"/>
              <a:t>2</a:t>
            </a:fld>
            <a:endParaRPr lang="en-US"/>
          </a:p>
        </p:txBody>
      </p:sp>
    </p:spTree>
    <p:extLst>
      <p:ext uri="{BB962C8B-B14F-4D97-AF65-F5344CB8AC3E}">
        <p14:creationId xmlns:p14="http://schemas.microsoft.com/office/powerpoint/2010/main" val="3319647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3D06C2-BCCE-F24D-BE61-72142EA5BDC2}" type="slidenum">
              <a:rPr lang="en-US" smtClean="0"/>
              <a:t>4</a:t>
            </a:fld>
            <a:endParaRPr lang="en-US"/>
          </a:p>
        </p:txBody>
      </p:sp>
    </p:spTree>
    <p:extLst>
      <p:ext uri="{BB962C8B-B14F-4D97-AF65-F5344CB8AC3E}">
        <p14:creationId xmlns:p14="http://schemas.microsoft.com/office/powerpoint/2010/main" val="2512332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03D06C2-BCCE-F24D-BE61-72142EA5BDC2}" type="slidenum">
              <a:rPr lang="en-US" smtClean="0"/>
              <a:t>5</a:t>
            </a:fld>
            <a:endParaRPr lang="en-US"/>
          </a:p>
        </p:txBody>
      </p:sp>
    </p:spTree>
    <p:extLst>
      <p:ext uri="{BB962C8B-B14F-4D97-AF65-F5344CB8AC3E}">
        <p14:creationId xmlns:p14="http://schemas.microsoft.com/office/powerpoint/2010/main" val="646810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5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03D06C2-BCCE-F24D-BE61-72142EA5BDC2}" type="slidenum">
              <a:rPr lang="en-US" smtClean="0"/>
              <a:t>6</a:t>
            </a:fld>
            <a:endParaRPr lang="en-US"/>
          </a:p>
        </p:txBody>
      </p:sp>
    </p:spTree>
    <p:extLst>
      <p:ext uri="{BB962C8B-B14F-4D97-AF65-F5344CB8AC3E}">
        <p14:creationId xmlns:p14="http://schemas.microsoft.com/office/powerpoint/2010/main" val="2859030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03D06C2-BCCE-F24D-BE61-72142EA5BDC2}" type="slidenum">
              <a:rPr lang="en-US" smtClean="0"/>
              <a:t>7</a:t>
            </a:fld>
            <a:endParaRPr lang="en-US"/>
          </a:p>
        </p:txBody>
      </p:sp>
    </p:spTree>
    <p:extLst>
      <p:ext uri="{BB962C8B-B14F-4D97-AF65-F5344CB8AC3E}">
        <p14:creationId xmlns:p14="http://schemas.microsoft.com/office/powerpoint/2010/main" val="33432015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50" dirty="0"/>
          </a:p>
        </p:txBody>
      </p:sp>
      <p:sp>
        <p:nvSpPr>
          <p:cNvPr id="4" name="Slide Number Placeholder 3"/>
          <p:cNvSpPr>
            <a:spLocks noGrp="1"/>
          </p:cNvSpPr>
          <p:nvPr>
            <p:ph type="sldNum" sz="quarter" idx="10"/>
          </p:nvPr>
        </p:nvSpPr>
        <p:spPr/>
        <p:txBody>
          <a:bodyPr/>
          <a:lstStyle/>
          <a:p>
            <a:fld id="{F03D06C2-BCCE-F24D-BE61-72142EA5BDC2}" type="slidenum">
              <a:rPr lang="en-US" smtClean="0"/>
              <a:t>8</a:t>
            </a:fld>
            <a:endParaRPr lang="en-US"/>
          </a:p>
        </p:txBody>
      </p:sp>
    </p:spTree>
    <p:extLst>
      <p:ext uri="{BB962C8B-B14F-4D97-AF65-F5344CB8AC3E}">
        <p14:creationId xmlns:p14="http://schemas.microsoft.com/office/powerpoint/2010/main" val="1045257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03D06C2-BCCE-F24D-BE61-72142EA5BDC2}" type="slidenum">
              <a:rPr lang="en-US" smtClean="0"/>
              <a:t>9</a:t>
            </a:fld>
            <a:endParaRPr lang="en-US"/>
          </a:p>
        </p:txBody>
      </p:sp>
    </p:spTree>
    <p:extLst>
      <p:ext uri="{BB962C8B-B14F-4D97-AF65-F5344CB8AC3E}">
        <p14:creationId xmlns:p14="http://schemas.microsoft.com/office/powerpoint/2010/main" val="732860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F03D06C2-BCCE-F24D-BE61-72142EA5BDC2}" type="slidenum">
              <a:rPr lang="en-US" smtClean="0"/>
              <a:t>10</a:t>
            </a:fld>
            <a:endParaRPr lang="en-US"/>
          </a:p>
        </p:txBody>
      </p:sp>
    </p:spTree>
    <p:extLst>
      <p:ext uri="{BB962C8B-B14F-4D97-AF65-F5344CB8AC3E}">
        <p14:creationId xmlns:p14="http://schemas.microsoft.com/office/powerpoint/2010/main" val="1643834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AU"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617F17C2-67FE-4147-83BF-9CF5AD8A5A23}" type="datetime1">
              <a:rPr lang="en-US" smtClean="0"/>
              <a:t>2/10/2014</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r>
              <a:rPr lang="en-AU" smtClean="0"/>
              <a:t>Crawford Spencer/Australasian Aid &amp; International Development Policy Workshop</a:t>
            </a:r>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AU" smtClean="0"/>
              <a:t>Click to edit Master title style</a:t>
            </a:r>
            <a:endParaRPr/>
          </a:p>
        </p:txBody>
      </p:sp>
      <p:sp>
        <p:nvSpPr>
          <p:cNvPr id="5" name="Date Placeholder 4"/>
          <p:cNvSpPr>
            <a:spLocks noGrp="1"/>
          </p:cNvSpPr>
          <p:nvPr>
            <p:ph type="dt" sz="half" idx="10"/>
          </p:nvPr>
        </p:nvSpPr>
        <p:spPr/>
        <p:txBody>
          <a:bodyPr/>
          <a:lstStyle/>
          <a:p>
            <a:fld id="{C5A9850D-2624-4718-80F8-1189F9439509}" type="datetime1">
              <a:rPr lang="en-US" smtClean="0"/>
              <a:t>2/10/2014</a:t>
            </a:fld>
            <a:endParaRPr lang="en-US"/>
          </a:p>
        </p:txBody>
      </p:sp>
      <p:sp>
        <p:nvSpPr>
          <p:cNvPr id="6" name="Footer Placeholder 5"/>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7" name="Slide Number Placeholder 6"/>
          <p:cNvSpPr>
            <a:spLocks noGrp="1"/>
          </p:cNvSpPr>
          <p:nvPr>
            <p:ph type="sldNum" sz="quarter" idx="12"/>
          </p:nvPr>
        </p:nvSpPr>
        <p:spPr/>
        <p:txBody>
          <a:bodyPr/>
          <a:lstStyle/>
          <a:p>
            <a:fld id="{9A45A22A-E7C9-7F4D-B0EE-D76DFC9FF19D}"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AU" smtClean="0"/>
              <a:t>Click to edit Master title style</a:t>
            </a:r>
            <a:endParaRPr/>
          </a:p>
        </p:txBody>
      </p:sp>
      <p:sp>
        <p:nvSpPr>
          <p:cNvPr id="3" name="Date Placeholder 2"/>
          <p:cNvSpPr>
            <a:spLocks noGrp="1"/>
          </p:cNvSpPr>
          <p:nvPr>
            <p:ph type="dt" sz="half" idx="10"/>
          </p:nvPr>
        </p:nvSpPr>
        <p:spPr/>
        <p:txBody>
          <a:bodyPr/>
          <a:lstStyle/>
          <a:p>
            <a:fld id="{F8B3DCAB-F2B8-47C5-A3B0-8F333D088A78}" type="datetime1">
              <a:rPr lang="en-US" smtClean="0"/>
              <a:t>2/10/2014</a:t>
            </a:fld>
            <a:endParaRPr lang="en-US"/>
          </a:p>
        </p:txBody>
      </p:sp>
      <p:sp>
        <p:nvSpPr>
          <p:cNvPr id="4" name="Footer Placeholder 3"/>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5" name="Slide Number Placeholder 4"/>
          <p:cNvSpPr>
            <a:spLocks noGrp="1"/>
          </p:cNvSpPr>
          <p:nvPr>
            <p:ph type="sldNum" sz="quarter" idx="12"/>
          </p:nvPr>
        </p:nvSpPr>
        <p:spPr/>
        <p:txBody>
          <a:bodyPr/>
          <a:lstStyle/>
          <a:p>
            <a:fld id="{9A45A22A-E7C9-7F4D-B0EE-D76DFC9FF19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3AD53DD1-AAD9-4110-BB69-4330023EE4A7}" type="datetime1">
              <a:rPr lang="en-US" smtClean="0"/>
              <a:t>2/10/2014</a:t>
            </a:fld>
            <a:endParaRPr lang="en-US"/>
          </a:p>
        </p:txBody>
      </p:sp>
      <p:sp>
        <p:nvSpPr>
          <p:cNvPr id="3" name="Footer Placeholder 2"/>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4" name="Slide Number Placeholder 3"/>
          <p:cNvSpPr>
            <a:spLocks noGrp="1"/>
          </p:cNvSpPr>
          <p:nvPr>
            <p:ph type="sldNum" sz="quarter" idx="12"/>
          </p:nvPr>
        </p:nvSpPr>
        <p:spPr/>
        <p:txBody>
          <a:bodyPr/>
          <a:lstStyle/>
          <a:p>
            <a:fld id="{9A45A22A-E7C9-7F4D-B0EE-D76DFC9FF19D}"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AU"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0B5BEFF6-8613-4F88-B6F9-257DDEB466D4}" type="datetime1">
              <a:rPr lang="en-US" smtClean="0"/>
              <a:t>2/10/2014</a:t>
            </a:fld>
            <a:endParaRPr lang="en-US"/>
          </a:p>
        </p:txBody>
      </p:sp>
      <p:sp>
        <p:nvSpPr>
          <p:cNvPr id="6" name="Footer Placeholder 5"/>
          <p:cNvSpPr>
            <a:spLocks noGrp="1"/>
          </p:cNvSpPr>
          <p:nvPr>
            <p:ph type="ftr" sz="quarter" idx="11"/>
          </p:nvPr>
        </p:nvSpPr>
        <p:spPr>
          <a:xfrm>
            <a:off x="3859305" y="6423585"/>
            <a:ext cx="3316941" cy="365125"/>
          </a:xfrm>
        </p:spPr>
        <p:txBody>
          <a:bodyPr/>
          <a:lstStyle/>
          <a:p>
            <a:r>
              <a:rPr lang="en-AU" smtClean="0"/>
              <a:t>Crawford Spencer/Australasian Aid &amp; International Development Policy Workshop</a:t>
            </a:r>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AU"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66CF2D1E-30DA-4494-A186-3A75BE9C2695}" type="datetime1">
              <a:rPr lang="en-US" smtClean="0"/>
              <a:t>2/10/2014</a:t>
            </a:fld>
            <a:endParaRPr lang="en-US"/>
          </a:p>
        </p:txBody>
      </p:sp>
      <p:sp>
        <p:nvSpPr>
          <p:cNvPr id="6" name="Footer Placeholder 5"/>
          <p:cNvSpPr>
            <a:spLocks noGrp="1"/>
          </p:cNvSpPr>
          <p:nvPr>
            <p:ph type="ftr" sz="quarter" idx="11"/>
          </p:nvPr>
        </p:nvSpPr>
        <p:spPr>
          <a:xfrm>
            <a:off x="4191000" y="6423585"/>
            <a:ext cx="3005138" cy="365125"/>
          </a:xfrm>
        </p:spPr>
        <p:txBody>
          <a:bodyPr/>
          <a:lstStyle/>
          <a:p>
            <a:r>
              <a:rPr lang="en-AU" smtClean="0"/>
              <a:t>Crawford Spencer/Australasian Aid &amp; International Development Policy Workshop</a:t>
            </a:r>
            <a:endParaRPr lang="en-US"/>
          </a:p>
        </p:txBody>
      </p:sp>
      <p:sp>
        <p:nvSpPr>
          <p:cNvPr id="7" name="Slide Number Placeholder 6"/>
          <p:cNvSpPr>
            <a:spLocks noGrp="1"/>
          </p:cNvSpPr>
          <p:nvPr>
            <p:ph type="sldNum" sz="quarter" idx="12"/>
          </p:nvPr>
        </p:nvSpPr>
        <p:spPr/>
        <p:txBody>
          <a:bodyPr/>
          <a:lstStyle/>
          <a:p>
            <a:fld id="{9A45A22A-E7C9-7F4D-B0EE-D76DFC9FF19D}"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AU"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850693FD-1E90-44B5-8196-B114089813BD}" type="datetime1">
              <a:rPr lang="en-US" smtClean="0"/>
              <a:t>2/10/2014</a:t>
            </a:fld>
            <a:endParaRPr lang="en-US"/>
          </a:p>
        </p:txBody>
      </p:sp>
      <p:sp>
        <p:nvSpPr>
          <p:cNvPr id="6" name="Footer Placeholder 5"/>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7" name="Slide Number Placeholder 6"/>
          <p:cNvSpPr>
            <a:spLocks noGrp="1"/>
          </p:cNvSpPr>
          <p:nvPr>
            <p:ph type="sldNum" sz="quarter" idx="12"/>
          </p:nvPr>
        </p:nvSpPr>
        <p:spPr/>
        <p:txBody>
          <a:bodyPr/>
          <a:lstStyle/>
          <a:p>
            <a:fld id="{9A45A22A-E7C9-7F4D-B0EE-D76DFC9FF19D}"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AU"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EA5F2CE6-C14E-4B11-A96F-5E08B0C741F7}" type="datetime1">
              <a:rPr lang="en-US" smtClean="0"/>
              <a:t>2/10/2014</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r>
              <a:rPr lang="en-AU" smtClean="0"/>
              <a:t>Crawford Spencer/Australasian Aid &amp; International Development Policy Workshop</a:t>
            </a:r>
            <a:endParaRPr lang="en-US"/>
          </a:p>
        </p:txBody>
      </p:sp>
      <p:sp>
        <p:nvSpPr>
          <p:cNvPr id="7" name="Slide Number Placeholder 6"/>
          <p:cNvSpPr>
            <a:spLocks noGrp="1"/>
          </p:cNvSpPr>
          <p:nvPr>
            <p:ph type="sldNum" sz="quarter" idx="12"/>
          </p:nvPr>
        </p:nvSpPr>
        <p:spPr/>
        <p:txBody>
          <a:bodyPr/>
          <a:lstStyle/>
          <a:p>
            <a:fld id="{9A45A22A-E7C9-7F4D-B0EE-D76DFC9FF19D}"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AU"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AU"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AU"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C33BE31B-A14B-4640-BC75-20299094886D}" type="datetime1">
              <a:rPr lang="en-US" smtClean="0"/>
              <a:t>2/10/2014</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r>
              <a:rPr lang="en-AU" smtClean="0"/>
              <a:t>Crawford Spencer/Australasian Aid &amp; International Development Policy Workshop</a:t>
            </a:r>
            <a:endParaRPr lang="en-US"/>
          </a:p>
        </p:txBody>
      </p:sp>
      <p:sp>
        <p:nvSpPr>
          <p:cNvPr id="7" name="Slide Number Placeholder 6"/>
          <p:cNvSpPr>
            <a:spLocks noGrp="1"/>
          </p:cNvSpPr>
          <p:nvPr>
            <p:ph type="sldNum" sz="quarter" idx="12"/>
          </p:nvPr>
        </p:nvSpPr>
        <p:spPr/>
        <p:txBody>
          <a:bodyPr/>
          <a:lstStyle/>
          <a:p>
            <a:fld id="{9A45A22A-E7C9-7F4D-B0EE-D76DFC9FF19D}"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AU"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AU"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AU"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AU"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C073EDFE-1E96-4521-8BA3-86BA7E2E968A}" type="datetime1">
              <a:rPr lang="en-US" smtClean="0"/>
              <a:t>2/10/2014</a:t>
            </a:fld>
            <a:endParaRPr lang="en-US"/>
          </a:p>
        </p:txBody>
      </p:sp>
      <p:sp>
        <p:nvSpPr>
          <p:cNvPr id="6" name="Footer Placeholder 5"/>
          <p:cNvSpPr>
            <a:spLocks noGrp="1"/>
          </p:cNvSpPr>
          <p:nvPr>
            <p:ph type="ftr" sz="quarter" idx="11"/>
          </p:nvPr>
        </p:nvSpPr>
        <p:spPr>
          <a:xfrm>
            <a:off x="4191000" y="6423585"/>
            <a:ext cx="3005138" cy="365125"/>
          </a:xfrm>
        </p:spPr>
        <p:txBody>
          <a:bodyPr/>
          <a:lstStyle/>
          <a:p>
            <a:r>
              <a:rPr lang="en-AU" smtClean="0"/>
              <a:t>Crawford Spencer/Australasian Aid &amp; International Development Policy Workshop</a:t>
            </a:r>
            <a:endParaRPr lang="en-US"/>
          </a:p>
        </p:txBody>
      </p:sp>
      <p:sp>
        <p:nvSpPr>
          <p:cNvPr id="7" name="Slide Number Placeholder 6"/>
          <p:cNvSpPr>
            <a:spLocks noGrp="1"/>
          </p:cNvSpPr>
          <p:nvPr>
            <p:ph type="sldNum" sz="quarter" idx="12"/>
          </p:nvPr>
        </p:nvSpPr>
        <p:spPr/>
        <p:txBody>
          <a:bodyPr/>
          <a:lstStyle/>
          <a:p>
            <a:fld id="{9A45A22A-E7C9-7F4D-B0EE-D76DFC9FF19D}"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AU"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AU"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AU"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10"/>
          </p:nvPr>
        </p:nvSpPr>
        <p:spPr/>
        <p:txBody>
          <a:bodyPr/>
          <a:lstStyle/>
          <a:p>
            <a:fld id="{DA9DAAA0-CF65-4842-92CF-94B432384CC7}" type="datetime1">
              <a:rPr lang="en-US" smtClean="0"/>
              <a:t>2/10/2014</a:t>
            </a:fld>
            <a:endParaRPr lang="en-US"/>
          </a:p>
        </p:txBody>
      </p:sp>
      <p:sp>
        <p:nvSpPr>
          <p:cNvPr id="5" name="Footer Placeholder 4"/>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6" name="Slide Number Placeholder 5"/>
          <p:cNvSpPr>
            <a:spLocks noGrp="1"/>
          </p:cNvSpPr>
          <p:nvPr>
            <p:ph type="sldNum" sz="quarter" idx="12"/>
          </p:nvPr>
        </p:nvSpPr>
        <p:spPr/>
        <p:txBody>
          <a:bodyPr/>
          <a:lstStyle/>
          <a:p>
            <a:fld id="{9A45A22A-E7C9-7F4D-B0EE-D76DFC9FF1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AU"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10"/>
          </p:nvPr>
        </p:nvSpPr>
        <p:spPr/>
        <p:txBody>
          <a:bodyPr/>
          <a:lstStyle/>
          <a:p>
            <a:fld id="{777347CD-4F64-4030-AA5B-717FE5FB8E6B}" type="datetime1">
              <a:rPr lang="en-US" smtClean="0"/>
              <a:t>2/10/2014</a:t>
            </a:fld>
            <a:endParaRPr lang="en-US"/>
          </a:p>
        </p:txBody>
      </p:sp>
      <p:sp>
        <p:nvSpPr>
          <p:cNvPr id="5" name="Footer Placeholder 4"/>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6" name="Slide Number Placeholder 5"/>
          <p:cNvSpPr>
            <a:spLocks noGrp="1"/>
          </p:cNvSpPr>
          <p:nvPr>
            <p:ph type="sldNum" sz="quarter" idx="12"/>
          </p:nvPr>
        </p:nvSpPr>
        <p:spPr/>
        <p:txBody>
          <a:bodyPr/>
          <a:lstStyle/>
          <a:p>
            <a:fld id="{9A45A22A-E7C9-7F4D-B0EE-D76DFC9FF19D}"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AU"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10"/>
          </p:nvPr>
        </p:nvSpPr>
        <p:spPr/>
        <p:txBody>
          <a:bodyPr/>
          <a:lstStyle/>
          <a:p>
            <a:fld id="{ED7C2CD4-5E18-4E62-9499-B0C0105A70A2}" type="datetime1">
              <a:rPr lang="en-US" smtClean="0"/>
              <a:t>2/10/2014</a:t>
            </a:fld>
            <a:endParaRPr lang="en-US"/>
          </a:p>
        </p:txBody>
      </p:sp>
      <p:sp>
        <p:nvSpPr>
          <p:cNvPr id="5" name="Footer Placeholder 4"/>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6" name="Slide Number Placeholder 5"/>
          <p:cNvSpPr>
            <a:spLocks noGrp="1"/>
          </p:cNvSpPr>
          <p:nvPr>
            <p:ph type="sldNum" sz="quarter" idx="12"/>
          </p:nvPr>
        </p:nvSpPr>
        <p:spPr/>
        <p:txBody>
          <a:bodyPr/>
          <a:lstStyle/>
          <a:p>
            <a:fld id="{9A45A22A-E7C9-7F4D-B0EE-D76DFC9FF19D}"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AU"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10"/>
          </p:nvPr>
        </p:nvSpPr>
        <p:spPr/>
        <p:txBody>
          <a:bodyPr/>
          <a:lstStyle/>
          <a:p>
            <a:fld id="{08DBDEFE-0B42-4906-A081-F76725C0BB51}" type="datetime1">
              <a:rPr lang="en-US" smtClean="0"/>
              <a:t>2/10/2014</a:t>
            </a:fld>
            <a:endParaRPr lang="en-US"/>
          </a:p>
        </p:txBody>
      </p:sp>
      <p:sp>
        <p:nvSpPr>
          <p:cNvPr id="5" name="Footer Placeholder 4"/>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6" name="Slide Number Placeholder 5"/>
          <p:cNvSpPr>
            <a:spLocks noGrp="1"/>
          </p:cNvSpPr>
          <p:nvPr>
            <p:ph type="sldNum" sz="quarter" idx="12"/>
          </p:nvPr>
        </p:nvSpPr>
        <p:spPr/>
        <p:txBody>
          <a:bodyPr/>
          <a:lstStyle/>
          <a:p>
            <a:fld id="{9A45A22A-E7C9-7F4D-B0EE-D76DFC9FF19D}"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AU"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AU"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F55511EA-817A-4A82-AFDC-070884556FC3}" type="datetime1">
              <a:rPr lang="en-US" smtClean="0"/>
              <a:t>2/10/2014</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r>
              <a:rPr lang="en-AU" smtClean="0"/>
              <a:t>Crawford Spencer/Australasian Aid &amp; International Development Policy Workshop</a:t>
            </a:r>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AU"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AU"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AU"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AU"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73C8D8F1-90FF-4082-A3A1-1318CED42048}" type="datetime1">
              <a:rPr lang="en-US" smtClean="0"/>
              <a:t>2/10/2014</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r>
              <a:rPr lang="en-AU" smtClean="0"/>
              <a:t>Crawford Spencer/Australasian Aid &amp; International Development Policy Workshop</a:t>
            </a:r>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9A45A22A-E7C9-7F4D-B0EE-D76DFC9FF19D}"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AU"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5" name="Date Placeholder 4"/>
          <p:cNvSpPr>
            <a:spLocks noGrp="1"/>
          </p:cNvSpPr>
          <p:nvPr>
            <p:ph type="dt" sz="half" idx="10"/>
          </p:nvPr>
        </p:nvSpPr>
        <p:spPr/>
        <p:txBody>
          <a:bodyPr/>
          <a:lstStyle/>
          <a:p>
            <a:fld id="{3354A6E9-066D-4A5C-A8DB-4DA2B3F50B38}" type="datetime1">
              <a:rPr lang="en-US" smtClean="0"/>
              <a:t>2/10/2014</a:t>
            </a:fld>
            <a:endParaRPr lang="en-US"/>
          </a:p>
        </p:txBody>
      </p:sp>
      <p:sp>
        <p:nvSpPr>
          <p:cNvPr id="6" name="Footer Placeholder 5"/>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7" name="Slide Number Placeholder 6"/>
          <p:cNvSpPr>
            <a:spLocks noGrp="1"/>
          </p:cNvSpPr>
          <p:nvPr>
            <p:ph type="sldNum" sz="quarter" idx="12"/>
          </p:nvPr>
        </p:nvSpPr>
        <p:spPr/>
        <p:txBody>
          <a:bodyPr/>
          <a:lstStyle/>
          <a:p>
            <a:fld id="{9A45A22A-E7C9-7F4D-B0EE-D76DFC9FF19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AU"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7" name="Date Placeholder 6"/>
          <p:cNvSpPr>
            <a:spLocks noGrp="1"/>
          </p:cNvSpPr>
          <p:nvPr>
            <p:ph type="dt" sz="half" idx="10"/>
          </p:nvPr>
        </p:nvSpPr>
        <p:spPr/>
        <p:txBody>
          <a:bodyPr/>
          <a:lstStyle/>
          <a:p>
            <a:fld id="{C4C311B2-4DEB-4CE8-8BD8-85453656EB9F}" type="datetime1">
              <a:rPr lang="en-US" smtClean="0"/>
              <a:t>2/10/2014</a:t>
            </a:fld>
            <a:endParaRPr lang="en-US"/>
          </a:p>
        </p:txBody>
      </p:sp>
      <p:sp>
        <p:nvSpPr>
          <p:cNvPr id="8" name="Footer Placeholder 7"/>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9" name="Slide Number Placeholder 8"/>
          <p:cNvSpPr>
            <a:spLocks noGrp="1"/>
          </p:cNvSpPr>
          <p:nvPr>
            <p:ph type="sldNum" sz="quarter" idx="12"/>
          </p:nvPr>
        </p:nvSpPr>
        <p:spPr/>
        <p:txBody>
          <a:bodyPr/>
          <a:lstStyle/>
          <a:p>
            <a:fld id="{9A45A22A-E7C9-7F4D-B0EE-D76DFC9FF19D}"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AU"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5" name="Date Placeholder 4"/>
          <p:cNvSpPr>
            <a:spLocks noGrp="1"/>
          </p:cNvSpPr>
          <p:nvPr>
            <p:ph type="dt" sz="half" idx="10"/>
          </p:nvPr>
        </p:nvSpPr>
        <p:spPr/>
        <p:txBody>
          <a:bodyPr/>
          <a:lstStyle/>
          <a:p>
            <a:fld id="{1EDAE76A-0555-4FE2-8DF5-D2B0C1DA3465}" type="datetime1">
              <a:rPr lang="en-US" smtClean="0"/>
              <a:t>2/10/2014</a:t>
            </a:fld>
            <a:endParaRPr lang="en-US"/>
          </a:p>
        </p:txBody>
      </p:sp>
      <p:sp>
        <p:nvSpPr>
          <p:cNvPr id="6" name="Footer Placeholder 5"/>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9A45A22A-E7C9-7F4D-B0EE-D76DFC9FF19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AU"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5" name="Date Placeholder 4"/>
          <p:cNvSpPr>
            <a:spLocks noGrp="1"/>
          </p:cNvSpPr>
          <p:nvPr>
            <p:ph type="dt" sz="half" idx="10"/>
          </p:nvPr>
        </p:nvSpPr>
        <p:spPr/>
        <p:txBody>
          <a:bodyPr/>
          <a:lstStyle/>
          <a:p>
            <a:fld id="{3A26F867-2948-42B6-931D-E86A03682FD9}" type="datetime1">
              <a:rPr lang="en-US" smtClean="0"/>
              <a:t>2/10/2014</a:t>
            </a:fld>
            <a:endParaRPr lang="en-US"/>
          </a:p>
        </p:txBody>
      </p:sp>
      <p:sp>
        <p:nvSpPr>
          <p:cNvPr id="6" name="Footer Placeholder 5"/>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7" name="Slide Number Placeholder 6"/>
          <p:cNvSpPr>
            <a:spLocks noGrp="1"/>
          </p:cNvSpPr>
          <p:nvPr>
            <p:ph type="sldNum" sz="quarter" idx="12"/>
          </p:nvPr>
        </p:nvSpPr>
        <p:spPr/>
        <p:txBody>
          <a:bodyPr/>
          <a:lstStyle/>
          <a:p>
            <a:fld id="{9A45A22A-E7C9-7F4D-B0EE-D76DFC9FF19D}"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AU"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EDAEFD21-0892-4EAE-BC14-DB51BC4ED2FC}" type="datetime1">
              <a:rPr lang="en-US" smtClean="0"/>
              <a:t>2/10/2014</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r>
              <a:rPr lang="en-AU" smtClean="0"/>
              <a:t>Crawford Spencer/Australasian Aid &amp; International Development Policy Workshop</a:t>
            </a:r>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9A45A22A-E7C9-7F4D-B0EE-D76DFC9FF19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 id="2147484057" r:id="rId6"/>
    <p:sldLayoutId id="2147484058" r:id="rId7"/>
    <p:sldLayoutId id="2147484059" r:id="rId8"/>
    <p:sldLayoutId id="2147484060" r:id="rId9"/>
    <p:sldLayoutId id="2147484061" r:id="rId10"/>
    <p:sldLayoutId id="2147484062" r:id="rId11"/>
    <p:sldLayoutId id="2147484063" r:id="rId12"/>
    <p:sldLayoutId id="2147484064" r:id="rId13"/>
    <p:sldLayoutId id="2147484065" r:id="rId14"/>
    <p:sldLayoutId id="2147484066" r:id="rId15"/>
    <p:sldLayoutId id="2147484067" r:id="rId16"/>
    <p:sldLayoutId id="2147484068" r:id="rId17"/>
    <p:sldLayoutId id="2147484069" r:id="rId18"/>
    <p:sldLayoutId id="2147484070" r:id="rId19"/>
    <p:sldLayoutId id="2147484071" r:id="rId20"/>
  </p:sldLayoutIdLst>
  <p:hf hd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24486" y="220892"/>
            <a:ext cx="8437497" cy="3158667"/>
          </a:xfrm>
        </p:spPr>
        <p:txBody>
          <a:bodyPr>
            <a:normAutofit fontScale="90000"/>
          </a:bodyPr>
          <a:lstStyle/>
          <a:p>
            <a:r>
              <a:rPr lang="en-AU" dirty="0"/>
              <a:t> </a:t>
            </a:r>
            <a:br>
              <a:rPr lang="en-AU" dirty="0"/>
            </a:br>
            <a:r>
              <a:rPr lang="en-US" sz="4900" b="1" dirty="0">
                <a:solidFill>
                  <a:schemeClr val="tx1"/>
                </a:solidFill>
              </a:rPr>
              <a:t>Revising the role of contract in development cooperation</a:t>
            </a:r>
            <a:r>
              <a:rPr lang="en-AU" sz="4900" b="1" dirty="0">
                <a:solidFill>
                  <a:schemeClr val="tx1"/>
                </a:solidFill>
              </a:rPr>
              <a:t/>
            </a:r>
            <a:br>
              <a:rPr lang="en-AU" sz="4900" b="1" dirty="0">
                <a:solidFill>
                  <a:schemeClr val="tx1"/>
                </a:solidFill>
              </a:rPr>
            </a:br>
            <a:r>
              <a:rPr lang="en-US" sz="3600" dirty="0">
                <a:solidFill>
                  <a:schemeClr val="tx1"/>
                </a:solidFill>
              </a:rPr>
              <a:t/>
            </a:r>
            <a:br>
              <a:rPr lang="en-US" sz="3600" dirty="0">
                <a:solidFill>
                  <a:schemeClr val="tx1"/>
                </a:solidFill>
              </a:rPr>
            </a:br>
            <a:r>
              <a:rPr lang="en-AU" dirty="0"/>
              <a:t/>
            </a:r>
            <a:br>
              <a:rPr lang="en-AU" dirty="0"/>
            </a:br>
            <a:endParaRPr lang="en-US" dirty="0"/>
          </a:p>
        </p:txBody>
      </p:sp>
      <p:sp>
        <p:nvSpPr>
          <p:cNvPr id="5" name="Subtitle 4"/>
          <p:cNvSpPr>
            <a:spLocks noGrp="1"/>
          </p:cNvSpPr>
          <p:nvPr>
            <p:ph type="subTitle" idx="1"/>
          </p:nvPr>
        </p:nvSpPr>
        <p:spPr>
          <a:xfrm>
            <a:off x="413657" y="2982040"/>
            <a:ext cx="7358743" cy="1794746"/>
          </a:xfrm>
        </p:spPr>
        <p:txBody>
          <a:bodyPr>
            <a:normAutofit/>
          </a:bodyPr>
          <a:lstStyle/>
          <a:p>
            <a:r>
              <a:rPr lang="en-US" sz="2400" dirty="0"/>
              <a:t>Elizabeth Crawford Spencer</a:t>
            </a:r>
            <a:r>
              <a:rPr lang="en-AU" sz="2400" dirty="0"/>
              <a:t> </a:t>
            </a:r>
            <a:endParaRPr lang="en-AU" sz="2400" dirty="0" smtClean="0"/>
          </a:p>
          <a:p>
            <a:r>
              <a:rPr lang="en-US" sz="2400" dirty="0" smtClean="0"/>
              <a:t>Associate </a:t>
            </a:r>
            <a:r>
              <a:rPr lang="en-US" sz="2400" dirty="0"/>
              <a:t>Professor </a:t>
            </a:r>
          </a:p>
          <a:p>
            <a:r>
              <a:rPr lang="en-US" sz="2400" dirty="0"/>
              <a:t>Australian Catholic University, Sydney</a:t>
            </a:r>
          </a:p>
        </p:txBody>
      </p:sp>
      <p:sp>
        <p:nvSpPr>
          <p:cNvPr id="6" name="Rectangle 5"/>
          <p:cNvSpPr/>
          <p:nvPr/>
        </p:nvSpPr>
        <p:spPr>
          <a:xfrm rot="10800000" flipV="1">
            <a:off x="250369" y="4999604"/>
            <a:ext cx="8711611" cy="1323439"/>
          </a:xfrm>
          <a:prstGeom prst="rect">
            <a:avLst/>
          </a:prstGeom>
        </p:spPr>
        <p:txBody>
          <a:bodyPr wrap="square">
            <a:spAutoFit/>
          </a:bodyPr>
          <a:lstStyle/>
          <a:p>
            <a:pPr algn="ctr"/>
            <a:r>
              <a:rPr lang="en-AU" sz="2000" dirty="0"/>
              <a:t>2014 Australasian Aid and International Development Policy Workshop </a:t>
            </a:r>
            <a:br>
              <a:rPr lang="en-AU" sz="2000" dirty="0"/>
            </a:br>
            <a:r>
              <a:rPr lang="en-AU" sz="2000" dirty="0"/>
              <a:t>Development Policy Centre, Crawford School of Public Policy, ANU and The Asia Foundation. </a:t>
            </a:r>
            <a:br>
              <a:rPr lang="en-AU" sz="2000" dirty="0"/>
            </a:br>
            <a:r>
              <a:rPr lang="en-AU" sz="2000" dirty="0"/>
              <a:t>February 2014</a:t>
            </a:r>
            <a:endParaRPr lang="en-US" sz="2000" dirty="0"/>
          </a:p>
        </p:txBody>
      </p:sp>
    </p:spTree>
    <p:extLst>
      <p:ext uri="{BB962C8B-B14F-4D97-AF65-F5344CB8AC3E}">
        <p14:creationId xmlns:p14="http://schemas.microsoft.com/office/powerpoint/2010/main" val="37921189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5" name="Rectangle 4"/>
          <p:cNvSpPr/>
          <p:nvPr/>
        </p:nvSpPr>
        <p:spPr>
          <a:xfrm>
            <a:off x="2667000" y="3436287"/>
            <a:ext cx="5910942" cy="2185214"/>
          </a:xfrm>
          <a:prstGeom prst="rect">
            <a:avLst/>
          </a:prstGeom>
        </p:spPr>
        <p:txBody>
          <a:bodyPr wrap="square">
            <a:spAutoFit/>
          </a:bodyPr>
          <a:lstStyle/>
          <a:p>
            <a:endParaRPr lang="en-US" b="1" i="1" dirty="0" smtClean="0"/>
          </a:p>
          <a:p>
            <a:endParaRPr lang="en-US" b="1" i="1" dirty="0"/>
          </a:p>
          <a:p>
            <a:r>
              <a:rPr lang="en-US" sz="2000" b="1" i="1" dirty="0" smtClean="0"/>
              <a:t>‘Donors </a:t>
            </a:r>
            <a:r>
              <a:rPr lang="en-US" sz="2000" b="1" i="1" dirty="0"/>
              <a:t>need to know. Do you want the report or do you want the reality?</a:t>
            </a:r>
            <a:r>
              <a:rPr lang="en-US" sz="2000" dirty="0"/>
              <a:t>’ </a:t>
            </a:r>
            <a:endParaRPr lang="en-US" sz="2000" dirty="0" smtClean="0"/>
          </a:p>
          <a:p>
            <a:endParaRPr lang="en-US" sz="2000" dirty="0"/>
          </a:p>
          <a:p>
            <a:endParaRPr lang="en-US" sz="2000" dirty="0"/>
          </a:p>
          <a:p>
            <a:pPr algn="r"/>
            <a:r>
              <a:rPr lang="en-US" sz="2000" dirty="0" smtClean="0"/>
              <a:t>‘…</a:t>
            </a:r>
            <a:r>
              <a:rPr lang="en-US" sz="2000" b="1" i="1" dirty="0" smtClean="0"/>
              <a:t>they </a:t>
            </a:r>
            <a:r>
              <a:rPr lang="en-US" sz="2000" b="1" i="1" dirty="0"/>
              <a:t>just want the beautiful report.’</a:t>
            </a:r>
            <a:r>
              <a:rPr lang="en-US" sz="2000" dirty="0"/>
              <a:t> </a:t>
            </a:r>
          </a:p>
        </p:txBody>
      </p:sp>
      <p:sp>
        <p:nvSpPr>
          <p:cNvPr id="6" name="Rectangle 5"/>
          <p:cNvSpPr/>
          <p:nvPr/>
        </p:nvSpPr>
        <p:spPr>
          <a:xfrm>
            <a:off x="805542" y="881743"/>
            <a:ext cx="6509657" cy="2554545"/>
          </a:xfrm>
          <a:prstGeom prst="rect">
            <a:avLst/>
          </a:prstGeom>
        </p:spPr>
        <p:txBody>
          <a:bodyPr wrap="square">
            <a:spAutoFit/>
          </a:bodyPr>
          <a:lstStyle/>
          <a:p>
            <a:pPr lvl="1"/>
            <a:r>
              <a:rPr lang="en-US" sz="2000" b="1" i="1" dirty="0"/>
              <a:t> ‘It’s all about accountability, but no one's really accountable</a:t>
            </a:r>
            <a:r>
              <a:rPr lang="en-US" sz="2000" b="1" i="1" dirty="0" smtClean="0"/>
              <a:t>.’</a:t>
            </a:r>
          </a:p>
          <a:p>
            <a:pPr lvl="1"/>
            <a:endParaRPr lang="en-US" sz="2000" dirty="0"/>
          </a:p>
          <a:p>
            <a:pPr lvl="1" algn="r"/>
            <a:r>
              <a:rPr lang="en-US" sz="2000" dirty="0"/>
              <a:t>‘</a:t>
            </a:r>
            <a:r>
              <a:rPr lang="en-US" sz="2000" b="1" i="1" dirty="0"/>
              <a:t>Donors need to change communication line. They don't know</a:t>
            </a:r>
            <a:r>
              <a:rPr lang="en-US" sz="2000" b="1" i="1" dirty="0" smtClean="0"/>
              <a:t>.’</a:t>
            </a:r>
          </a:p>
          <a:p>
            <a:pPr lvl="1" algn="r"/>
            <a:endParaRPr lang="en-US" sz="2000" b="1" i="1" dirty="0" smtClean="0">
              <a:solidFill>
                <a:srgbClr val="772399"/>
              </a:solidFill>
            </a:endParaRPr>
          </a:p>
          <a:p>
            <a:pPr lvl="1" algn="r"/>
            <a:r>
              <a:rPr lang="en-US" sz="2000" b="1" i="1" dirty="0" smtClean="0"/>
              <a:t>‘They </a:t>
            </a:r>
            <a:r>
              <a:rPr lang="en-US" sz="2000" b="1" i="1" dirty="0"/>
              <a:t>should study the real needs of the people.</a:t>
            </a:r>
            <a:r>
              <a:rPr lang="en-US" sz="2000" dirty="0"/>
              <a:t>’ </a:t>
            </a:r>
          </a:p>
          <a:p>
            <a:pPr lvl="1" algn="r"/>
            <a:endParaRPr lang="en-US" sz="2000" b="1" i="1" dirty="0"/>
          </a:p>
        </p:txBody>
      </p:sp>
      <p:sp>
        <p:nvSpPr>
          <p:cNvPr id="7" name="Rectangle 6"/>
          <p:cNvSpPr/>
          <p:nvPr/>
        </p:nvSpPr>
        <p:spPr>
          <a:xfrm rot="10800000" flipV="1">
            <a:off x="201705" y="5751358"/>
            <a:ext cx="5839865" cy="646331"/>
          </a:xfrm>
          <a:prstGeom prst="rect">
            <a:avLst/>
          </a:prstGeom>
        </p:spPr>
        <p:txBody>
          <a:bodyPr wrap="square">
            <a:spAutoFit/>
          </a:bodyPr>
          <a:lstStyle/>
          <a:p>
            <a:r>
              <a:rPr lang="en-US" dirty="0"/>
              <a:t>‘</a:t>
            </a:r>
            <a:r>
              <a:rPr lang="en-US" b="1" i="1" dirty="0"/>
              <a:t>If they make a mistake, we close our eyes.’</a:t>
            </a:r>
            <a:r>
              <a:rPr lang="en-US" dirty="0"/>
              <a:t> </a:t>
            </a:r>
            <a:endParaRPr lang="en-AU" dirty="0"/>
          </a:p>
          <a:p>
            <a:endParaRPr lang="en-AU" dirty="0"/>
          </a:p>
        </p:txBody>
      </p:sp>
      <p:sp>
        <p:nvSpPr>
          <p:cNvPr id="9" name="Rectangle 8"/>
          <p:cNvSpPr/>
          <p:nvPr/>
        </p:nvSpPr>
        <p:spPr>
          <a:xfrm>
            <a:off x="-250371" y="268805"/>
            <a:ext cx="5448756" cy="369332"/>
          </a:xfrm>
          <a:prstGeom prst="rect">
            <a:avLst/>
          </a:prstGeom>
        </p:spPr>
        <p:txBody>
          <a:bodyPr wrap="square">
            <a:spAutoFit/>
          </a:bodyPr>
          <a:lstStyle/>
          <a:p>
            <a:pPr lvl="1"/>
            <a:r>
              <a:rPr lang="en-US" dirty="0">
                <a:solidFill>
                  <a:schemeClr val="accent1">
                    <a:lumMod val="40000"/>
                    <a:lumOff val="60000"/>
                  </a:schemeClr>
                </a:solidFill>
              </a:rPr>
              <a:t>What they said…</a:t>
            </a:r>
            <a:endParaRPr lang="en-AU" dirty="0">
              <a:solidFill>
                <a:schemeClr val="accent1">
                  <a:lumMod val="40000"/>
                  <a:lumOff val="60000"/>
                </a:schemeClr>
              </a:solidFill>
            </a:endParaRPr>
          </a:p>
        </p:txBody>
      </p:sp>
      <p:sp>
        <p:nvSpPr>
          <p:cNvPr id="10" name="Slide Number Placeholder 9"/>
          <p:cNvSpPr>
            <a:spLocks noGrp="1"/>
          </p:cNvSpPr>
          <p:nvPr>
            <p:ph type="sldNum" sz="quarter" idx="12"/>
          </p:nvPr>
        </p:nvSpPr>
        <p:spPr/>
        <p:txBody>
          <a:bodyPr/>
          <a:lstStyle/>
          <a:p>
            <a:fld id="{9A45A22A-E7C9-7F4D-B0EE-D76DFC9FF19D}" type="slidenum">
              <a:rPr lang="en-US" smtClean="0"/>
              <a:t>10</a:t>
            </a:fld>
            <a:endParaRPr lang="en-US"/>
          </a:p>
        </p:txBody>
      </p:sp>
    </p:spTree>
    <p:extLst>
      <p:ext uri="{BB962C8B-B14F-4D97-AF65-F5344CB8AC3E}">
        <p14:creationId xmlns:p14="http://schemas.microsoft.com/office/powerpoint/2010/main" val="10249185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5" name="Rectangle 4"/>
          <p:cNvSpPr/>
          <p:nvPr/>
        </p:nvSpPr>
        <p:spPr>
          <a:xfrm>
            <a:off x="1055914" y="979714"/>
            <a:ext cx="6879772" cy="4401205"/>
          </a:xfrm>
          <a:prstGeom prst="rect">
            <a:avLst/>
          </a:prstGeom>
        </p:spPr>
        <p:txBody>
          <a:bodyPr wrap="square">
            <a:spAutoFit/>
          </a:bodyPr>
          <a:lstStyle/>
          <a:p>
            <a:r>
              <a:rPr lang="en-US" sz="2000" dirty="0" smtClean="0"/>
              <a:t> </a:t>
            </a:r>
            <a:r>
              <a:rPr lang="en-US" sz="2000" dirty="0"/>
              <a:t>‘</a:t>
            </a:r>
            <a:r>
              <a:rPr lang="en-US" sz="2000" i="1" dirty="0"/>
              <a:t>A few simple answers: </a:t>
            </a:r>
            <a:endParaRPr lang="en-US" sz="2000" i="1" dirty="0" smtClean="0"/>
          </a:p>
          <a:p>
            <a:r>
              <a:rPr lang="en-US" sz="2000" i="1" dirty="0" smtClean="0"/>
              <a:t>registration</a:t>
            </a:r>
            <a:r>
              <a:rPr lang="en-US" sz="2000" i="1" dirty="0"/>
              <a:t>, </a:t>
            </a:r>
            <a:endParaRPr lang="en-US" sz="2000" i="1" dirty="0" smtClean="0"/>
          </a:p>
          <a:p>
            <a:r>
              <a:rPr lang="en-US" sz="2000" i="1" dirty="0" smtClean="0"/>
              <a:t>understand </a:t>
            </a:r>
            <a:r>
              <a:rPr lang="en-US" sz="2000" i="1" dirty="0"/>
              <a:t>local context, </a:t>
            </a:r>
            <a:endParaRPr lang="en-US" sz="2000" i="1" dirty="0" smtClean="0"/>
          </a:p>
          <a:p>
            <a:r>
              <a:rPr lang="en-US" sz="2000" i="1" dirty="0" smtClean="0"/>
              <a:t>what </a:t>
            </a:r>
            <a:r>
              <a:rPr lang="en-US" sz="2000" i="1" dirty="0"/>
              <a:t>it takes to register, </a:t>
            </a:r>
            <a:endParaRPr lang="en-US" sz="2000" i="1" dirty="0" smtClean="0"/>
          </a:p>
          <a:p>
            <a:r>
              <a:rPr lang="en-US" sz="2000" i="1" dirty="0" smtClean="0"/>
              <a:t>have </a:t>
            </a:r>
            <a:r>
              <a:rPr lang="en-US" sz="2000" i="1" dirty="0"/>
              <a:t>a bank account, </a:t>
            </a:r>
            <a:endParaRPr lang="en-US" sz="2000" i="1" dirty="0" smtClean="0"/>
          </a:p>
          <a:p>
            <a:r>
              <a:rPr lang="en-US" sz="2000" i="1" dirty="0" smtClean="0"/>
              <a:t>not </a:t>
            </a:r>
            <a:r>
              <a:rPr lang="en-US" sz="2000" i="1" dirty="0"/>
              <a:t>expect people to work for nothing, </a:t>
            </a:r>
            <a:endParaRPr lang="en-US" sz="2000" i="1" dirty="0" smtClean="0"/>
          </a:p>
          <a:p>
            <a:r>
              <a:rPr lang="en-US" sz="2000" i="1" dirty="0" smtClean="0"/>
              <a:t>don’t </a:t>
            </a:r>
            <a:r>
              <a:rPr lang="en-US" sz="2000" i="1" dirty="0"/>
              <a:t>only fund project costs – consider your own costs, if there’s a meeting in Bangkok they need a passport. </a:t>
            </a:r>
            <a:endParaRPr lang="en-US" sz="2000" i="1" dirty="0" smtClean="0"/>
          </a:p>
          <a:p>
            <a:r>
              <a:rPr lang="en-US" sz="2000" i="1" dirty="0" smtClean="0"/>
              <a:t>Channels </a:t>
            </a:r>
            <a:r>
              <a:rPr lang="en-US" sz="2000" i="1" dirty="0"/>
              <a:t>of communication.</a:t>
            </a:r>
            <a:r>
              <a:rPr lang="en-US" sz="2000" dirty="0"/>
              <a:t>’ </a:t>
            </a:r>
            <a:endParaRPr lang="en-US" sz="2000" dirty="0" smtClean="0"/>
          </a:p>
          <a:p>
            <a:endParaRPr lang="en-US" sz="2000" dirty="0" smtClean="0"/>
          </a:p>
          <a:p>
            <a:endParaRPr lang="en-US" sz="2000" dirty="0"/>
          </a:p>
          <a:p>
            <a:r>
              <a:rPr lang="en-US" sz="2000" dirty="0"/>
              <a:t>‘</a:t>
            </a:r>
            <a:r>
              <a:rPr lang="en-US" sz="2000" i="1" dirty="0"/>
              <a:t>Joint assessments should be got done together with a partner/in participation with smaller organizations of both project and organizational capacity.’</a:t>
            </a:r>
            <a:r>
              <a:rPr lang="en-US" sz="2000" dirty="0"/>
              <a:t> </a:t>
            </a:r>
            <a:endParaRPr lang="en-US" sz="2000" dirty="0" smtClean="0"/>
          </a:p>
        </p:txBody>
      </p:sp>
      <p:pic>
        <p:nvPicPr>
          <p:cNvPr id="6" name="Picture 5" descr="images-3.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05799" y="1094945"/>
            <a:ext cx="518239" cy="5095052"/>
          </a:xfrm>
          <a:prstGeom prst="rect">
            <a:avLst/>
          </a:prstGeom>
        </p:spPr>
      </p:pic>
      <p:sp>
        <p:nvSpPr>
          <p:cNvPr id="7" name="Rectangle 6"/>
          <p:cNvSpPr/>
          <p:nvPr/>
        </p:nvSpPr>
        <p:spPr>
          <a:xfrm>
            <a:off x="-250371" y="295471"/>
            <a:ext cx="3241609" cy="400110"/>
          </a:xfrm>
          <a:prstGeom prst="rect">
            <a:avLst/>
          </a:prstGeom>
        </p:spPr>
        <p:txBody>
          <a:bodyPr wrap="square">
            <a:spAutoFit/>
          </a:bodyPr>
          <a:lstStyle/>
          <a:p>
            <a:pPr lvl="1"/>
            <a:r>
              <a:rPr lang="en-US" sz="2000" dirty="0">
                <a:solidFill>
                  <a:schemeClr val="accent1">
                    <a:lumMod val="40000"/>
                    <a:lumOff val="60000"/>
                  </a:schemeClr>
                </a:solidFill>
              </a:rPr>
              <a:t>What they said…</a:t>
            </a:r>
            <a:endParaRPr lang="en-AU" sz="2000" dirty="0">
              <a:solidFill>
                <a:schemeClr val="accent1">
                  <a:lumMod val="40000"/>
                  <a:lumOff val="60000"/>
                </a:schemeClr>
              </a:solidFill>
            </a:endParaRPr>
          </a:p>
        </p:txBody>
      </p:sp>
      <p:sp>
        <p:nvSpPr>
          <p:cNvPr id="8" name="Slide Number Placeholder 7"/>
          <p:cNvSpPr>
            <a:spLocks noGrp="1"/>
          </p:cNvSpPr>
          <p:nvPr>
            <p:ph type="sldNum" sz="quarter" idx="12"/>
          </p:nvPr>
        </p:nvSpPr>
        <p:spPr/>
        <p:txBody>
          <a:bodyPr/>
          <a:lstStyle/>
          <a:p>
            <a:fld id="{9A45A22A-E7C9-7F4D-B0EE-D76DFC9FF19D}" type="slidenum">
              <a:rPr lang="en-US" smtClean="0"/>
              <a:t>11</a:t>
            </a:fld>
            <a:endParaRPr lang="en-US"/>
          </a:p>
        </p:txBody>
      </p:sp>
    </p:spTree>
    <p:extLst>
      <p:ext uri="{BB962C8B-B14F-4D97-AF65-F5344CB8AC3E}">
        <p14:creationId xmlns:p14="http://schemas.microsoft.com/office/powerpoint/2010/main" val="1560994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5" name="Rectangle 4"/>
          <p:cNvSpPr/>
          <p:nvPr/>
        </p:nvSpPr>
        <p:spPr>
          <a:xfrm>
            <a:off x="2043760" y="1404257"/>
            <a:ext cx="6174953" cy="4154984"/>
          </a:xfrm>
          <a:prstGeom prst="rect">
            <a:avLst/>
          </a:prstGeom>
        </p:spPr>
        <p:txBody>
          <a:bodyPr wrap="square">
            <a:spAutoFit/>
          </a:bodyPr>
          <a:lstStyle/>
          <a:p>
            <a:r>
              <a:rPr lang="en-US" sz="2400" dirty="0"/>
              <a:t>‘</a:t>
            </a:r>
            <a:r>
              <a:rPr lang="en-US" sz="2400" i="1" dirty="0"/>
              <a:t>We should meet together to discuss and consult to find and promote better </a:t>
            </a:r>
            <a:r>
              <a:rPr lang="en-US" sz="2400" i="1" dirty="0" smtClean="0"/>
              <a:t>mechanisms </a:t>
            </a:r>
            <a:r>
              <a:rPr lang="en-US" sz="2400" i="1" dirty="0"/>
              <a:t>for cooperation and coordination with external agencies, INGOs and LNGOs. </a:t>
            </a:r>
            <a:endParaRPr lang="en-US" sz="2400" i="1" dirty="0" smtClean="0"/>
          </a:p>
          <a:p>
            <a:r>
              <a:rPr lang="en-US" sz="2400" i="1" dirty="0" smtClean="0"/>
              <a:t>By </a:t>
            </a:r>
            <a:r>
              <a:rPr lang="en-US" sz="2400" i="1" dirty="0"/>
              <a:t>this way, we can develop mutual respect, mutual trust, mutual transparency and coordination among us.  </a:t>
            </a:r>
            <a:endParaRPr lang="en-US" sz="2400" i="1" dirty="0" smtClean="0"/>
          </a:p>
          <a:p>
            <a:r>
              <a:rPr lang="en-US" sz="2400" i="1" dirty="0" smtClean="0"/>
              <a:t>We </a:t>
            </a:r>
            <a:r>
              <a:rPr lang="en-US" sz="2400" i="1" dirty="0"/>
              <a:t>request you all to kindly give us more opportunities to participate in the projects that concern the welfare of our people.’</a:t>
            </a:r>
            <a:endParaRPr lang="en-AU" sz="2400" dirty="0"/>
          </a:p>
        </p:txBody>
      </p:sp>
      <p:pic>
        <p:nvPicPr>
          <p:cNvPr id="6" name="Picture 5" descr="images-3.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718" y="890556"/>
            <a:ext cx="628350" cy="5095052"/>
          </a:xfrm>
          <a:prstGeom prst="rect">
            <a:avLst/>
          </a:prstGeom>
        </p:spPr>
      </p:pic>
      <p:sp>
        <p:nvSpPr>
          <p:cNvPr id="7" name="Rectangle 6"/>
          <p:cNvSpPr/>
          <p:nvPr/>
        </p:nvSpPr>
        <p:spPr>
          <a:xfrm flipH="1">
            <a:off x="655831" y="259111"/>
            <a:ext cx="2775857" cy="338554"/>
          </a:xfrm>
          <a:prstGeom prst="rect">
            <a:avLst/>
          </a:prstGeom>
        </p:spPr>
        <p:txBody>
          <a:bodyPr wrap="square">
            <a:spAutoFit/>
          </a:bodyPr>
          <a:lstStyle/>
          <a:p>
            <a:pPr lvl="1"/>
            <a:r>
              <a:rPr lang="en-US" sz="1600" dirty="0">
                <a:solidFill>
                  <a:schemeClr val="accent1">
                    <a:lumMod val="40000"/>
                    <a:lumOff val="60000"/>
                  </a:schemeClr>
                </a:solidFill>
              </a:rPr>
              <a:t>What they said…</a:t>
            </a:r>
            <a:endParaRPr lang="en-AU" sz="1600" dirty="0">
              <a:solidFill>
                <a:schemeClr val="accent1">
                  <a:lumMod val="40000"/>
                  <a:lumOff val="60000"/>
                </a:schemeClr>
              </a:solidFill>
            </a:endParaRPr>
          </a:p>
        </p:txBody>
      </p:sp>
      <p:sp>
        <p:nvSpPr>
          <p:cNvPr id="8" name="Slide Number Placeholder 7"/>
          <p:cNvSpPr>
            <a:spLocks noGrp="1"/>
          </p:cNvSpPr>
          <p:nvPr>
            <p:ph type="sldNum" sz="quarter" idx="12"/>
          </p:nvPr>
        </p:nvSpPr>
        <p:spPr/>
        <p:txBody>
          <a:bodyPr/>
          <a:lstStyle/>
          <a:p>
            <a:fld id="{9A45A22A-E7C9-7F4D-B0EE-D76DFC9FF19D}" type="slidenum">
              <a:rPr lang="en-US" smtClean="0"/>
              <a:t>12</a:t>
            </a:fld>
            <a:endParaRPr lang="en-US"/>
          </a:p>
        </p:txBody>
      </p:sp>
    </p:spTree>
    <p:extLst>
      <p:ext uri="{BB962C8B-B14F-4D97-AF65-F5344CB8AC3E}">
        <p14:creationId xmlns:p14="http://schemas.microsoft.com/office/powerpoint/2010/main" val="2650912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t>
            </a:r>
            <a:r>
              <a:rPr lang="en-US" dirty="0" smtClean="0"/>
              <a:t>urrent situation &amp; </a:t>
            </a:r>
            <a:r>
              <a:rPr lang="en-US" dirty="0"/>
              <a:t>a</a:t>
            </a:r>
            <a:r>
              <a:rPr lang="en-US" dirty="0" smtClean="0"/>
              <a:t>lternatives</a:t>
            </a:r>
            <a:endParaRPr lang="en-US" dirty="0"/>
          </a:p>
        </p:txBody>
      </p:sp>
      <p:sp>
        <p:nvSpPr>
          <p:cNvPr id="4" name="Content Placeholder 3"/>
          <p:cNvSpPr>
            <a:spLocks noGrp="1"/>
          </p:cNvSpPr>
          <p:nvPr>
            <p:ph sz="half" idx="2"/>
          </p:nvPr>
        </p:nvSpPr>
        <p:spPr>
          <a:xfrm>
            <a:off x="497541" y="2318657"/>
            <a:ext cx="3657600" cy="3807505"/>
          </a:xfrm>
        </p:spPr>
        <p:txBody>
          <a:bodyPr>
            <a:normAutofit fontScale="85000" lnSpcReduction="10000"/>
          </a:bodyPr>
          <a:lstStyle/>
          <a:p>
            <a:pPr lvl="0"/>
            <a:r>
              <a:rPr lang="en-US" sz="1900" dirty="0"/>
              <a:t>Development funding </a:t>
            </a:r>
            <a:r>
              <a:rPr lang="en-AU" sz="1900" dirty="0"/>
              <a:t>has many steps - like a distribution channel </a:t>
            </a:r>
          </a:p>
          <a:p>
            <a:pPr lvl="0"/>
            <a:r>
              <a:rPr lang="en-AU" sz="1900" dirty="0" smtClean="0"/>
              <a:t>Alignment </a:t>
            </a:r>
            <a:r>
              <a:rPr lang="en-AU" sz="1900" dirty="0"/>
              <a:t>of interests, e.g.</a:t>
            </a:r>
          </a:p>
          <a:p>
            <a:pPr lvl="1"/>
            <a:r>
              <a:rPr lang="en-AU" sz="1900" dirty="0"/>
              <a:t>Project-based funding</a:t>
            </a:r>
          </a:p>
          <a:p>
            <a:pPr lvl="1"/>
            <a:r>
              <a:rPr lang="en-AU" sz="1900" dirty="0"/>
              <a:t>O</a:t>
            </a:r>
            <a:r>
              <a:rPr lang="en-US" sz="1900" dirty="0" err="1"/>
              <a:t>utcome</a:t>
            </a:r>
            <a:r>
              <a:rPr lang="en-US" sz="1900" dirty="0"/>
              <a:t>-oriented aid delivery mechanisms</a:t>
            </a:r>
            <a:endParaRPr lang="en-AU" sz="1900" dirty="0"/>
          </a:p>
          <a:p>
            <a:pPr lvl="1"/>
            <a:r>
              <a:rPr lang="en-AU" sz="1900" dirty="0"/>
              <a:t>Short-term horizons</a:t>
            </a:r>
          </a:p>
          <a:p>
            <a:r>
              <a:rPr lang="en-AU" sz="1900" dirty="0"/>
              <a:t>Competition for funding</a:t>
            </a:r>
          </a:p>
          <a:p>
            <a:pPr lvl="0"/>
            <a:r>
              <a:rPr lang="en-AU" sz="1900" dirty="0"/>
              <a:t>Accountability, reporting, feedback loops, communication</a:t>
            </a:r>
          </a:p>
          <a:p>
            <a:pPr marL="0" lvl="0" indent="0">
              <a:buNone/>
            </a:pPr>
            <a:r>
              <a:rPr lang="en-US" dirty="0" smtClean="0"/>
              <a:t> </a:t>
            </a:r>
            <a:endParaRPr lang="en-US" dirty="0"/>
          </a:p>
        </p:txBody>
      </p:sp>
      <p:sp>
        <p:nvSpPr>
          <p:cNvPr id="6" name="Content Placeholder 5"/>
          <p:cNvSpPr>
            <a:spLocks noGrp="1"/>
          </p:cNvSpPr>
          <p:nvPr>
            <p:ph sz="quarter" idx="4"/>
          </p:nvPr>
        </p:nvSpPr>
        <p:spPr>
          <a:xfrm>
            <a:off x="4399878" y="2318657"/>
            <a:ext cx="3657600" cy="3678797"/>
          </a:xfrm>
        </p:spPr>
        <p:txBody>
          <a:bodyPr>
            <a:normAutofit fontScale="85000" lnSpcReduction="20000"/>
          </a:bodyPr>
          <a:lstStyle/>
          <a:p>
            <a:r>
              <a:rPr lang="en-US" sz="1900" dirty="0"/>
              <a:t>Need more direct support to local organizations</a:t>
            </a:r>
          </a:p>
          <a:p>
            <a:r>
              <a:rPr lang="en-US" sz="1900" dirty="0" smtClean="0"/>
              <a:t>Program funding, process-oriented </a:t>
            </a:r>
            <a:r>
              <a:rPr lang="en-US" sz="1900" dirty="0"/>
              <a:t>aid delivery </a:t>
            </a:r>
            <a:r>
              <a:rPr lang="en-US" sz="1900" dirty="0" smtClean="0"/>
              <a:t>mechanisms </a:t>
            </a:r>
            <a:r>
              <a:rPr lang="en-US" sz="1900" dirty="0"/>
              <a:t>open to more </a:t>
            </a:r>
            <a:r>
              <a:rPr lang="en-US" sz="1900" dirty="0" smtClean="0"/>
              <a:t>organizations</a:t>
            </a:r>
            <a:r>
              <a:rPr lang="en-AU" sz="1900" dirty="0" smtClean="0"/>
              <a:t>, </a:t>
            </a:r>
            <a:r>
              <a:rPr lang="en-US" sz="1900" dirty="0"/>
              <a:t>l</a:t>
            </a:r>
            <a:r>
              <a:rPr lang="en-US" sz="1900" dirty="0" smtClean="0"/>
              <a:t>onger-term support</a:t>
            </a:r>
          </a:p>
          <a:p>
            <a:r>
              <a:rPr lang="en-US" sz="1900" dirty="0" smtClean="0"/>
              <a:t>Cooperative mechanisms for funding</a:t>
            </a:r>
          </a:p>
          <a:p>
            <a:r>
              <a:rPr lang="en-AU" sz="1900" dirty="0" smtClean="0"/>
              <a:t>The </a:t>
            </a:r>
            <a:r>
              <a:rPr lang="en-AU" sz="1900" dirty="0"/>
              <a:t>underlying motivations for accountability need to be understood and </a:t>
            </a:r>
            <a:r>
              <a:rPr lang="en-AU" sz="1900" dirty="0" smtClean="0"/>
              <a:t>addressed, </a:t>
            </a:r>
            <a:r>
              <a:rPr lang="en-US" sz="1900" dirty="0"/>
              <a:t>n</a:t>
            </a:r>
            <a:r>
              <a:rPr lang="en-US" sz="1900" dirty="0" smtClean="0"/>
              <a:t>eed </a:t>
            </a:r>
            <a:r>
              <a:rPr lang="en-US" sz="1900" dirty="0"/>
              <a:t>flexibility in policies &amp; procedures, adapt more to </a:t>
            </a:r>
            <a:r>
              <a:rPr lang="en-US" sz="1900" dirty="0" smtClean="0"/>
              <a:t>context</a:t>
            </a:r>
            <a:endParaRPr lang="en-AU" sz="1900" dirty="0"/>
          </a:p>
          <a:p>
            <a:pPr marL="457200" lvl="0" indent="-457200">
              <a:buFont typeface="+mj-lt"/>
              <a:buAutoNum type="arabicParenR"/>
            </a:pPr>
            <a:endParaRPr lang="en-AU" dirty="0"/>
          </a:p>
          <a:p>
            <a:endParaRPr lang="en-US" dirty="0"/>
          </a:p>
        </p:txBody>
      </p:sp>
      <p:sp>
        <p:nvSpPr>
          <p:cNvPr id="8" name="Footer Placeholder 7"/>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3" name="Text Placeholder 2"/>
          <p:cNvSpPr>
            <a:spLocks noGrp="1"/>
          </p:cNvSpPr>
          <p:nvPr>
            <p:ph type="body" idx="1"/>
          </p:nvPr>
        </p:nvSpPr>
        <p:spPr>
          <a:xfrm>
            <a:off x="497541" y="1719944"/>
            <a:ext cx="3656667" cy="359229"/>
          </a:xfrm>
        </p:spPr>
        <p:txBody>
          <a:bodyPr>
            <a:normAutofit/>
          </a:bodyPr>
          <a:lstStyle/>
          <a:p>
            <a:r>
              <a:rPr lang="en-US" dirty="0" smtClean="0"/>
              <a:t>Current</a:t>
            </a:r>
            <a:endParaRPr lang="en-US" dirty="0"/>
          </a:p>
        </p:txBody>
      </p:sp>
      <p:sp>
        <p:nvSpPr>
          <p:cNvPr id="5" name="Text Placeholder 4"/>
          <p:cNvSpPr>
            <a:spLocks noGrp="1"/>
          </p:cNvSpPr>
          <p:nvPr>
            <p:ph type="body" sz="quarter" idx="3"/>
          </p:nvPr>
        </p:nvSpPr>
        <p:spPr>
          <a:xfrm>
            <a:off x="4399877" y="1719944"/>
            <a:ext cx="3654909" cy="355386"/>
          </a:xfrm>
        </p:spPr>
        <p:txBody>
          <a:bodyPr>
            <a:normAutofit/>
          </a:bodyPr>
          <a:lstStyle/>
          <a:p>
            <a:r>
              <a:rPr lang="en-US" dirty="0" smtClean="0"/>
              <a:t>Preferred alternative</a:t>
            </a:r>
            <a:endParaRPr lang="en-US" dirty="0"/>
          </a:p>
        </p:txBody>
      </p:sp>
      <p:sp>
        <p:nvSpPr>
          <p:cNvPr id="10" name="Slide Number Placeholder 9"/>
          <p:cNvSpPr>
            <a:spLocks noGrp="1"/>
          </p:cNvSpPr>
          <p:nvPr>
            <p:ph type="sldNum" sz="quarter" idx="12"/>
          </p:nvPr>
        </p:nvSpPr>
        <p:spPr/>
        <p:txBody>
          <a:bodyPr/>
          <a:lstStyle/>
          <a:p>
            <a:fld id="{9A45A22A-E7C9-7F4D-B0EE-D76DFC9FF19D}" type="slidenum">
              <a:rPr lang="en-US" smtClean="0"/>
              <a:t>13</a:t>
            </a:fld>
            <a:endParaRPr lang="en-US"/>
          </a:p>
        </p:txBody>
      </p:sp>
    </p:spTree>
    <p:extLst>
      <p:ext uri="{BB962C8B-B14F-4D97-AF65-F5344CB8AC3E}">
        <p14:creationId xmlns:p14="http://schemas.microsoft.com/office/powerpoint/2010/main" val="10785326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2461" y="274638"/>
            <a:ext cx="7504338" cy="835706"/>
          </a:xfrm>
        </p:spPr>
        <p:txBody>
          <a:bodyPr>
            <a:normAutofit fontScale="90000"/>
          </a:bodyPr>
          <a:lstStyle/>
          <a:p>
            <a:r>
              <a:rPr lang="en-US" sz="4000" b="1" dirty="0" smtClean="0"/>
              <a:t>Revising </a:t>
            </a:r>
            <a:r>
              <a:rPr lang="en-US" sz="4000" b="1" dirty="0"/>
              <a:t>the role of </a:t>
            </a:r>
            <a:r>
              <a:rPr lang="en-US" sz="4000" b="1" dirty="0" smtClean="0"/>
              <a:t>contract </a:t>
            </a:r>
            <a:r>
              <a:rPr lang="en-US" sz="3600" b="1" dirty="0" smtClean="0"/>
              <a:t/>
            </a:r>
            <a:br>
              <a:rPr lang="en-US" sz="3600" b="1" dirty="0" smtClean="0"/>
            </a:br>
            <a:endParaRPr lang="en-US" sz="3600" b="1" dirty="0"/>
          </a:p>
        </p:txBody>
      </p:sp>
      <p:sp>
        <p:nvSpPr>
          <p:cNvPr id="3" name="Content Placeholder 2"/>
          <p:cNvSpPr>
            <a:spLocks noGrp="1"/>
          </p:cNvSpPr>
          <p:nvPr>
            <p:ph idx="1"/>
          </p:nvPr>
        </p:nvSpPr>
        <p:spPr>
          <a:xfrm>
            <a:off x="761999" y="1563914"/>
            <a:ext cx="7010401" cy="4094163"/>
          </a:xfrm>
        </p:spPr>
        <p:txBody>
          <a:bodyPr>
            <a:normAutofit/>
          </a:bodyPr>
          <a:lstStyle/>
          <a:p>
            <a:pPr marL="457200" lvl="1" indent="0">
              <a:buNone/>
            </a:pPr>
            <a:r>
              <a:rPr lang="en-AU" dirty="0" smtClean="0"/>
              <a:t>Contract as governance - </a:t>
            </a:r>
            <a:r>
              <a:rPr lang="en-AU" dirty="0"/>
              <a:t>not just about enforcing obligations</a:t>
            </a:r>
          </a:p>
          <a:p>
            <a:pPr lvl="1"/>
            <a:r>
              <a:rPr lang="en-AU" dirty="0" smtClean="0"/>
              <a:t>also </a:t>
            </a:r>
            <a:r>
              <a:rPr lang="en-AU" dirty="0"/>
              <a:t>about engendering </a:t>
            </a:r>
            <a:r>
              <a:rPr lang="en-AU" dirty="0" smtClean="0"/>
              <a:t>cooperation </a:t>
            </a:r>
            <a:r>
              <a:rPr lang="en-AU" dirty="0"/>
              <a:t>as opposed to </a:t>
            </a:r>
            <a:r>
              <a:rPr lang="en-AU" dirty="0" smtClean="0"/>
              <a:t>enforcement</a:t>
            </a:r>
          </a:p>
          <a:p>
            <a:pPr lvl="1"/>
            <a:r>
              <a:rPr lang="en-AU" dirty="0"/>
              <a:t>framework for negotiations, expectations, relationships, processes &amp; procedures</a:t>
            </a:r>
          </a:p>
          <a:p>
            <a:pPr lvl="1"/>
            <a:r>
              <a:rPr lang="en-AU" dirty="0" smtClean="0"/>
              <a:t>organizational learning</a:t>
            </a:r>
          </a:p>
          <a:p>
            <a:pPr lvl="1"/>
            <a:r>
              <a:rPr lang="en-AU" dirty="0"/>
              <a:t>i</a:t>
            </a:r>
            <a:r>
              <a:rPr lang="en-AU" dirty="0" smtClean="0"/>
              <a:t>ndependence</a:t>
            </a:r>
          </a:p>
          <a:p>
            <a:pPr lvl="1"/>
            <a:r>
              <a:rPr lang="en-AU" dirty="0" smtClean="0"/>
              <a:t>capacity building</a:t>
            </a:r>
          </a:p>
          <a:p>
            <a:pPr marL="457200" lvl="1" indent="0">
              <a:buNone/>
            </a:pPr>
            <a:r>
              <a:rPr lang="en-AU" dirty="0" smtClean="0"/>
              <a:t>Contract can help ensure that the goals of both parties are furthered through the contracting relationship</a:t>
            </a:r>
            <a:endParaRPr lang="en-AU" dirty="0"/>
          </a:p>
          <a:p>
            <a:pPr lvl="1"/>
            <a:endParaRPr lang="en-AU" dirty="0"/>
          </a:p>
          <a:p>
            <a:endParaRPr lang="en-US" dirty="0"/>
          </a:p>
        </p:txBody>
      </p:sp>
      <p:sp>
        <p:nvSpPr>
          <p:cNvPr id="5" name="Footer Placeholder 4"/>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7" name="Slide Number Placeholder 6"/>
          <p:cNvSpPr>
            <a:spLocks noGrp="1"/>
          </p:cNvSpPr>
          <p:nvPr>
            <p:ph type="sldNum" sz="quarter" idx="12"/>
          </p:nvPr>
        </p:nvSpPr>
        <p:spPr/>
        <p:txBody>
          <a:bodyPr/>
          <a:lstStyle/>
          <a:p>
            <a:fld id="{9A45A22A-E7C9-7F4D-B0EE-D76DFC9FF19D}" type="slidenum">
              <a:rPr lang="en-US" smtClean="0"/>
              <a:t>14</a:t>
            </a:fld>
            <a:endParaRPr lang="en-US"/>
          </a:p>
        </p:txBody>
      </p:sp>
    </p:spTree>
    <p:extLst>
      <p:ext uri="{BB962C8B-B14F-4D97-AF65-F5344CB8AC3E}">
        <p14:creationId xmlns:p14="http://schemas.microsoft.com/office/powerpoint/2010/main" val="32026480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791"/>
          </a:xfrm>
        </p:spPr>
        <p:txBody>
          <a:bodyPr>
            <a:normAutofit/>
          </a:bodyPr>
          <a:lstStyle/>
          <a:p>
            <a:r>
              <a:rPr lang="en-US" sz="3100" dirty="0"/>
              <a:t>C</a:t>
            </a:r>
            <a:r>
              <a:rPr lang="en-US" sz="3100" dirty="0" smtClean="0"/>
              <a:t>ontracting </a:t>
            </a:r>
            <a:r>
              <a:rPr lang="en-US" sz="3100" dirty="0"/>
              <a:t>in development </a:t>
            </a:r>
            <a:r>
              <a:rPr lang="en-US" sz="3100" dirty="0" smtClean="0"/>
              <a:t>cooperation</a:t>
            </a:r>
            <a:endParaRPr lang="en-US" dirty="0"/>
          </a:p>
        </p:txBody>
      </p:sp>
      <p:sp>
        <p:nvSpPr>
          <p:cNvPr id="3" name="Content Placeholder 2"/>
          <p:cNvSpPr>
            <a:spLocks noGrp="1"/>
          </p:cNvSpPr>
          <p:nvPr>
            <p:ph idx="1"/>
          </p:nvPr>
        </p:nvSpPr>
        <p:spPr>
          <a:xfrm>
            <a:off x="337458" y="1357731"/>
            <a:ext cx="8522380" cy="5299529"/>
          </a:xfrm>
        </p:spPr>
        <p:txBody>
          <a:bodyPr>
            <a:normAutofit fontScale="32500" lnSpcReduction="20000"/>
          </a:bodyPr>
          <a:lstStyle/>
          <a:p>
            <a:pPr lvl="1">
              <a:lnSpc>
                <a:spcPct val="120000"/>
              </a:lnSpc>
              <a:spcBef>
                <a:spcPts val="0"/>
              </a:spcBef>
            </a:pPr>
            <a:r>
              <a:rPr lang="en-US" sz="5100" dirty="0" smtClean="0"/>
              <a:t>LNGOs</a:t>
            </a:r>
            <a:r>
              <a:rPr lang="en-US" sz="5100" dirty="0"/>
              <a:t>’ legal capacity to enter </a:t>
            </a:r>
            <a:r>
              <a:rPr lang="en-US" sz="5100" dirty="0" smtClean="0"/>
              <a:t>contracts</a:t>
            </a:r>
          </a:p>
          <a:p>
            <a:pPr marL="228600" lvl="1" indent="0">
              <a:lnSpc>
                <a:spcPct val="120000"/>
              </a:lnSpc>
              <a:spcBef>
                <a:spcPts val="0"/>
              </a:spcBef>
              <a:buNone/>
            </a:pPr>
            <a:endParaRPr lang="en-US" sz="4300" dirty="0" smtClean="0"/>
          </a:p>
          <a:p>
            <a:pPr lvl="2">
              <a:lnSpc>
                <a:spcPct val="120000"/>
              </a:lnSpc>
              <a:spcBef>
                <a:spcPts val="0"/>
              </a:spcBef>
            </a:pPr>
            <a:r>
              <a:rPr lang="en-US" sz="4300" dirty="0" smtClean="0">
                <a:solidFill>
                  <a:schemeClr val="accent2">
                    <a:lumMod val="75000"/>
                    <a:lumOff val="25000"/>
                  </a:schemeClr>
                </a:solidFill>
              </a:rPr>
              <a:t>‘</a:t>
            </a:r>
            <a:r>
              <a:rPr lang="en-US" sz="4300" i="1" dirty="0">
                <a:solidFill>
                  <a:schemeClr val="accent2">
                    <a:lumMod val="75000"/>
                    <a:lumOff val="25000"/>
                  </a:schemeClr>
                </a:solidFill>
              </a:rPr>
              <a:t>Donor wants legal status – previously was hard takes a year, costs us US $500. So a CBG decides not to register. Donor asks for registration. CVG can’t get there – so barriers</a:t>
            </a:r>
            <a:r>
              <a:rPr lang="en-US" sz="4300" dirty="0" smtClean="0">
                <a:solidFill>
                  <a:schemeClr val="accent2">
                    <a:lumMod val="75000"/>
                    <a:lumOff val="25000"/>
                  </a:schemeClr>
                </a:solidFill>
              </a:rPr>
              <a:t>.’</a:t>
            </a:r>
          </a:p>
          <a:p>
            <a:pPr lvl="2">
              <a:lnSpc>
                <a:spcPct val="120000"/>
              </a:lnSpc>
              <a:spcBef>
                <a:spcPts val="0"/>
              </a:spcBef>
            </a:pPr>
            <a:r>
              <a:rPr lang="en-US" sz="4300" i="1" dirty="0">
                <a:solidFill>
                  <a:schemeClr val="accent2">
                    <a:lumMod val="75000"/>
                    <a:lumOff val="25000"/>
                  </a:schemeClr>
                </a:solidFill>
              </a:rPr>
              <a:t>‘Groups do not want to become registered – CSO shouldn't need to be registered.’ </a:t>
            </a:r>
            <a:endParaRPr lang="en-US" sz="4300" i="1" dirty="0" smtClean="0">
              <a:solidFill>
                <a:schemeClr val="accent2">
                  <a:lumMod val="75000"/>
                  <a:lumOff val="25000"/>
                </a:schemeClr>
              </a:solidFill>
            </a:endParaRPr>
          </a:p>
          <a:p>
            <a:pPr lvl="2">
              <a:lnSpc>
                <a:spcPct val="120000"/>
              </a:lnSpc>
              <a:spcBef>
                <a:spcPts val="0"/>
              </a:spcBef>
            </a:pPr>
            <a:r>
              <a:rPr lang="en-US" sz="4300" dirty="0">
                <a:solidFill>
                  <a:schemeClr val="accent2">
                    <a:lumMod val="75000"/>
                    <a:lumOff val="25000"/>
                  </a:schemeClr>
                </a:solidFill>
              </a:rPr>
              <a:t>‘</a:t>
            </a:r>
            <a:r>
              <a:rPr lang="en-US" sz="4300" i="1" dirty="0">
                <a:solidFill>
                  <a:schemeClr val="accent2">
                    <a:lumMod val="75000"/>
                    <a:lumOff val="25000"/>
                  </a:schemeClr>
                </a:solidFill>
              </a:rPr>
              <a:t>Hard to find members of advisory board. Voluntary, interested in the work. Want to be paid. Won’t work for free in Cambodia.</a:t>
            </a:r>
            <a:r>
              <a:rPr lang="en-US" sz="4300" dirty="0">
                <a:solidFill>
                  <a:schemeClr val="accent2">
                    <a:lumMod val="75000"/>
                    <a:lumOff val="25000"/>
                  </a:schemeClr>
                </a:solidFill>
              </a:rPr>
              <a:t>’ </a:t>
            </a:r>
            <a:endParaRPr lang="en-US" sz="4300" i="1" dirty="0" smtClean="0">
              <a:solidFill>
                <a:schemeClr val="accent2">
                  <a:lumMod val="75000"/>
                  <a:lumOff val="25000"/>
                </a:schemeClr>
              </a:solidFill>
            </a:endParaRPr>
          </a:p>
          <a:p>
            <a:pPr lvl="2">
              <a:lnSpc>
                <a:spcPct val="120000"/>
              </a:lnSpc>
              <a:spcBef>
                <a:spcPts val="0"/>
              </a:spcBef>
            </a:pPr>
            <a:r>
              <a:rPr lang="en-US" sz="4300" i="1" dirty="0" smtClean="0">
                <a:solidFill>
                  <a:schemeClr val="accent2">
                    <a:lumMod val="75000"/>
                    <a:lumOff val="25000"/>
                  </a:schemeClr>
                </a:solidFill>
              </a:rPr>
              <a:t>‘</a:t>
            </a:r>
            <a:r>
              <a:rPr lang="en-US" sz="4300" i="1" dirty="0">
                <a:solidFill>
                  <a:schemeClr val="accent2">
                    <a:lumMod val="75000"/>
                    <a:lumOff val="25000"/>
                  </a:schemeClr>
                </a:solidFill>
              </a:rPr>
              <a:t>Civil society organizations do not want to become registered as an association or NGO.’ </a:t>
            </a:r>
            <a:endParaRPr lang="en-US" sz="4300" i="1" dirty="0" smtClean="0">
              <a:solidFill>
                <a:schemeClr val="accent2">
                  <a:lumMod val="75000"/>
                  <a:lumOff val="25000"/>
                </a:schemeClr>
              </a:solidFill>
            </a:endParaRPr>
          </a:p>
          <a:p>
            <a:pPr lvl="2">
              <a:lnSpc>
                <a:spcPct val="120000"/>
              </a:lnSpc>
              <a:spcBef>
                <a:spcPts val="0"/>
              </a:spcBef>
            </a:pPr>
            <a:endParaRPr lang="en-AU" sz="3300" dirty="0">
              <a:solidFill>
                <a:schemeClr val="accent2">
                  <a:lumMod val="75000"/>
                  <a:lumOff val="25000"/>
                </a:schemeClr>
              </a:solidFill>
            </a:endParaRPr>
          </a:p>
          <a:p>
            <a:pPr lvl="1">
              <a:lnSpc>
                <a:spcPct val="120000"/>
              </a:lnSpc>
              <a:spcBef>
                <a:spcPts val="0"/>
              </a:spcBef>
            </a:pPr>
            <a:r>
              <a:rPr lang="en-US" sz="5100" dirty="0"/>
              <a:t>The perceived significance of contracting	</a:t>
            </a:r>
            <a:endParaRPr lang="en-US" sz="5100" dirty="0" smtClean="0"/>
          </a:p>
          <a:p>
            <a:pPr marL="228600" lvl="1" indent="0">
              <a:lnSpc>
                <a:spcPct val="120000"/>
              </a:lnSpc>
              <a:spcBef>
                <a:spcPts val="0"/>
              </a:spcBef>
              <a:buNone/>
            </a:pPr>
            <a:endParaRPr lang="en-US" sz="5100" dirty="0" smtClean="0"/>
          </a:p>
          <a:p>
            <a:pPr lvl="2">
              <a:lnSpc>
                <a:spcPct val="120000"/>
              </a:lnSpc>
              <a:spcBef>
                <a:spcPts val="0"/>
              </a:spcBef>
            </a:pPr>
            <a:r>
              <a:rPr lang="en-US" sz="4300" i="1" dirty="0">
                <a:solidFill>
                  <a:srgbClr val="772399"/>
                </a:solidFill>
              </a:rPr>
              <a:t>‘Contract is short but refer to other documents – budget, report format, RFP proposal.’ </a:t>
            </a:r>
            <a:endParaRPr lang="en-US" sz="4300" i="1" dirty="0" smtClean="0">
              <a:solidFill>
                <a:srgbClr val="772399"/>
              </a:solidFill>
            </a:endParaRPr>
          </a:p>
          <a:p>
            <a:pPr lvl="2">
              <a:lnSpc>
                <a:spcPct val="120000"/>
              </a:lnSpc>
              <a:spcBef>
                <a:spcPts val="0"/>
              </a:spcBef>
            </a:pPr>
            <a:endParaRPr lang="en-AU" sz="3300" dirty="0">
              <a:solidFill>
                <a:srgbClr val="772399"/>
              </a:solidFill>
            </a:endParaRPr>
          </a:p>
          <a:p>
            <a:pPr lvl="1">
              <a:lnSpc>
                <a:spcPct val="120000"/>
              </a:lnSpc>
              <a:spcBef>
                <a:spcPts val="0"/>
              </a:spcBef>
            </a:pPr>
            <a:r>
              <a:rPr lang="en-US" sz="5100" dirty="0"/>
              <a:t>Legal infrastructure in support of </a:t>
            </a:r>
            <a:r>
              <a:rPr lang="en-US" sz="5100" dirty="0" smtClean="0"/>
              <a:t>contracting</a:t>
            </a:r>
          </a:p>
          <a:p>
            <a:pPr marL="228600" lvl="1" indent="0">
              <a:lnSpc>
                <a:spcPct val="120000"/>
              </a:lnSpc>
              <a:spcBef>
                <a:spcPts val="0"/>
              </a:spcBef>
              <a:buNone/>
            </a:pPr>
            <a:r>
              <a:rPr lang="en-US" sz="5100" dirty="0"/>
              <a:t>	</a:t>
            </a:r>
            <a:endParaRPr lang="en-US" sz="5100" dirty="0" smtClean="0"/>
          </a:p>
          <a:p>
            <a:pPr lvl="1">
              <a:lnSpc>
                <a:spcPct val="120000"/>
              </a:lnSpc>
              <a:spcBef>
                <a:spcPts val="0"/>
              </a:spcBef>
            </a:pPr>
            <a:r>
              <a:rPr lang="en-US" sz="5100" dirty="0"/>
              <a:t>Standard form </a:t>
            </a:r>
            <a:r>
              <a:rPr lang="en-US" sz="5100" dirty="0" smtClean="0"/>
              <a:t>contracting</a:t>
            </a:r>
          </a:p>
          <a:p>
            <a:pPr marL="228600" lvl="1" indent="0">
              <a:lnSpc>
                <a:spcPct val="120000"/>
              </a:lnSpc>
              <a:spcBef>
                <a:spcPts val="0"/>
              </a:spcBef>
              <a:buNone/>
            </a:pPr>
            <a:endParaRPr lang="en-US" sz="5100" dirty="0" smtClean="0"/>
          </a:p>
          <a:p>
            <a:pPr lvl="2">
              <a:lnSpc>
                <a:spcPct val="120000"/>
              </a:lnSpc>
              <a:spcBef>
                <a:spcPts val="0"/>
              </a:spcBef>
            </a:pPr>
            <a:r>
              <a:rPr lang="en-US" sz="3300" dirty="0">
                <a:solidFill>
                  <a:srgbClr val="772399"/>
                </a:solidFill>
              </a:rPr>
              <a:t> </a:t>
            </a:r>
            <a:r>
              <a:rPr lang="en-US" sz="4300" dirty="0">
                <a:solidFill>
                  <a:srgbClr val="772399"/>
                </a:solidFill>
              </a:rPr>
              <a:t>‘</a:t>
            </a:r>
            <a:r>
              <a:rPr lang="en-US" sz="4300" i="1" dirty="0">
                <a:solidFill>
                  <a:srgbClr val="772399"/>
                </a:solidFill>
              </a:rPr>
              <a:t>Contract donor-driven policy. Send agreement. You have to sign. No negotiation. No right to reject because we need money. No right to amend. No choice</a:t>
            </a:r>
            <a:r>
              <a:rPr lang="en-US" sz="4300" dirty="0">
                <a:solidFill>
                  <a:srgbClr val="772399"/>
                </a:solidFill>
              </a:rPr>
              <a:t>.’ </a:t>
            </a:r>
            <a:endParaRPr lang="en-US" sz="4300" dirty="0" smtClean="0">
              <a:solidFill>
                <a:srgbClr val="772399"/>
              </a:solidFill>
            </a:endParaRPr>
          </a:p>
          <a:p>
            <a:pPr marL="0" indent="0">
              <a:buNone/>
            </a:pPr>
            <a:endParaRPr lang="en-US" dirty="0"/>
          </a:p>
        </p:txBody>
      </p:sp>
      <p:sp>
        <p:nvSpPr>
          <p:cNvPr id="5" name="Footer Placeholder 4"/>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7" name="Slide Number Placeholder 6"/>
          <p:cNvSpPr>
            <a:spLocks noGrp="1"/>
          </p:cNvSpPr>
          <p:nvPr>
            <p:ph type="sldNum" sz="quarter" idx="12"/>
          </p:nvPr>
        </p:nvSpPr>
        <p:spPr/>
        <p:txBody>
          <a:bodyPr/>
          <a:lstStyle/>
          <a:p>
            <a:fld id="{9A45A22A-E7C9-7F4D-B0EE-D76DFC9FF19D}" type="slidenum">
              <a:rPr lang="en-US" smtClean="0"/>
              <a:t>15</a:t>
            </a:fld>
            <a:endParaRPr lang="en-US"/>
          </a:p>
        </p:txBody>
      </p:sp>
    </p:spTree>
    <p:extLst>
      <p:ext uri="{BB962C8B-B14F-4D97-AF65-F5344CB8AC3E}">
        <p14:creationId xmlns:p14="http://schemas.microsoft.com/office/powerpoint/2010/main" val="1115869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897" y="274638"/>
            <a:ext cx="7941466" cy="1143000"/>
          </a:xfrm>
        </p:spPr>
        <p:txBody>
          <a:bodyPr>
            <a:normAutofit fontScale="90000"/>
          </a:bodyPr>
          <a:lstStyle/>
          <a:p>
            <a:r>
              <a:rPr lang="en-US" dirty="0"/>
              <a:t>Rehabilitating contracting in development cooperation</a:t>
            </a:r>
          </a:p>
        </p:txBody>
      </p:sp>
      <p:sp>
        <p:nvSpPr>
          <p:cNvPr id="3" name="Content Placeholder 2"/>
          <p:cNvSpPr>
            <a:spLocks noGrp="1"/>
          </p:cNvSpPr>
          <p:nvPr>
            <p:ph idx="1"/>
          </p:nvPr>
        </p:nvSpPr>
        <p:spPr/>
        <p:txBody>
          <a:bodyPr/>
          <a:lstStyle/>
          <a:p>
            <a:r>
              <a:rPr lang="en-US" dirty="0" smtClean="0"/>
              <a:t>Greater certainty in regulatory environment</a:t>
            </a:r>
          </a:p>
          <a:p>
            <a:r>
              <a:rPr lang="en-US" dirty="0" smtClean="0"/>
              <a:t>Greater clarity about significance of contract &amp; contracting processes</a:t>
            </a:r>
          </a:p>
          <a:p>
            <a:r>
              <a:rPr lang="en-US" dirty="0" smtClean="0"/>
              <a:t>Contracting as a means to address the lack of infrastructure</a:t>
            </a:r>
          </a:p>
          <a:p>
            <a:r>
              <a:rPr lang="en-US" dirty="0" smtClean="0"/>
              <a:t>Measures to address problems caused by the standard form nature of contract</a:t>
            </a:r>
            <a:endParaRPr lang="en-US" dirty="0"/>
          </a:p>
        </p:txBody>
      </p:sp>
      <p:sp>
        <p:nvSpPr>
          <p:cNvPr id="5" name="Footer Placeholder 4"/>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7" name="Slide Number Placeholder 6"/>
          <p:cNvSpPr>
            <a:spLocks noGrp="1"/>
          </p:cNvSpPr>
          <p:nvPr>
            <p:ph type="sldNum" sz="quarter" idx="12"/>
          </p:nvPr>
        </p:nvSpPr>
        <p:spPr/>
        <p:txBody>
          <a:bodyPr/>
          <a:lstStyle/>
          <a:p>
            <a:fld id="{9A45A22A-E7C9-7F4D-B0EE-D76DFC9FF19D}" type="slidenum">
              <a:rPr lang="en-US" smtClean="0"/>
              <a:t>16</a:t>
            </a:fld>
            <a:endParaRPr lang="en-US"/>
          </a:p>
        </p:txBody>
      </p:sp>
    </p:spTree>
    <p:extLst>
      <p:ext uri="{BB962C8B-B14F-4D97-AF65-F5344CB8AC3E}">
        <p14:creationId xmlns:p14="http://schemas.microsoft.com/office/powerpoint/2010/main" val="968091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504" y="242234"/>
            <a:ext cx="7237283" cy="1151137"/>
          </a:xfrm>
        </p:spPr>
        <p:txBody>
          <a:bodyPr>
            <a:normAutofit fontScale="90000"/>
          </a:bodyPr>
          <a:lstStyle/>
          <a:p>
            <a:r>
              <a:rPr lang="en-US" dirty="0"/>
              <a:t>Conclusions &amp;</a:t>
            </a:r>
            <a:r>
              <a:rPr lang="en-US" dirty="0" smtClean="0"/>
              <a:t> </a:t>
            </a:r>
            <a:r>
              <a:rPr lang="en-US" dirty="0"/>
              <a:t>implications for future research</a:t>
            </a:r>
            <a:r>
              <a:rPr lang="en-AU" dirty="0"/>
              <a:t> </a:t>
            </a:r>
            <a:r>
              <a:rPr lang="en-US" dirty="0"/>
              <a:t/>
            </a:r>
            <a:br>
              <a:rPr lang="en-US" dirty="0"/>
            </a:br>
            <a:endParaRPr lang="en-US" dirty="0"/>
          </a:p>
        </p:txBody>
      </p:sp>
      <p:sp>
        <p:nvSpPr>
          <p:cNvPr id="3" name="Content Placeholder 2"/>
          <p:cNvSpPr>
            <a:spLocks noGrp="1"/>
          </p:cNvSpPr>
          <p:nvPr>
            <p:ph sz="half" idx="1"/>
          </p:nvPr>
        </p:nvSpPr>
        <p:spPr>
          <a:xfrm>
            <a:off x="468086" y="1502230"/>
            <a:ext cx="3931790" cy="3446917"/>
          </a:xfrm>
        </p:spPr>
        <p:txBody>
          <a:bodyPr>
            <a:normAutofit/>
          </a:bodyPr>
          <a:lstStyle/>
          <a:p>
            <a:r>
              <a:rPr lang="en-US" b="1" dirty="0" smtClean="0"/>
              <a:t>Agency issues</a:t>
            </a:r>
          </a:p>
          <a:p>
            <a:pPr lvl="1"/>
            <a:r>
              <a:rPr lang="en-US" sz="1700" dirty="0" smtClean="0"/>
              <a:t>Multiple steps in the distribution channel</a:t>
            </a:r>
          </a:p>
          <a:p>
            <a:pPr lvl="1"/>
            <a:r>
              <a:rPr lang="en-US" sz="1700" dirty="0" smtClean="0"/>
              <a:t>ambiguity </a:t>
            </a:r>
            <a:r>
              <a:rPr lang="en-US" sz="1700" dirty="0" err="1" smtClean="0"/>
              <a:t>w.r.t</a:t>
            </a:r>
            <a:r>
              <a:rPr lang="en-US" sz="1700" dirty="0" smtClean="0"/>
              <a:t>. roles</a:t>
            </a:r>
          </a:p>
          <a:p>
            <a:pPr lvl="1"/>
            <a:r>
              <a:rPr lang="en-US" sz="1700" dirty="0" smtClean="0"/>
              <a:t>problems with alignment of interests</a:t>
            </a:r>
          </a:p>
          <a:p>
            <a:pPr lvl="1"/>
            <a:r>
              <a:rPr lang="en-US" sz="1700" dirty="0" smtClean="0"/>
              <a:t> competition for funding </a:t>
            </a:r>
          </a:p>
          <a:p>
            <a:pPr lvl="1"/>
            <a:r>
              <a:rPr lang="en-US" sz="1700" dirty="0" smtClean="0"/>
              <a:t>problems with communication</a:t>
            </a:r>
          </a:p>
          <a:p>
            <a:pPr lvl="2"/>
            <a:r>
              <a:rPr lang="en-US" sz="1700" dirty="0" smtClean="0">
                <a:solidFill>
                  <a:schemeClr val="bg1">
                    <a:lumMod val="65000"/>
                  </a:schemeClr>
                </a:solidFill>
              </a:rPr>
              <a:t>despite (or perhaps in part </a:t>
            </a:r>
            <a:r>
              <a:rPr lang="en-US" sz="1700" dirty="0" err="1" smtClean="0">
                <a:solidFill>
                  <a:schemeClr val="bg1">
                    <a:lumMod val="65000"/>
                  </a:schemeClr>
                </a:solidFill>
              </a:rPr>
              <a:t>bc</a:t>
            </a:r>
            <a:r>
              <a:rPr lang="en-US" sz="1700" dirty="0" smtClean="0">
                <a:solidFill>
                  <a:schemeClr val="bg1">
                    <a:lumMod val="65000"/>
                  </a:schemeClr>
                </a:solidFill>
              </a:rPr>
              <a:t> of) emphasis on monitoring</a:t>
            </a:r>
          </a:p>
          <a:p>
            <a:pPr marL="0" indent="0">
              <a:buNone/>
            </a:pPr>
            <a:endParaRPr lang="en-US" dirty="0" smtClean="0"/>
          </a:p>
          <a:p>
            <a:endParaRPr lang="en-US" dirty="0"/>
          </a:p>
        </p:txBody>
      </p:sp>
      <p:sp>
        <p:nvSpPr>
          <p:cNvPr id="8" name="Content Placeholder 7"/>
          <p:cNvSpPr>
            <a:spLocks noGrp="1"/>
          </p:cNvSpPr>
          <p:nvPr>
            <p:ph sz="half" idx="2"/>
          </p:nvPr>
        </p:nvSpPr>
        <p:spPr>
          <a:xfrm>
            <a:off x="4625003" y="1502230"/>
            <a:ext cx="3854967" cy="4623934"/>
          </a:xfrm>
        </p:spPr>
        <p:txBody>
          <a:bodyPr>
            <a:normAutofit/>
          </a:bodyPr>
          <a:lstStyle/>
          <a:p>
            <a:r>
              <a:rPr lang="en-US" sz="1700" b="1" dirty="0" smtClean="0"/>
              <a:t>Contracting issues</a:t>
            </a:r>
          </a:p>
          <a:p>
            <a:pPr lvl="1"/>
            <a:r>
              <a:rPr lang="en-US" sz="1700" dirty="0" smtClean="0"/>
              <a:t>LNGOs</a:t>
            </a:r>
            <a:r>
              <a:rPr lang="en-US" sz="1700" dirty="0"/>
              <a:t>’ capacity to </a:t>
            </a:r>
            <a:r>
              <a:rPr lang="en-US" sz="1700" dirty="0" smtClean="0"/>
              <a:t>contract</a:t>
            </a:r>
            <a:endParaRPr lang="en-US" sz="1700" dirty="0"/>
          </a:p>
          <a:p>
            <a:pPr lvl="1"/>
            <a:r>
              <a:rPr lang="en-US" sz="1700" dirty="0"/>
              <a:t>perception of significance of </a:t>
            </a:r>
            <a:r>
              <a:rPr lang="en-US" sz="1700" dirty="0" smtClean="0"/>
              <a:t>contract</a:t>
            </a:r>
            <a:endParaRPr lang="en-US" sz="1700" dirty="0"/>
          </a:p>
          <a:p>
            <a:pPr lvl="1"/>
            <a:r>
              <a:rPr lang="en-US" sz="1700" dirty="0"/>
              <a:t>lack of legal </a:t>
            </a:r>
            <a:r>
              <a:rPr lang="en-US" sz="1700" dirty="0" smtClean="0"/>
              <a:t>infrastructure</a:t>
            </a:r>
            <a:endParaRPr lang="en-US" sz="1700" dirty="0"/>
          </a:p>
          <a:p>
            <a:pPr lvl="1"/>
            <a:r>
              <a:rPr lang="en-US" sz="1700" dirty="0" smtClean="0"/>
              <a:t>standard form nature of contract</a:t>
            </a:r>
            <a:endParaRPr lang="en-US" sz="1700" dirty="0"/>
          </a:p>
        </p:txBody>
      </p:sp>
      <p:sp>
        <p:nvSpPr>
          <p:cNvPr id="5" name="Footer Placeholder 4"/>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9" name="Rectangle 8"/>
          <p:cNvSpPr/>
          <p:nvPr/>
        </p:nvSpPr>
        <p:spPr>
          <a:xfrm>
            <a:off x="321162" y="4949147"/>
            <a:ext cx="8607685" cy="1323439"/>
          </a:xfrm>
          <a:prstGeom prst="rect">
            <a:avLst/>
          </a:prstGeom>
        </p:spPr>
        <p:txBody>
          <a:bodyPr wrap="square">
            <a:spAutoFit/>
          </a:bodyPr>
          <a:lstStyle/>
          <a:p>
            <a:pPr lvl="1"/>
            <a:r>
              <a:rPr lang="en-AU" sz="2000" b="1" dirty="0" smtClean="0">
                <a:solidFill>
                  <a:schemeClr val="accent2">
                    <a:lumMod val="75000"/>
                    <a:lumOff val="25000"/>
                  </a:schemeClr>
                </a:solidFill>
              </a:rPr>
              <a:t>Recommendation- </a:t>
            </a:r>
          </a:p>
          <a:p>
            <a:pPr lvl="1"/>
            <a:r>
              <a:rPr lang="en-AU" sz="2000" dirty="0">
                <a:solidFill>
                  <a:schemeClr val="accent2">
                    <a:lumMod val="75000"/>
                    <a:lumOff val="25000"/>
                  </a:schemeClr>
                </a:solidFill>
              </a:rPr>
              <a:t>	</a:t>
            </a:r>
            <a:r>
              <a:rPr lang="en-AU" sz="2000" dirty="0" smtClean="0">
                <a:solidFill>
                  <a:schemeClr val="accent2">
                    <a:lumMod val="75000"/>
                    <a:lumOff val="25000"/>
                  </a:schemeClr>
                </a:solidFill>
              </a:rPr>
              <a:t>		Rehabilitate contracting</a:t>
            </a:r>
            <a:endParaRPr lang="en-AU" sz="2000" dirty="0">
              <a:solidFill>
                <a:schemeClr val="accent2">
                  <a:lumMod val="75000"/>
                  <a:lumOff val="25000"/>
                </a:schemeClr>
              </a:solidFill>
            </a:endParaRPr>
          </a:p>
          <a:p>
            <a:pPr marL="2228850" lvl="5"/>
            <a:r>
              <a:rPr lang="en-AU" sz="2000" dirty="0">
                <a:solidFill>
                  <a:schemeClr val="accent2">
                    <a:lumMod val="75000"/>
                    <a:lumOff val="25000"/>
                  </a:schemeClr>
                </a:solidFill>
              </a:rPr>
              <a:t>		a) so it doesn’t compound existing problems </a:t>
            </a:r>
            <a:r>
              <a:rPr lang="en-AU" sz="2000" dirty="0" smtClean="0">
                <a:solidFill>
                  <a:schemeClr val="accent2">
                    <a:lumMod val="75000"/>
                    <a:lumOff val="25000"/>
                  </a:schemeClr>
                </a:solidFill>
              </a:rPr>
              <a:t> </a:t>
            </a:r>
            <a:r>
              <a:rPr lang="en-AU" sz="2000" dirty="0">
                <a:solidFill>
                  <a:schemeClr val="accent2">
                    <a:lumMod val="75000"/>
                    <a:lumOff val="25000"/>
                  </a:schemeClr>
                </a:solidFill>
              </a:rPr>
              <a:t>	</a:t>
            </a:r>
          </a:p>
          <a:p>
            <a:pPr marL="2228850" lvl="5"/>
            <a:r>
              <a:rPr lang="en-AU" sz="2000" dirty="0">
                <a:solidFill>
                  <a:schemeClr val="accent2">
                    <a:lumMod val="75000"/>
                    <a:lumOff val="25000"/>
                  </a:schemeClr>
                </a:solidFill>
              </a:rPr>
              <a:t>		b) to better fulfil its governance function</a:t>
            </a:r>
          </a:p>
        </p:txBody>
      </p:sp>
      <p:pic>
        <p:nvPicPr>
          <p:cNvPr id="10" name="Picture 9" descr="images-3.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4615068" y="2019868"/>
            <a:ext cx="137056" cy="8724866"/>
          </a:xfrm>
          <a:prstGeom prst="rect">
            <a:avLst/>
          </a:prstGeom>
        </p:spPr>
      </p:pic>
      <p:sp>
        <p:nvSpPr>
          <p:cNvPr id="11" name="Slide Number Placeholder 10"/>
          <p:cNvSpPr>
            <a:spLocks noGrp="1"/>
          </p:cNvSpPr>
          <p:nvPr>
            <p:ph type="sldNum" sz="quarter" idx="12"/>
          </p:nvPr>
        </p:nvSpPr>
        <p:spPr/>
        <p:txBody>
          <a:bodyPr/>
          <a:lstStyle/>
          <a:p>
            <a:fld id="{9A45A22A-E7C9-7F4D-B0EE-D76DFC9FF19D}" type="slidenum">
              <a:rPr lang="en-US" smtClean="0"/>
              <a:t>17</a:t>
            </a:fld>
            <a:endParaRPr lang="en-US"/>
          </a:p>
        </p:txBody>
      </p:sp>
    </p:spTree>
    <p:extLst>
      <p:ext uri="{BB962C8B-B14F-4D97-AF65-F5344CB8AC3E}">
        <p14:creationId xmlns:p14="http://schemas.microsoft.com/office/powerpoint/2010/main" val="2572530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714" y="529167"/>
            <a:ext cx="7707086" cy="1713290"/>
          </a:xfrm>
        </p:spPr>
        <p:txBody>
          <a:bodyPr>
            <a:normAutofit fontScale="90000"/>
          </a:bodyPr>
          <a:lstStyle/>
          <a:p>
            <a:r>
              <a:rPr lang="en-US" dirty="0" smtClean="0"/>
              <a:t>A </a:t>
            </a:r>
            <a:r>
              <a:rPr lang="en-US" dirty="0"/>
              <a:t>landscape of increasing </a:t>
            </a:r>
            <a:r>
              <a:rPr lang="en-US" dirty="0" smtClean="0"/>
              <a:t/>
            </a:r>
            <a:br>
              <a:rPr lang="en-US" dirty="0" smtClean="0"/>
            </a:br>
            <a:r>
              <a:rPr lang="en-US" dirty="0" smtClean="0"/>
              <a:t>multilateral </a:t>
            </a:r>
            <a:r>
              <a:rPr lang="en-US" dirty="0"/>
              <a:t>aid and partnering	</a:t>
            </a:r>
            <a:r>
              <a:rPr lang="en-AU" dirty="0"/>
              <a:t/>
            </a:r>
            <a:br>
              <a:rPr lang="en-AU" dirty="0"/>
            </a:br>
            <a:endParaRPr lang="en-US" dirty="0"/>
          </a:p>
        </p:txBody>
      </p:sp>
      <p:sp>
        <p:nvSpPr>
          <p:cNvPr id="3" name="Content Placeholder 2"/>
          <p:cNvSpPr>
            <a:spLocks noGrp="1"/>
          </p:cNvSpPr>
          <p:nvPr>
            <p:ph idx="1"/>
          </p:nvPr>
        </p:nvSpPr>
        <p:spPr>
          <a:xfrm>
            <a:off x="817504" y="2613267"/>
            <a:ext cx="7695125" cy="4108208"/>
          </a:xfrm>
        </p:spPr>
        <p:txBody>
          <a:bodyPr>
            <a:normAutofit/>
          </a:bodyPr>
          <a:lstStyle/>
          <a:p>
            <a:pPr lvl="1">
              <a:spcAft>
                <a:spcPts val="1200"/>
              </a:spcAft>
            </a:pPr>
            <a:r>
              <a:rPr lang="en-US" sz="2000" dirty="0"/>
              <a:t>C</a:t>
            </a:r>
            <a:r>
              <a:rPr lang="en-US" sz="2000" dirty="0" smtClean="0"/>
              <a:t>hallenges </a:t>
            </a:r>
            <a:r>
              <a:rPr lang="en-US" sz="2000" dirty="0"/>
              <a:t>of increasing multilateral aid and partnering in development </a:t>
            </a:r>
            <a:r>
              <a:rPr lang="en-US" sz="2000" dirty="0" smtClean="0"/>
              <a:t>cooperation</a:t>
            </a:r>
            <a:r>
              <a:rPr lang="en-US" sz="2000" dirty="0"/>
              <a:t>	</a:t>
            </a:r>
            <a:endParaRPr lang="en-US" sz="2000" dirty="0" smtClean="0"/>
          </a:p>
          <a:p>
            <a:pPr lvl="1">
              <a:spcAft>
                <a:spcPts val="1200"/>
              </a:spcAft>
            </a:pPr>
            <a:r>
              <a:rPr lang="en-US" sz="2000" dirty="0"/>
              <a:t>I</a:t>
            </a:r>
            <a:r>
              <a:rPr lang="en-US" sz="2000" dirty="0" smtClean="0"/>
              <a:t>mportance </a:t>
            </a:r>
            <a:r>
              <a:rPr lang="en-US" sz="2000" dirty="0"/>
              <a:t>of  local nongovernmental organizations </a:t>
            </a:r>
            <a:r>
              <a:rPr lang="en-US" sz="2000" dirty="0" smtClean="0"/>
              <a:t>(LNGOs) </a:t>
            </a:r>
            <a:r>
              <a:rPr lang="en-US" sz="2000" dirty="0"/>
              <a:t>in development </a:t>
            </a:r>
            <a:r>
              <a:rPr lang="en-US" sz="2000" dirty="0" smtClean="0"/>
              <a:t>cooperation</a:t>
            </a:r>
            <a:endParaRPr lang="en-AU" sz="2000" dirty="0"/>
          </a:p>
          <a:p>
            <a:pPr lvl="1">
              <a:spcAft>
                <a:spcPts val="1200"/>
              </a:spcAft>
            </a:pPr>
            <a:r>
              <a:rPr lang="en-US" sz="2000" dirty="0"/>
              <a:t>Partnering arrangements as a means of interpreting </a:t>
            </a:r>
            <a:r>
              <a:rPr lang="en-US" sz="2000" dirty="0" smtClean="0"/>
              <a:t>relationships</a:t>
            </a:r>
            <a:endParaRPr lang="en-US" sz="2000" dirty="0"/>
          </a:p>
          <a:p>
            <a:pPr marL="0" indent="0">
              <a:buNone/>
            </a:pPr>
            <a:endParaRPr lang="en-US" dirty="0"/>
          </a:p>
        </p:txBody>
      </p:sp>
      <p:sp>
        <p:nvSpPr>
          <p:cNvPr id="5" name="Footer Placeholder 4"/>
          <p:cNvSpPr>
            <a:spLocks noGrp="1"/>
          </p:cNvSpPr>
          <p:nvPr>
            <p:ph type="ftr" sz="quarter" idx="11"/>
          </p:nvPr>
        </p:nvSpPr>
        <p:spPr/>
        <p:txBody>
          <a:bodyPr/>
          <a:lstStyle/>
          <a:p>
            <a:r>
              <a:rPr lang="en-AU" dirty="0" smtClean="0"/>
              <a:t>Crawford Spencer/Australasian Aid &amp; International Development Policy Workshop</a:t>
            </a:r>
            <a:endParaRPr lang="en-US" dirty="0"/>
          </a:p>
        </p:txBody>
      </p:sp>
      <p:sp>
        <p:nvSpPr>
          <p:cNvPr id="7" name="Slide Number Placeholder 6"/>
          <p:cNvSpPr>
            <a:spLocks noGrp="1"/>
          </p:cNvSpPr>
          <p:nvPr>
            <p:ph type="sldNum" sz="quarter" idx="12"/>
          </p:nvPr>
        </p:nvSpPr>
        <p:spPr/>
        <p:txBody>
          <a:bodyPr/>
          <a:lstStyle/>
          <a:p>
            <a:fld id="{9A45A22A-E7C9-7F4D-B0EE-D76DFC9FF19D}" type="slidenum">
              <a:rPr lang="en-US" smtClean="0"/>
              <a:t>2</a:t>
            </a:fld>
            <a:endParaRPr lang="en-US"/>
          </a:p>
        </p:txBody>
      </p:sp>
    </p:spTree>
    <p:extLst>
      <p:ext uri="{BB962C8B-B14F-4D97-AF65-F5344CB8AC3E}">
        <p14:creationId xmlns:p14="http://schemas.microsoft.com/office/powerpoint/2010/main" val="3985902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3017" y="484094"/>
            <a:ext cx="7556313" cy="1116106"/>
          </a:xfrm>
        </p:spPr>
        <p:txBody>
          <a:bodyPr/>
          <a:lstStyle/>
          <a:p>
            <a:r>
              <a:rPr lang="en-US" dirty="0" smtClean="0"/>
              <a:t>Method</a:t>
            </a:r>
            <a:endParaRPr lang="en-US" dirty="0"/>
          </a:p>
        </p:txBody>
      </p:sp>
      <p:sp>
        <p:nvSpPr>
          <p:cNvPr id="3" name="Content Placeholder 2"/>
          <p:cNvSpPr>
            <a:spLocks noGrp="1"/>
          </p:cNvSpPr>
          <p:nvPr>
            <p:ph idx="1"/>
          </p:nvPr>
        </p:nvSpPr>
        <p:spPr>
          <a:xfrm>
            <a:off x="1646508" y="2092969"/>
            <a:ext cx="7040292" cy="4033194"/>
          </a:xfrm>
        </p:spPr>
        <p:txBody>
          <a:bodyPr/>
          <a:lstStyle/>
          <a:p>
            <a:r>
              <a:rPr lang="en-US" dirty="0" smtClean="0"/>
              <a:t>25 semi-structured interviews</a:t>
            </a:r>
          </a:p>
          <a:p>
            <a:r>
              <a:rPr lang="en-US" dirty="0" smtClean="0"/>
              <a:t>2 phases (March &amp; August 2013)</a:t>
            </a:r>
          </a:p>
          <a:p>
            <a:r>
              <a:rPr lang="en-US" dirty="0" smtClean="0"/>
              <a:t>Constant comparative method</a:t>
            </a:r>
          </a:p>
          <a:p>
            <a:r>
              <a:rPr lang="en-US" dirty="0" smtClean="0"/>
              <a:t>Desk research</a:t>
            </a:r>
          </a:p>
          <a:p>
            <a:r>
              <a:rPr lang="en-US" dirty="0" smtClean="0"/>
              <a:t>Content analysis (Second phase)</a:t>
            </a:r>
            <a:endParaRPr lang="en-US" dirty="0"/>
          </a:p>
        </p:txBody>
      </p:sp>
      <p:sp>
        <p:nvSpPr>
          <p:cNvPr id="4" name="Footer Placeholder 4"/>
          <p:cNvSpPr>
            <a:spLocks noGrp="1"/>
          </p:cNvSpPr>
          <p:nvPr>
            <p:ph type="ftr" sz="quarter" idx="11"/>
          </p:nvPr>
        </p:nvSpPr>
        <p:spPr>
          <a:xfrm>
            <a:off x="201706" y="6423585"/>
            <a:ext cx="6122894" cy="365125"/>
          </a:xfrm>
        </p:spPr>
        <p:txBody>
          <a:bodyPr/>
          <a:lstStyle/>
          <a:p>
            <a:r>
              <a:rPr lang="en-AU" dirty="0" smtClean="0"/>
              <a:t>Crawford Spencer/Australasian Aid &amp; International Development Policy Workshop</a:t>
            </a:r>
            <a:endParaRPr lang="en-US" dirty="0"/>
          </a:p>
        </p:txBody>
      </p:sp>
      <p:sp>
        <p:nvSpPr>
          <p:cNvPr id="5" name="Slide Number Placeholder 4"/>
          <p:cNvSpPr>
            <a:spLocks noGrp="1"/>
          </p:cNvSpPr>
          <p:nvPr>
            <p:ph type="sldNum" sz="quarter" idx="12"/>
          </p:nvPr>
        </p:nvSpPr>
        <p:spPr/>
        <p:txBody>
          <a:bodyPr/>
          <a:lstStyle/>
          <a:p>
            <a:fld id="{9A45A22A-E7C9-7F4D-B0EE-D76DFC9FF19D}" type="slidenum">
              <a:rPr lang="en-US" smtClean="0"/>
              <a:t>3</a:t>
            </a:fld>
            <a:endParaRPr lang="en-US"/>
          </a:p>
        </p:txBody>
      </p:sp>
    </p:spTree>
    <p:extLst>
      <p:ext uri="{BB962C8B-B14F-4D97-AF65-F5344CB8AC3E}">
        <p14:creationId xmlns:p14="http://schemas.microsoft.com/office/powerpoint/2010/main" val="31062439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they said…</a:t>
            </a:r>
            <a:endParaRPr lang="en-AU" dirty="0"/>
          </a:p>
        </p:txBody>
      </p:sp>
      <p:sp>
        <p:nvSpPr>
          <p:cNvPr id="3" name="Content Placeholder 2"/>
          <p:cNvSpPr>
            <a:spLocks noGrp="1"/>
          </p:cNvSpPr>
          <p:nvPr>
            <p:ph idx="1"/>
          </p:nvPr>
        </p:nvSpPr>
        <p:spPr>
          <a:xfrm>
            <a:off x="498475" y="1817914"/>
            <a:ext cx="8430372" cy="4308249"/>
          </a:xfrm>
        </p:spPr>
        <p:txBody>
          <a:bodyPr/>
          <a:lstStyle/>
          <a:p>
            <a:pPr marL="0" indent="0">
              <a:buNone/>
            </a:pPr>
            <a:r>
              <a:rPr lang="en-US" b="1" i="1" dirty="0"/>
              <a:t>‘They should love our people. They should </a:t>
            </a:r>
            <a:r>
              <a:rPr lang="en-US" b="1" i="1" dirty="0" smtClean="0"/>
              <a:t>respect.</a:t>
            </a:r>
          </a:p>
          <a:p>
            <a:pPr marL="0" indent="0" algn="r">
              <a:buNone/>
            </a:pPr>
            <a:r>
              <a:rPr lang="en-US" b="1" i="1" dirty="0" smtClean="0"/>
              <a:t>… </a:t>
            </a:r>
            <a:r>
              <a:rPr lang="en-US" b="1" i="1" dirty="0"/>
              <a:t>You come, you are welcome, but you don't come with your heart.</a:t>
            </a:r>
            <a:r>
              <a:rPr lang="en-US" b="1" dirty="0" smtClean="0"/>
              <a:t>’</a:t>
            </a:r>
          </a:p>
          <a:p>
            <a:pPr marL="0" indent="0" algn="r">
              <a:buNone/>
            </a:pPr>
            <a:endParaRPr lang="en-AU" dirty="0"/>
          </a:p>
          <a:p>
            <a:pPr marL="0" indent="0" algn="r">
              <a:spcBef>
                <a:spcPts val="800"/>
              </a:spcBef>
              <a:buNone/>
            </a:pPr>
            <a:r>
              <a:rPr lang="en-US" sz="1600" dirty="0"/>
              <a:t>– U </a:t>
            </a:r>
            <a:r>
              <a:rPr lang="en-US" sz="1600" dirty="0" err="1"/>
              <a:t>Maung</a:t>
            </a:r>
            <a:r>
              <a:rPr lang="en-US" sz="1600" dirty="0"/>
              <a:t> </a:t>
            </a:r>
            <a:r>
              <a:rPr lang="en-US" sz="1600" dirty="0" err="1"/>
              <a:t>Maung</a:t>
            </a:r>
            <a:r>
              <a:rPr lang="en-US" sz="1600" dirty="0"/>
              <a:t> </a:t>
            </a:r>
            <a:r>
              <a:rPr lang="en-US" sz="1600" dirty="0" err="1"/>
              <a:t>Soe</a:t>
            </a:r>
            <a:r>
              <a:rPr lang="en-US" sz="1600" dirty="0"/>
              <a:t> Tint, </a:t>
            </a:r>
            <a:endParaRPr lang="en-US" sz="1600" dirty="0" smtClean="0"/>
          </a:p>
          <a:p>
            <a:pPr marL="0" indent="0" algn="r">
              <a:spcBef>
                <a:spcPts val="800"/>
              </a:spcBef>
              <a:buNone/>
            </a:pPr>
            <a:r>
              <a:rPr lang="en-US" sz="1600" dirty="0" smtClean="0"/>
              <a:t>Chairman </a:t>
            </a:r>
            <a:r>
              <a:rPr lang="en-US" sz="1600" dirty="0"/>
              <a:t>of Myanmar NGO N</a:t>
            </a:r>
            <a:r>
              <a:rPr lang="en-US" sz="1600" dirty="0" smtClean="0"/>
              <a:t>etwork, </a:t>
            </a:r>
          </a:p>
          <a:p>
            <a:pPr marL="0" indent="0" algn="r">
              <a:spcBef>
                <a:spcPts val="800"/>
              </a:spcBef>
              <a:buNone/>
            </a:pPr>
            <a:r>
              <a:rPr lang="en-US" sz="1600" dirty="0"/>
              <a:t>Chairman of </a:t>
            </a:r>
            <a:r>
              <a:rPr lang="en-AU" sz="1600" dirty="0"/>
              <a:t>Myanmar NGO Contingency </a:t>
            </a:r>
            <a:r>
              <a:rPr lang="en-AU" sz="1600" dirty="0" smtClean="0"/>
              <a:t>Plan</a:t>
            </a:r>
          </a:p>
          <a:p>
            <a:pPr marL="0" indent="0" algn="r">
              <a:spcBef>
                <a:spcPts val="800"/>
              </a:spcBef>
              <a:buNone/>
            </a:pPr>
            <a:r>
              <a:rPr lang="en-AU" sz="1600" dirty="0" smtClean="0"/>
              <a:t> </a:t>
            </a:r>
            <a:r>
              <a:rPr lang="en-AU" sz="1600" dirty="0"/>
              <a:t>Steering </a:t>
            </a:r>
            <a:r>
              <a:rPr lang="en-AU" sz="1600" dirty="0" smtClean="0"/>
              <a:t>Committee</a:t>
            </a:r>
            <a:endParaRPr lang="en-AU" sz="1600" dirty="0"/>
          </a:p>
        </p:txBody>
      </p:sp>
      <p:sp>
        <p:nvSpPr>
          <p:cNvPr id="5" name="Footer Placeholder 4"/>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7" name="Slide Number Placeholder 6"/>
          <p:cNvSpPr>
            <a:spLocks noGrp="1"/>
          </p:cNvSpPr>
          <p:nvPr>
            <p:ph type="sldNum" sz="quarter" idx="12"/>
          </p:nvPr>
        </p:nvSpPr>
        <p:spPr/>
        <p:txBody>
          <a:bodyPr/>
          <a:lstStyle/>
          <a:p>
            <a:fld id="{9A45A22A-E7C9-7F4D-B0EE-D76DFC9FF19D}" type="slidenum">
              <a:rPr lang="en-US" smtClean="0"/>
              <a:t>4</a:t>
            </a:fld>
            <a:endParaRPr lang="en-US"/>
          </a:p>
        </p:txBody>
      </p:sp>
    </p:spTree>
    <p:extLst>
      <p:ext uri="{BB962C8B-B14F-4D97-AF65-F5344CB8AC3E}">
        <p14:creationId xmlns:p14="http://schemas.microsoft.com/office/powerpoint/2010/main" val="23675881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291966" y="6356350"/>
            <a:ext cx="7044468" cy="365125"/>
          </a:xfrm>
        </p:spPr>
        <p:txBody>
          <a:bodyPr/>
          <a:lstStyle/>
          <a:p>
            <a:r>
              <a:rPr lang="en-AU" dirty="0" smtClean="0"/>
              <a:t>Crawford Spencer/Australasian Aid &amp; International Development Policy Workshop</a:t>
            </a:r>
            <a:endParaRPr lang="en-US" dirty="0"/>
          </a:p>
        </p:txBody>
      </p:sp>
      <p:sp>
        <p:nvSpPr>
          <p:cNvPr id="3" name="Content Placeholder 2"/>
          <p:cNvSpPr>
            <a:spLocks noGrp="1"/>
          </p:cNvSpPr>
          <p:nvPr>
            <p:ph idx="4294967295"/>
          </p:nvPr>
        </p:nvSpPr>
        <p:spPr>
          <a:xfrm>
            <a:off x="291965" y="827088"/>
            <a:ext cx="7591107" cy="5299075"/>
          </a:xfrm>
        </p:spPr>
        <p:txBody>
          <a:bodyPr>
            <a:normAutofit fontScale="25000" lnSpcReduction="20000"/>
          </a:bodyPr>
          <a:lstStyle/>
          <a:p>
            <a:pPr marL="0" indent="0">
              <a:buNone/>
            </a:pPr>
            <a:r>
              <a:rPr lang="en-US" sz="8000" dirty="0"/>
              <a:t>Development funding </a:t>
            </a:r>
            <a:r>
              <a:rPr lang="en-AU" sz="8000" dirty="0"/>
              <a:t>has many steps - like a distribution channel - as well as networks horizontally and diagonally, leading to ambiguity </a:t>
            </a:r>
            <a:r>
              <a:rPr lang="en-US" sz="8000" dirty="0"/>
              <a:t>over roles and accountabilities </a:t>
            </a:r>
            <a:endParaRPr lang="en-AU" sz="8000" dirty="0" smtClean="0"/>
          </a:p>
          <a:p>
            <a:pPr marL="0" lvl="0" indent="0">
              <a:buNone/>
            </a:pPr>
            <a:endParaRPr lang="en-AU" sz="2900" dirty="0"/>
          </a:p>
          <a:p>
            <a:pPr marL="0" lvl="0" indent="0">
              <a:buNone/>
            </a:pPr>
            <a:endParaRPr lang="en-US" sz="2900" dirty="0" smtClean="0"/>
          </a:p>
          <a:p>
            <a:pPr marL="0" lvl="0" indent="0">
              <a:buNone/>
            </a:pPr>
            <a:endParaRPr lang="en-US" sz="2900" dirty="0"/>
          </a:p>
          <a:p>
            <a:pPr marL="0" lvl="0" indent="0">
              <a:buNone/>
            </a:pPr>
            <a:endParaRPr lang="en-US" sz="2900" dirty="0" smtClean="0"/>
          </a:p>
          <a:p>
            <a:pPr marL="0" lvl="0" indent="0">
              <a:buNone/>
            </a:pPr>
            <a:endParaRPr lang="en-US" sz="2900" dirty="0"/>
          </a:p>
          <a:p>
            <a:pPr marL="0" lvl="0" indent="0">
              <a:buNone/>
            </a:pPr>
            <a:endParaRPr lang="en-US" sz="2900" dirty="0" smtClean="0"/>
          </a:p>
          <a:p>
            <a:pPr marL="0" lvl="0" indent="0">
              <a:buNone/>
            </a:pPr>
            <a:endParaRPr lang="en-US" sz="2900" dirty="0" smtClean="0"/>
          </a:p>
          <a:p>
            <a:pPr marL="0" lvl="0" indent="0">
              <a:buNone/>
            </a:pPr>
            <a:endParaRPr lang="en-US" sz="2900" dirty="0" smtClean="0"/>
          </a:p>
          <a:p>
            <a:pPr marL="0" lvl="0" indent="0" algn="r">
              <a:buNone/>
            </a:pPr>
            <a:endParaRPr lang="en-US" sz="3600" dirty="0" smtClean="0"/>
          </a:p>
          <a:p>
            <a:pPr marL="0" lvl="0" indent="0" algn="r">
              <a:buNone/>
            </a:pPr>
            <a:r>
              <a:rPr lang="en-US" sz="3600" dirty="0" smtClean="0"/>
              <a:t>Diagram from Bridging the Gap Report</a:t>
            </a:r>
            <a:endParaRPr lang="en-US" sz="3600" dirty="0"/>
          </a:p>
          <a:p>
            <a:pPr marL="0" lvl="0" indent="0">
              <a:buNone/>
            </a:pPr>
            <a:r>
              <a:rPr lang="en-US" sz="7200" dirty="0" smtClean="0"/>
              <a:t>Issues </a:t>
            </a:r>
            <a:r>
              <a:rPr lang="en-US" sz="7200" dirty="0"/>
              <a:t>over roles and </a:t>
            </a:r>
            <a:r>
              <a:rPr lang="en-US" sz="7200" dirty="0" smtClean="0"/>
              <a:t>accountabilities:</a:t>
            </a:r>
          </a:p>
          <a:p>
            <a:r>
              <a:rPr lang="en-US" sz="7200" dirty="0"/>
              <a:t> ‘</a:t>
            </a:r>
            <a:r>
              <a:rPr lang="en-US" sz="7200" b="1" i="1" dirty="0">
                <a:solidFill>
                  <a:srgbClr val="772399"/>
                </a:solidFill>
              </a:rPr>
              <a:t>We’re not a donor but a partner. But they see us as donors anyway.</a:t>
            </a:r>
            <a:r>
              <a:rPr lang="en-US" sz="7200" dirty="0">
                <a:solidFill>
                  <a:srgbClr val="772399"/>
                </a:solidFill>
              </a:rPr>
              <a:t>’</a:t>
            </a:r>
            <a:endParaRPr lang="en-AU" sz="7200" dirty="0">
              <a:solidFill>
                <a:srgbClr val="772399"/>
              </a:solidFill>
            </a:endParaRPr>
          </a:p>
          <a:p>
            <a:pPr marL="0" lvl="0" indent="0">
              <a:buNone/>
            </a:pPr>
            <a:r>
              <a:rPr lang="en-US" sz="4800" dirty="0" smtClean="0"/>
              <a:t> </a:t>
            </a:r>
            <a:endParaRPr lang="en-US" sz="4800" dirty="0"/>
          </a:p>
          <a:p>
            <a:endParaRPr lang="en-AU" dirty="0"/>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1453325" y="1739351"/>
            <a:ext cx="5883109" cy="2952392"/>
          </a:xfrm>
          <a:prstGeom prst="rect">
            <a:avLst/>
          </a:prstGeom>
        </p:spPr>
      </p:pic>
      <p:sp>
        <p:nvSpPr>
          <p:cNvPr id="2" name="Rectangle 1"/>
          <p:cNvSpPr/>
          <p:nvPr/>
        </p:nvSpPr>
        <p:spPr>
          <a:xfrm>
            <a:off x="291966" y="242234"/>
            <a:ext cx="5847578" cy="461665"/>
          </a:xfrm>
          <a:prstGeom prst="rect">
            <a:avLst/>
          </a:prstGeom>
        </p:spPr>
        <p:txBody>
          <a:bodyPr wrap="square">
            <a:spAutoFit/>
          </a:bodyPr>
          <a:lstStyle/>
          <a:p>
            <a:r>
              <a:rPr lang="en-US" sz="2400" dirty="0">
                <a:solidFill>
                  <a:schemeClr val="accent1">
                    <a:lumMod val="40000"/>
                    <a:lumOff val="60000"/>
                  </a:schemeClr>
                </a:solidFill>
              </a:rPr>
              <a:t>What they said…</a:t>
            </a:r>
            <a:endParaRPr lang="en-AU" sz="2400" dirty="0">
              <a:solidFill>
                <a:schemeClr val="accent1">
                  <a:lumMod val="40000"/>
                  <a:lumOff val="60000"/>
                </a:schemeClr>
              </a:solidFill>
            </a:endParaRPr>
          </a:p>
        </p:txBody>
      </p:sp>
      <p:sp>
        <p:nvSpPr>
          <p:cNvPr id="8" name="Slide Number Placeholder 7"/>
          <p:cNvSpPr>
            <a:spLocks noGrp="1"/>
          </p:cNvSpPr>
          <p:nvPr>
            <p:ph type="sldNum" sz="quarter" idx="12"/>
          </p:nvPr>
        </p:nvSpPr>
        <p:spPr/>
        <p:txBody>
          <a:bodyPr/>
          <a:lstStyle/>
          <a:p>
            <a:fld id="{9A45A22A-E7C9-7F4D-B0EE-D76DFC9FF19D}" type="slidenum">
              <a:rPr lang="en-US" smtClean="0"/>
              <a:t>5</a:t>
            </a:fld>
            <a:endParaRPr lang="en-US"/>
          </a:p>
        </p:txBody>
      </p:sp>
    </p:spTree>
    <p:extLst>
      <p:ext uri="{BB962C8B-B14F-4D97-AF65-F5344CB8AC3E}">
        <p14:creationId xmlns:p14="http://schemas.microsoft.com/office/powerpoint/2010/main" val="31869789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9715" y="631371"/>
            <a:ext cx="7010400" cy="5324535"/>
          </a:xfrm>
          <a:prstGeom prst="rect">
            <a:avLst/>
          </a:prstGeom>
        </p:spPr>
        <p:txBody>
          <a:bodyPr wrap="square">
            <a:spAutoFit/>
          </a:bodyPr>
          <a:lstStyle/>
          <a:p>
            <a:endParaRPr lang="en-AU" sz="2400" dirty="0" smtClean="0"/>
          </a:p>
          <a:p>
            <a:r>
              <a:rPr lang="en-AU" sz="2400" dirty="0" smtClean="0"/>
              <a:t>Alignment </a:t>
            </a:r>
            <a:r>
              <a:rPr lang="en-AU" sz="2400" dirty="0"/>
              <a:t>of </a:t>
            </a:r>
            <a:r>
              <a:rPr lang="en-AU" sz="2400" dirty="0" smtClean="0"/>
              <a:t>interests…</a:t>
            </a:r>
            <a:endParaRPr lang="en-AU" sz="2400" dirty="0"/>
          </a:p>
          <a:p>
            <a:pPr algn="r"/>
            <a:r>
              <a:rPr lang="en-AU" sz="2400" dirty="0" smtClean="0"/>
              <a:t>e.g. </a:t>
            </a:r>
            <a:r>
              <a:rPr lang="en-AU" sz="2400" dirty="0"/>
              <a:t>p</a:t>
            </a:r>
            <a:r>
              <a:rPr lang="en-AU" sz="2400" dirty="0" smtClean="0"/>
              <a:t>roject-based funding, o</a:t>
            </a:r>
            <a:r>
              <a:rPr lang="en-US" sz="2400" dirty="0" err="1" smtClean="0"/>
              <a:t>utcome</a:t>
            </a:r>
            <a:r>
              <a:rPr lang="en-US" sz="2400" dirty="0" smtClean="0"/>
              <a:t>-oriented delivery mechanisms, short-term horizons</a:t>
            </a:r>
          </a:p>
          <a:p>
            <a:endParaRPr lang="en-US" sz="2400" dirty="0" smtClean="0">
              <a:solidFill>
                <a:srgbClr val="000000"/>
              </a:solidFill>
            </a:endParaRPr>
          </a:p>
          <a:p>
            <a:pPr marL="914400" lvl="1" indent="-457200">
              <a:buFont typeface="Arial" panose="020B0604020202020204" pitchFamily="34" charset="0"/>
              <a:buChar char="•"/>
            </a:pPr>
            <a:r>
              <a:rPr lang="en-US" sz="2000" dirty="0" smtClean="0">
                <a:solidFill>
                  <a:srgbClr val="772399"/>
                </a:solidFill>
              </a:rPr>
              <a:t>‘</a:t>
            </a:r>
            <a:r>
              <a:rPr lang="en-US" sz="2000" b="1" i="1" dirty="0">
                <a:solidFill>
                  <a:srgbClr val="772399"/>
                </a:solidFill>
              </a:rPr>
              <a:t>Donors won’t agree to raise local salaries. 30% of total budget is admin – no more. Rents very high in Yangon. We have to move. </a:t>
            </a:r>
            <a:r>
              <a:rPr lang="en-US" sz="2000" b="1" i="1" dirty="0" smtClean="0">
                <a:solidFill>
                  <a:srgbClr val="772399"/>
                </a:solidFill>
              </a:rPr>
              <a:t>But </a:t>
            </a:r>
            <a:r>
              <a:rPr lang="en-US" sz="2000" b="1" i="1" dirty="0">
                <a:solidFill>
                  <a:srgbClr val="772399"/>
                </a:solidFill>
              </a:rPr>
              <a:t>we can’t afford space.’</a:t>
            </a:r>
            <a:r>
              <a:rPr lang="en-US" sz="2000" dirty="0">
                <a:solidFill>
                  <a:srgbClr val="772399"/>
                </a:solidFill>
              </a:rPr>
              <a:t> </a:t>
            </a:r>
            <a:endParaRPr lang="en-US" sz="2000" dirty="0" smtClean="0">
              <a:solidFill>
                <a:srgbClr val="772399"/>
              </a:solidFill>
            </a:endParaRPr>
          </a:p>
          <a:p>
            <a:pPr marL="914400" lvl="1" indent="-457200">
              <a:buFont typeface="Arial" panose="020B0604020202020204" pitchFamily="34" charset="0"/>
              <a:buChar char="•"/>
            </a:pPr>
            <a:r>
              <a:rPr lang="en-US" sz="2000" dirty="0">
                <a:solidFill>
                  <a:srgbClr val="772399"/>
                </a:solidFill>
              </a:rPr>
              <a:t> ‘</a:t>
            </a:r>
            <a:r>
              <a:rPr lang="en-US" sz="2000" b="1" i="1" dirty="0">
                <a:solidFill>
                  <a:srgbClr val="772399"/>
                </a:solidFill>
              </a:rPr>
              <a:t>Have to wait 2 months to buy a new drum for printer (100K kyat).’</a:t>
            </a:r>
            <a:r>
              <a:rPr lang="en-US" sz="2000" i="1" dirty="0">
                <a:solidFill>
                  <a:srgbClr val="772399"/>
                </a:solidFill>
              </a:rPr>
              <a:t> </a:t>
            </a:r>
            <a:endParaRPr lang="en-US" sz="2000" i="1" dirty="0" smtClean="0">
              <a:solidFill>
                <a:srgbClr val="772399"/>
              </a:solidFill>
            </a:endParaRPr>
          </a:p>
          <a:p>
            <a:pPr marL="914400" lvl="1" indent="-457200">
              <a:buFont typeface="Arial" panose="020B0604020202020204" pitchFamily="34" charset="0"/>
              <a:buChar char="•"/>
            </a:pPr>
            <a:r>
              <a:rPr lang="en-AU" sz="2000" dirty="0" smtClean="0">
                <a:solidFill>
                  <a:srgbClr val="772399"/>
                </a:solidFill>
              </a:rPr>
              <a:t> </a:t>
            </a:r>
            <a:r>
              <a:rPr lang="en-US" sz="2000" b="1" i="1" dirty="0">
                <a:solidFill>
                  <a:srgbClr val="772399"/>
                </a:solidFill>
              </a:rPr>
              <a:t>‘Donors do not see the goal of the partner organization – only support the project. Period. Alignment – objectives are not the same.’ </a:t>
            </a:r>
            <a:r>
              <a:rPr lang="en-US" sz="2000" dirty="0">
                <a:solidFill>
                  <a:srgbClr val="772399"/>
                </a:solidFill>
              </a:rPr>
              <a:t> </a:t>
            </a:r>
            <a:endParaRPr lang="en-US" sz="2000" dirty="0" smtClean="0">
              <a:solidFill>
                <a:srgbClr val="772399"/>
              </a:solidFill>
            </a:endParaRPr>
          </a:p>
          <a:p>
            <a:pPr marL="914400" lvl="1" indent="-457200">
              <a:buFont typeface="Arial" panose="020B0604020202020204" pitchFamily="34" charset="0"/>
              <a:buChar char="•"/>
            </a:pPr>
            <a:r>
              <a:rPr lang="en-US" sz="2000" b="1" i="1" dirty="0" smtClean="0">
                <a:solidFill>
                  <a:srgbClr val="772399"/>
                </a:solidFill>
              </a:rPr>
              <a:t>‘</a:t>
            </a:r>
            <a:r>
              <a:rPr lang="en-US" sz="2000" b="1" i="1" dirty="0">
                <a:solidFill>
                  <a:srgbClr val="772399"/>
                </a:solidFill>
              </a:rPr>
              <a:t>Some strategies aren’t linked to donor requirements so hard to get funds.’</a:t>
            </a:r>
            <a:endParaRPr lang="en-AU" sz="2000" dirty="0">
              <a:solidFill>
                <a:srgbClr val="772399"/>
              </a:solidFill>
            </a:endParaRPr>
          </a:p>
        </p:txBody>
      </p:sp>
      <p:sp>
        <p:nvSpPr>
          <p:cNvPr id="4" name="Footer Placeholder 3"/>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6" name="Rectangle 5"/>
          <p:cNvSpPr/>
          <p:nvPr/>
        </p:nvSpPr>
        <p:spPr>
          <a:xfrm>
            <a:off x="201706" y="242233"/>
            <a:ext cx="5948723" cy="461665"/>
          </a:xfrm>
          <a:prstGeom prst="rect">
            <a:avLst/>
          </a:prstGeom>
        </p:spPr>
        <p:txBody>
          <a:bodyPr wrap="square">
            <a:spAutoFit/>
          </a:bodyPr>
          <a:lstStyle/>
          <a:p>
            <a:r>
              <a:rPr lang="en-US" sz="2400" dirty="0">
                <a:solidFill>
                  <a:schemeClr val="accent1">
                    <a:lumMod val="40000"/>
                    <a:lumOff val="60000"/>
                  </a:schemeClr>
                </a:solidFill>
              </a:rPr>
              <a:t>What they said…</a:t>
            </a:r>
            <a:endParaRPr lang="en-AU" sz="2400" dirty="0">
              <a:solidFill>
                <a:schemeClr val="accent1">
                  <a:lumMod val="40000"/>
                  <a:lumOff val="60000"/>
                </a:schemeClr>
              </a:solidFill>
            </a:endParaRPr>
          </a:p>
        </p:txBody>
      </p:sp>
      <p:sp>
        <p:nvSpPr>
          <p:cNvPr id="7" name="Slide Number Placeholder 6"/>
          <p:cNvSpPr>
            <a:spLocks noGrp="1"/>
          </p:cNvSpPr>
          <p:nvPr>
            <p:ph type="sldNum" sz="quarter" idx="12"/>
          </p:nvPr>
        </p:nvSpPr>
        <p:spPr/>
        <p:txBody>
          <a:bodyPr/>
          <a:lstStyle/>
          <a:p>
            <a:fld id="{9A45A22A-E7C9-7F4D-B0EE-D76DFC9FF19D}" type="slidenum">
              <a:rPr lang="en-US" smtClean="0"/>
              <a:t>6</a:t>
            </a:fld>
            <a:endParaRPr lang="en-US"/>
          </a:p>
        </p:txBody>
      </p:sp>
    </p:spTree>
    <p:extLst>
      <p:ext uri="{BB962C8B-B14F-4D97-AF65-F5344CB8AC3E}">
        <p14:creationId xmlns:p14="http://schemas.microsoft.com/office/powerpoint/2010/main" val="3032210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8829" y="979714"/>
            <a:ext cx="7402285" cy="4647426"/>
          </a:xfrm>
          <a:prstGeom prst="rect">
            <a:avLst/>
          </a:prstGeom>
        </p:spPr>
        <p:txBody>
          <a:bodyPr wrap="square">
            <a:spAutoFit/>
          </a:bodyPr>
          <a:lstStyle/>
          <a:p>
            <a:pPr lvl="1"/>
            <a:endParaRPr lang="en-US" dirty="0"/>
          </a:p>
          <a:p>
            <a:pPr marL="285750" indent="-285750">
              <a:buFont typeface="Arial" panose="020B0604020202020204" pitchFamily="34" charset="0"/>
              <a:buChar char="•"/>
            </a:pPr>
            <a:r>
              <a:rPr lang="en-US" sz="2000" dirty="0">
                <a:solidFill>
                  <a:srgbClr val="772399"/>
                </a:solidFill>
              </a:rPr>
              <a:t>‘</a:t>
            </a:r>
            <a:r>
              <a:rPr lang="en-US" sz="2000" b="1" i="1" dirty="0" err="1">
                <a:solidFill>
                  <a:srgbClr val="772399"/>
                </a:solidFill>
              </a:rPr>
              <a:t>Donee</a:t>
            </a:r>
            <a:r>
              <a:rPr lang="en-US" sz="2000" b="1" i="1" dirty="0">
                <a:solidFill>
                  <a:srgbClr val="772399"/>
                </a:solidFill>
              </a:rPr>
              <a:t> needs long term, while donor is focused on short-term results</a:t>
            </a:r>
            <a:r>
              <a:rPr lang="en-US" sz="2000" b="1" i="1" dirty="0" smtClean="0">
                <a:solidFill>
                  <a:srgbClr val="772399"/>
                </a:solidFill>
              </a:rPr>
              <a:t>.’</a:t>
            </a:r>
          </a:p>
          <a:p>
            <a:pPr marL="285750" indent="-285750">
              <a:buFont typeface="Arial" panose="020B0604020202020204" pitchFamily="34" charset="0"/>
              <a:buChar char="•"/>
            </a:pPr>
            <a:endParaRPr lang="en-US" sz="2000" b="1" i="1" dirty="0">
              <a:solidFill>
                <a:srgbClr val="772399"/>
              </a:solidFill>
            </a:endParaRPr>
          </a:p>
          <a:p>
            <a:pPr marL="285750" indent="-285750">
              <a:buFont typeface="Arial" panose="020B0604020202020204" pitchFamily="34" charset="0"/>
              <a:buChar char="•"/>
            </a:pPr>
            <a:r>
              <a:rPr lang="en-US" sz="2000" dirty="0">
                <a:solidFill>
                  <a:srgbClr val="772399"/>
                </a:solidFill>
              </a:rPr>
              <a:t>‘</a:t>
            </a:r>
            <a:r>
              <a:rPr lang="en-US" sz="2000" b="1" i="1" dirty="0">
                <a:solidFill>
                  <a:srgbClr val="772399"/>
                </a:solidFill>
              </a:rPr>
              <a:t>If you look at agreement requirements of donors, all small amounts, all different requirements and reporting requirements. Can't spend money on administration, but all of this is administration.  There are about 50 staff members, but donors just want ‘project activity’ - won't pay for administration costs.’</a:t>
            </a:r>
            <a:r>
              <a:rPr lang="en-US" sz="2000" i="1" dirty="0">
                <a:solidFill>
                  <a:srgbClr val="772399"/>
                </a:solidFill>
              </a:rPr>
              <a:t> </a:t>
            </a:r>
            <a:endParaRPr lang="en-US" sz="2000" i="1" dirty="0" smtClean="0">
              <a:solidFill>
                <a:srgbClr val="772399"/>
              </a:solidFill>
            </a:endParaRPr>
          </a:p>
          <a:p>
            <a:pPr marL="285750" indent="-285750">
              <a:buFont typeface="Arial" panose="020B0604020202020204" pitchFamily="34" charset="0"/>
              <a:buChar char="•"/>
            </a:pPr>
            <a:endParaRPr lang="en-US" sz="2000" dirty="0" smtClean="0">
              <a:solidFill>
                <a:srgbClr val="772399"/>
              </a:solidFill>
            </a:endParaRPr>
          </a:p>
          <a:p>
            <a:pPr marL="285750" indent="-285750">
              <a:buFont typeface="Arial" panose="020B0604020202020204" pitchFamily="34" charset="0"/>
              <a:buChar char="•"/>
            </a:pPr>
            <a:r>
              <a:rPr lang="en-US" sz="2000" dirty="0" smtClean="0">
                <a:solidFill>
                  <a:srgbClr val="772399"/>
                </a:solidFill>
              </a:rPr>
              <a:t>‘</a:t>
            </a:r>
            <a:r>
              <a:rPr lang="en-US" sz="2000" b="1" i="1" dirty="0">
                <a:solidFill>
                  <a:srgbClr val="772399"/>
                </a:solidFill>
              </a:rPr>
              <a:t>not just activity costs …also fund program and personal costs, second</a:t>
            </a:r>
            <a:r>
              <a:rPr lang="en-US" sz="2000" b="1" i="1" dirty="0"/>
              <a:t> </a:t>
            </a:r>
            <a:r>
              <a:rPr lang="en-US" sz="2000" b="1" i="1" dirty="0">
                <a:solidFill>
                  <a:srgbClr val="772399"/>
                </a:solidFill>
              </a:rPr>
              <a:t>most important need longer-term agreements.’</a:t>
            </a:r>
            <a:r>
              <a:rPr lang="en-US" sz="2000" dirty="0">
                <a:solidFill>
                  <a:srgbClr val="772399"/>
                </a:solidFill>
              </a:rPr>
              <a:t>  </a:t>
            </a:r>
            <a:endParaRPr lang="en-AU" sz="2000" dirty="0">
              <a:solidFill>
                <a:srgbClr val="772399"/>
              </a:solidFill>
            </a:endParaRPr>
          </a:p>
          <a:p>
            <a:pPr lvl="1"/>
            <a:endParaRPr lang="en-AU" dirty="0"/>
          </a:p>
        </p:txBody>
      </p:sp>
      <p:sp>
        <p:nvSpPr>
          <p:cNvPr id="6" name="Footer Placeholder 5"/>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2" name="Rectangle 1"/>
          <p:cNvSpPr/>
          <p:nvPr/>
        </p:nvSpPr>
        <p:spPr>
          <a:xfrm>
            <a:off x="675307" y="422692"/>
            <a:ext cx="4245035" cy="523220"/>
          </a:xfrm>
          <a:prstGeom prst="rect">
            <a:avLst/>
          </a:prstGeom>
        </p:spPr>
        <p:txBody>
          <a:bodyPr wrap="square">
            <a:spAutoFit/>
          </a:bodyPr>
          <a:lstStyle/>
          <a:p>
            <a:r>
              <a:rPr lang="en-US" sz="2800" dirty="0">
                <a:solidFill>
                  <a:schemeClr val="accent1">
                    <a:lumMod val="40000"/>
                    <a:lumOff val="60000"/>
                  </a:schemeClr>
                </a:solidFill>
              </a:rPr>
              <a:t>What they said…</a:t>
            </a:r>
            <a:endParaRPr lang="en-AU" sz="2800" dirty="0">
              <a:solidFill>
                <a:schemeClr val="accent1">
                  <a:lumMod val="40000"/>
                  <a:lumOff val="60000"/>
                </a:schemeClr>
              </a:solidFill>
            </a:endParaRPr>
          </a:p>
        </p:txBody>
      </p:sp>
      <p:sp>
        <p:nvSpPr>
          <p:cNvPr id="3" name="Slide Number Placeholder 2"/>
          <p:cNvSpPr>
            <a:spLocks noGrp="1"/>
          </p:cNvSpPr>
          <p:nvPr>
            <p:ph type="sldNum" sz="quarter" idx="12"/>
          </p:nvPr>
        </p:nvSpPr>
        <p:spPr/>
        <p:txBody>
          <a:bodyPr/>
          <a:lstStyle/>
          <a:p>
            <a:fld id="{9A45A22A-E7C9-7F4D-B0EE-D76DFC9FF19D}" type="slidenum">
              <a:rPr lang="en-US" smtClean="0"/>
              <a:t>7</a:t>
            </a:fld>
            <a:endParaRPr lang="en-US"/>
          </a:p>
        </p:txBody>
      </p:sp>
    </p:spTree>
    <p:extLst>
      <p:ext uri="{BB962C8B-B14F-4D97-AF65-F5344CB8AC3E}">
        <p14:creationId xmlns:p14="http://schemas.microsoft.com/office/powerpoint/2010/main" val="42807529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5686" y="466809"/>
            <a:ext cx="8544151" cy="6801862"/>
          </a:xfrm>
          <a:prstGeom prst="rect">
            <a:avLst/>
          </a:prstGeom>
        </p:spPr>
        <p:txBody>
          <a:bodyPr wrap="square">
            <a:spAutoFit/>
          </a:bodyPr>
          <a:lstStyle/>
          <a:p>
            <a:endParaRPr lang="en-AU" sz="1600" dirty="0" smtClean="0"/>
          </a:p>
          <a:p>
            <a:r>
              <a:rPr lang="en-AU" sz="1600" dirty="0" smtClean="0"/>
              <a:t>Competition </a:t>
            </a:r>
            <a:r>
              <a:rPr lang="en-AU" sz="1600" dirty="0"/>
              <a:t>for </a:t>
            </a:r>
            <a:r>
              <a:rPr lang="en-AU" sz="1600" dirty="0" smtClean="0"/>
              <a:t>funding</a:t>
            </a:r>
          </a:p>
          <a:p>
            <a:pPr lvl="1"/>
            <a:r>
              <a:rPr lang="en-US" sz="1600" dirty="0" smtClean="0">
                <a:solidFill>
                  <a:schemeClr val="accent1">
                    <a:lumMod val="40000"/>
                    <a:lumOff val="60000"/>
                  </a:schemeClr>
                </a:solidFill>
              </a:rPr>
              <a:t>					</a:t>
            </a:r>
            <a:endParaRPr lang="en-US" sz="1600" dirty="0">
              <a:solidFill>
                <a:srgbClr val="000000"/>
              </a:solidFill>
            </a:endParaRPr>
          </a:p>
          <a:p>
            <a:pPr lvl="1"/>
            <a:r>
              <a:rPr lang="en-US" sz="1600" dirty="0">
                <a:solidFill>
                  <a:srgbClr val="000000"/>
                </a:solidFill>
              </a:rPr>
              <a:t>The dynamics of competition discourage cooperation</a:t>
            </a:r>
          </a:p>
          <a:p>
            <a:pPr lvl="2"/>
            <a:endParaRPr lang="en-US" sz="1600" dirty="0">
              <a:solidFill>
                <a:srgbClr val="772399"/>
              </a:solidFill>
            </a:endParaRPr>
          </a:p>
          <a:p>
            <a:pPr marL="1200150" lvl="2" indent="-285750">
              <a:buFont typeface="Arial" panose="020B0604020202020204" pitchFamily="34" charset="0"/>
              <a:buChar char="•"/>
            </a:pPr>
            <a:r>
              <a:rPr lang="en-US" sz="1600" dirty="0">
                <a:solidFill>
                  <a:srgbClr val="772399"/>
                </a:solidFill>
              </a:rPr>
              <a:t>  ‘…</a:t>
            </a:r>
            <a:r>
              <a:rPr lang="en-US" sz="1600" b="1" i="1" dirty="0">
                <a:solidFill>
                  <a:srgbClr val="772399"/>
                </a:solidFill>
              </a:rPr>
              <a:t>the one that wins doesn’t share the winning proposal. So they don’t know what they’re doing wrong. Very competitive, business minded, so not sharing their niche</a:t>
            </a:r>
            <a:r>
              <a:rPr lang="en-US" sz="1600" dirty="0">
                <a:solidFill>
                  <a:srgbClr val="772399"/>
                </a:solidFill>
              </a:rPr>
              <a:t>.’ ‘</a:t>
            </a:r>
            <a:r>
              <a:rPr lang="en-US" sz="1600" b="1" i="1" dirty="0">
                <a:solidFill>
                  <a:srgbClr val="772399"/>
                </a:solidFill>
              </a:rPr>
              <a:t>Compliance officers – come not to help but to find fault</a:t>
            </a:r>
            <a:r>
              <a:rPr lang="en-US" sz="1600" dirty="0">
                <a:solidFill>
                  <a:srgbClr val="772399"/>
                </a:solidFill>
              </a:rPr>
              <a:t>.’ </a:t>
            </a:r>
          </a:p>
          <a:p>
            <a:pPr marL="1200150" lvl="2" indent="-285750">
              <a:buFont typeface="Arial" panose="020B0604020202020204" pitchFamily="34" charset="0"/>
              <a:buChar char="•"/>
            </a:pPr>
            <a:endParaRPr lang="en-US" sz="1600" dirty="0">
              <a:solidFill>
                <a:srgbClr val="772399"/>
              </a:solidFill>
            </a:endParaRPr>
          </a:p>
          <a:p>
            <a:pPr marL="1200150" lvl="2" indent="-285750">
              <a:buFont typeface="Arial" panose="020B0604020202020204" pitchFamily="34" charset="0"/>
              <a:buChar char="•"/>
            </a:pPr>
            <a:r>
              <a:rPr lang="en-US" sz="1600" dirty="0">
                <a:solidFill>
                  <a:srgbClr val="772399"/>
                </a:solidFill>
              </a:rPr>
              <a:t>‘</a:t>
            </a:r>
            <a:r>
              <a:rPr lang="en-US" sz="1600" b="1" i="1" dirty="0">
                <a:solidFill>
                  <a:srgbClr val="772399"/>
                </a:solidFill>
              </a:rPr>
              <a:t>They told the LNGO people – stay on the boat and they talk to the community. Donors need to monitor according to agreed processes.’</a:t>
            </a:r>
            <a:r>
              <a:rPr lang="en-US" sz="1600" dirty="0">
                <a:solidFill>
                  <a:srgbClr val="772399"/>
                </a:solidFill>
              </a:rPr>
              <a:t> </a:t>
            </a:r>
          </a:p>
          <a:p>
            <a:pPr lvl="1"/>
            <a:endParaRPr lang="en-US" sz="1600" dirty="0" smtClean="0">
              <a:solidFill>
                <a:srgbClr val="000000"/>
              </a:solidFill>
            </a:endParaRPr>
          </a:p>
          <a:p>
            <a:pPr lvl="1"/>
            <a:r>
              <a:rPr lang="en-US" sz="1600" dirty="0" smtClean="0">
                <a:solidFill>
                  <a:srgbClr val="000000"/>
                </a:solidFill>
              </a:rPr>
              <a:t>Processes </a:t>
            </a:r>
            <a:r>
              <a:rPr lang="en-US" sz="1600" dirty="0">
                <a:solidFill>
                  <a:srgbClr val="000000"/>
                </a:solidFill>
              </a:rPr>
              <a:t>tend to favor established </a:t>
            </a:r>
            <a:r>
              <a:rPr lang="en-US" sz="1600" dirty="0" smtClean="0">
                <a:solidFill>
                  <a:srgbClr val="000000"/>
                </a:solidFill>
              </a:rPr>
              <a:t>organizations, information not flowing both ways</a:t>
            </a:r>
          </a:p>
          <a:p>
            <a:pPr lvl="1"/>
            <a:endParaRPr lang="en-US" sz="1600" dirty="0" smtClean="0">
              <a:solidFill>
                <a:srgbClr val="000000"/>
              </a:solidFill>
            </a:endParaRPr>
          </a:p>
          <a:p>
            <a:pPr lvl="1"/>
            <a:r>
              <a:rPr lang="en-US" sz="1600" dirty="0">
                <a:solidFill>
                  <a:srgbClr val="772399"/>
                </a:solidFill>
              </a:rPr>
              <a:t>‘</a:t>
            </a:r>
            <a:r>
              <a:rPr lang="en-US" sz="1600" b="1" i="1" dirty="0">
                <a:solidFill>
                  <a:srgbClr val="772399"/>
                </a:solidFill>
              </a:rPr>
              <a:t>Need to be able to explain why each person is being paid. None of that is transparent.’</a:t>
            </a:r>
            <a:r>
              <a:rPr lang="en-US" sz="1600" dirty="0">
                <a:solidFill>
                  <a:srgbClr val="772399"/>
                </a:solidFill>
              </a:rPr>
              <a:t> </a:t>
            </a:r>
            <a:endParaRPr lang="en-US" sz="1600" dirty="0" smtClean="0">
              <a:solidFill>
                <a:srgbClr val="772399"/>
              </a:solidFill>
            </a:endParaRPr>
          </a:p>
          <a:p>
            <a:pPr lvl="1"/>
            <a:endParaRPr lang="en-US" sz="1600" dirty="0" smtClean="0">
              <a:solidFill>
                <a:srgbClr val="772399"/>
              </a:solidFill>
            </a:endParaRPr>
          </a:p>
          <a:p>
            <a:pPr lvl="1"/>
            <a:r>
              <a:rPr lang="en-US" sz="1600" dirty="0">
                <a:solidFill>
                  <a:srgbClr val="772399"/>
                </a:solidFill>
              </a:rPr>
              <a:t>‘</a:t>
            </a:r>
            <a:r>
              <a:rPr lang="en-US" sz="1600" b="1" i="1" dirty="0">
                <a:solidFill>
                  <a:srgbClr val="772399"/>
                </a:solidFill>
              </a:rPr>
              <a:t>The donor spend money on their own people, aid serves them. German specialist gets $9000 a month for one year. Very difficult to get report. Local project didn’t get any capacity from him. His salary is more than the staff of seven put together including the director.’</a:t>
            </a:r>
            <a:r>
              <a:rPr lang="en-US" sz="1600" dirty="0">
                <a:solidFill>
                  <a:srgbClr val="772399"/>
                </a:solidFill>
              </a:rPr>
              <a:t> </a:t>
            </a:r>
            <a:endParaRPr lang="en-US" sz="1600" dirty="0" smtClean="0">
              <a:solidFill>
                <a:srgbClr val="772399"/>
              </a:solidFill>
            </a:endParaRPr>
          </a:p>
          <a:p>
            <a:pPr lvl="2"/>
            <a:endParaRPr lang="en-US" sz="1600" b="1" i="1" dirty="0" smtClean="0"/>
          </a:p>
          <a:p>
            <a:pPr lvl="2"/>
            <a:r>
              <a:rPr lang="en-US" sz="1600" dirty="0" smtClean="0"/>
              <a:t>						</a:t>
            </a:r>
            <a:r>
              <a:rPr lang="en-US" sz="1600" b="1" dirty="0" smtClean="0"/>
              <a:t>	What </a:t>
            </a:r>
            <a:r>
              <a:rPr lang="en-US" sz="1600" b="1" dirty="0"/>
              <a:t>happens to </a:t>
            </a:r>
            <a:r>
              <a:rPr lang="en-US" sz="1600" b="1" dirty="0" smtClean="0"/>
              <a:t>‘capacity building’?</a:t>
            </a:r>
            <a:endParaRPr lang="en-US" sz="1600" b="1" dirty="0"/>
          </a:p>
          <a:p>
            <a:pPr marL="1200150" lvl="2" indent="-285750">
              <a:buFont typeface="Arial" panose="020B0604020202020204" pitchFamily="34" charset="0"/>
              <a:buChar char="•"/>
            </a:pPr>
            <a:endParaRPr lang="en-US" b="1" i="1" dirty="0"/>
          </a:p>
          <a:p>
            <a:pPr lvl="2"/>
            <a:endParaRPr lang="en-US" dirty="0"/>
          </a:p>
        </p:txBody>
      </p:sp>
      <p:sp>
        <p:nvSpPr>
          <p:cNvPr id="6" name="Footer Placeholder 5"/>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2" name="Rectangle 1"/>
          <p:cNvSpPr/>
          <p:nvPr/>
        </p:nvSpPr>
        <p:spPr>
          <a:xfrm>
            <a:off x="-326571" y="66699"/>
            <a:ext cx="5753555" cy="461665"/>
          </a:xfrm>
          <a:prstGeom prst="rect">
            <a:avLst/>
          </a:prstGeom>
        </p:spPr>
        <p:txBody>
          <a:bodyPr wrap="square">
            <a:spAutoFit/>
          </a:bodyPr>
          <a:lstStyle/>
          <a:p>
            <a:pPr lvl="1"/>
            <a:r>
              <a:rPr lang="en-US" sz="2400" dirty="0">
                <a:solidFill>
                  <a:schemeClr val="accent1">
                    <a:lumMod val="40000"/>
                    <a:lumOff val="60000"/>
                  </a:schemeClr>
                </a:solidFill>
              </a:rPr>
              <a:t>What they said…</a:t>
            </a:r>
            <a:endParaRPr lang="en-AU" sz="2400" dirty="0">
              <a:solidFill>
                <a:schemeClr val="accent1">
                  <a:lumMod val="40000"/>
                  <a:lumOff val="60000"/>
                </a:schemeClr>
              </a:solidFill>
            </a:endParaRPr>
          </a:p>
        </p:txBody>
      </p:sp>
      <p:sp>
        <p:nvSpPr>
          <p:cNvPr id="3" name="Slide Number Placeholder 2"/>
          <p:cNvSpPr>
            <a:spLocks noGrp="1"/>
          </p:cNvSpPr>
          <p:nvPr>
            <p:ph type="sldNum" sz="quarter" idx="12"/>
          </p:nvPr>
        </p:nvSpPr>
        <p:spPr/>
        <p:txBody>
          <a:bodyPr/>
          <a:lstStyle/>
          <a:p>
            <a:fld id="{9A45A22A-E7C9-7F4D-B0EE-D76DFC9FF19D}" type="slidenum">
              <a:rPr lang="en-US" smtClean="0"/>
              <a:t>8</a:t>
            </a:fld>
            <a:endParaRPr lang="en-US"/>
          </a:p>
        </p:txBody>
      </p:sp>
    </p:spTree>
    <p:extLst>
      <p:ext uri="{BB962C8B-B14F-4D97-AF65-F5344CB8AC3E}">
        <p14:creationId xmlns:p14="http://schemas.microsoft.com/office/powerpoint/2010/main" val="2601652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16428" y="607358"/>
            <a:ext cx="7870371" cy="6063198"/>
          </a:xfrm>
          <a:prstGeom prst="rect">
            <a:avLst/>
          </a:prstGeom>
        </p:spPr>
        <p:txBody>
          <a:bodyPr wrap="square">
            <a:spAutoFit/>
          </a:bodyPr>
          <a:lstStyle/>
          <a:p>
            <a:pPr lvl="0"/>
            <a:r>
              <a:rPr lang="en-AU" dirty="0"/>
              <a:t>Accountability, reporting, feedback loops, communication</a:t>
            </a:r>
          </a:p>
          <a:p>
            <a:pPr lvl="1"/>
            <a:endParaRPr lang="en-US" sz="1600" dirty="0" smtClean="0">
              <a:solidFill>
                <a:srgbClr val="772399"/>
              </a:solidFill>
            </a:endParaRPr>
          </a:p>
          <a:p>
            <a:pPr marL="742950" lvl="1" indent="-285750">
              <a:buFont typeface="Arial" panose="020B0604020202020204" pitchFamily="34" charset="0"/>
              <a:buChar char="•"/>
            </a:pPr>
            <a:r>
              <a:rPr lang="en-US" sz="1600" dirty="0" smtClean="0">
                <a:solidFill>
                  <a:srgbClr val="772399"/>
                </a:solidFill>
              </a:rPr>
              <a:t>‘</a:t>
            </a:r>
            <a:r>
              <a:rPr lang="en-US" sz="1600" b="1" i="1" dirty="0">
                <a:solidFill>
                  <a:srgbClr val="772399"/>
                </a:solidFill>
              </a:rPr>
              <a:t>Monitoring and evaluation go directly to donor without consulting, never share reports</a:t>
            </a:r>
            <a:r>
              <a:rPr lang="en-US" sz="1600" b="1" i="1" dirty="0" smtClean="0">
                <a:solidFill>
                  <a:srgbClr val="772399"/>
                </a:solidFill>
              </a:rPr>
              <a:t>.</a:t>
            </a:r>
            <a:r>
              <a:rPr lang="en-US" sz="1600" dirty="0" smtClean="0">
                <a:solidFill>
                  <a:srgbClr val="772399"/>
                </a:solidFill>
              </a:rPr>
              <a:t>’</a:t>
            </a:r>
          </a:p>
          <a:p>
            <a:pPr marL="742950" lvl="1" indent="-285750">
              <a:buFont typeface="Arial" panose="020B0604020202020204" pitchFamily="34" charset="0"/>
              <a:buChar char="•"/>
            </a:pPr>
            <a:r>
              <a:rPr lang="en-US" sz="1600" dirty="0" smtClean="0">
                <a:solidFill>
                  <a:srgbClr val="772399"/>
                </a:solidFill>
              </a:rPr>
              <a:t>‘</a:t>
            </a:r>
            <a:r>
              <a:rPr lang="en-US" sz="1600" b="1" i="1" dirty="0">
                <a:solidFill>
                  <a:srgbClr val="772399"/>
                </a:solidFill>
              </a:rPr>
              <a:t>Feedback mechanism of local partner – no place for that – should be in the agreement.’</a:t>
            </a:r>
            <a:r>
              <a:rPr lang="en-US" sz="1600" dirty="0">
                <a:solidFill>
                  <a:srgbClr val="772399"/>
                </a:solidFill>
              </a:rPr>
              <a:t> </a:t>
            </a:r>
            <a:endParaRPr lang="en-US" sz="1600" dirty="0" smtClean="0">
              <a:solidFill>
                <a:srgbClr val="772399"/>
              </a:solidFill>
            </a:endParaRPr>
          </a:p>
          <a:p>
            <a:pPr marL="742950" lvl="1" indent="-285750">
              <a:buFont typeface="Arial" panose="020B0604020202020204" pitchFamily="34" charset="0"/>
              <a:buChar char="•"/>
            </a:pPr>
            <a:r>
              <a:rPr lang="en-US" sz="1600" dirty="0">
                <a:solidFill>
                  <a:srgbClr val="772399"/>
                </a:solidFill>
              </a:rPr>
              <a:t>‘</a:t>
            </a:r>
            <a:r>
              <a:rPr lang="en-US" sz="1600" b="1" i="1" dirty="0">
                <a:solidFill>
                  <a:srgbClr val="772399"/>
                </a:solidFill>
              </a:rPr>
              <a:t>Donor too busy to meet with LNGOs.  We can’t talk to donor. Only consortium leader can talk to donor.’</a:t>
            </a:r>
            <a:r>
              <a:rPr lang="en-US" sz="1600" dirty="0">
                <a:solidFill>
                  <a:srgbClr val="772399"/>
                </a:solidFill>
              </a:rPr>
              <a:t> </a:t>
            </a:r>
            <a:endParaRPr lang="en-US" sz="1600" dirty="0" smtClean="0">
              <a:solidFill>
                <a:srgbClr val="772399"/>
              </a:solidFill>
            </a:endParaRPr>
          </a:p>
          <a:p>
            <a:pPr marL="742950" lvl="1" indent="-285750">
              <a:buFont typeface="Arial" panose="020B0604020202020204" pitchFamily="34" charset="0"/>
              <a:buChar char="•"/>
            </a:pPr>
            <a:r>
              <a:rPr lang="en-US" sz="1600" dirty="0">
                <a:solidFill>
                  <a:srgbClr val="772399"/>
                </a:solidFill>
              </a:rPr>
              <a:t>‘</a:t>
            </a:r>
            <a:r>
              <a:rPr lang="en-US" sz="1600" b="1" i="1" dirty="0">
                <a:solidFill>
                  <a:srgbClr val="772399"/>
                </a:solidFill>
              </a:rPr>
              <a:t>If there is a problem, not easy to tell why there is a problem. Everything hide.’</a:t>
            </a:r>
            <a:r>
              <a:rPr lang="en-US" sz="1600" dirty="0">
                <a:solidFill>
                  <a:srgbClr val="772399"/>
                </a:solidFill>
              </a:rPr>
              <a:t> </a:t>
            </a:r>
            <a:endParaRPr lang="en-US" sz="1600" dirty="0" smtClean="0">
              <a:solidFill>
                <a:srgbClr val="772399"/>
              </a:solidFill>
            </a:endParaRPr>
          </a:p>
          <a:p>
            <a:pPr marL="742950" lvl="1" indent="-285750">
              <a:buFont typeface="Arial" panose="020B0604020202020204" pitchFamily="34" charset="0"/>
              <a:buChar char="•"/>
            </a:pPr>
            <a:r>
              <a:rPr lang="en-AU" sz="1600" dirty="0">
                <a:solidFill>
                  <a:srgbClr val="772399"/>
                </a:solidFill>
              </a:rPr>
              <a:t> </a:t>
            </a:r>
            <a:r>
              <a:rPr lang="en-US" sz="1600" i="1" dirty="0">
                <a:solidFill>
                  <a:srgbClr val="772399"/>
                </a:solidFill>
              </a:rPr>
              <a:t>‘ </a:t>
            </a:r>
            <a:r>
              <a:rPr lang="en-US" sz="1600" b="1" i="1" dirty="0">
                <a:solidFill>
                  <a:srgbClr val="772399"/>
                </a:solidFill>
              </a:rPr>
              <a:t>if they have the right to monitor us, we should have a right to monitor them</a:t>
            </a:r>
            <a:r>
              <a:rPr lang="en-US" sz="1600" b="1" i="1" dirty="0" smtClean="0">
                <a:solidFill>
                  <a:srgbClr val="772399"/>
                </a:solidFill>
              </a:rPr>
              <a:t>.’</a:t>
            </a:r>
            <a:endParaRPr lang="en-US" sz="1600" b="1" dirty="0" smtClean="0">
              <a:solidFill>
                <a:srgbClr val="772399"/>
              </a:solidFill>
            </a:endParaRPr>
          </a:p>
          <a:p>
            <a:pPr lvl="1"/>
            <a:endParaRPr lang="en-US" sz="1600" b="1" dirty="0" smtClean="0"/>
          </a:p>
          <a:p>
            <a:pPr lvl="1"/>
            <a:r>
              <a:rPr lang="en-US" sz="1600" dirty="0" smtClean="0"/>
              <a:t>Policies </a:t>
            </a:r>
            <a:r>
              <a:rPr lang="en-US" sz="1600" dirty="0"/>
              <a:t>&amp; procedures are standardized and </a:t>
            </a:r>
            <a:r>
              <a:rPr lang="en-US" sz="1600" dirty="0" smtClean="0"/>
              <a:t>rigid</a:t>
            </a:r>
          </a:p>
          <a:p>
            <a:pPr lvl="1"/>
            <a:endParaRPr lang="en-US" sz="1600" dirty="0" smtClean="0"/>
          </a:p>
          <a:p>
            <a:pPr marL="742950" lvl="1" indent="-285750">
              <a:buFont typeface="Arial" panose="020B0604020202020204" pitchFamily="34" charset="0"/>
              <a:buChar char="•"/>
            </a:pPr>
            <a:r>
              <a:rPr lang="en-US" sz="1600" dirty="0" smtClean="0"/>
              <a:t> </a:t>
            </a:r>
            <a:r>
              <a:rPr lang="en-US" sz="1600" dirty="0"/>
              <a:t>‘</a:t>
            </a:r>
            <a:r>
              <a:rPr lang="en-US" sz="1600" b="1" i="1" dirty="0">
                <a:solidFill>
                  <a:srgbClr val="772399"/>
                </a:solidFill>
              </a:rPr>
              <a:t>Report in their format for budget – HR, admin, activities. Can’t tell them, this is how we account to everyone</a:t>
            </a:r>
            <a:r>
              <a:rPr lang="en-US" sz="1600" dirty="0">
                <a:solidFill>
                  <a:srgbClr val="772399"/>
                </a:solidFill>
              </a:rPr>
              <a:t>.’ </a:t>
            </a:r>
            <a:endParaRPr lang="en-US" sz="1600" dirty="0" smtClean="0">
              <a:solidFill>
                <a:srgbClr val="772399"/>
              </a:solidFill>
            </a:endParaRPr>
          </a:p>
          <a:p>
            <a:pPr marL="742950" lvl="1" indent="-285750">
              <a:buFont typeface="Arial" panose="020B0604020202020204" pitchFamily="34" charset="0"/>
              <a:buChar char="•"/>
            </a:pPr>
            <a:r>
              <a:rPr lang="en-US" sz="1600" dirty="0" smtClean="0">
                <a:solidFill>
                  <a:srgbClr val="772399"/>
                </a:solidFill>
              </a:rPr>
              <a:t>‘…</a:t>
            </a:r>
            <a:r>
              <a:rPr lang="en-US" sz="1600" b="1" i="1" dirty="0" smtClean="0">
                <a:solidFill>
                  <a:srgbClr val="772399"/>
                </a:solidFill>
              </a:rPr>
              <a:t>we </a:t>
            </a:r>
            <a:r>
              <a:rPr lang="en-US" sz="1600" b="1" i="1" dirty="0">
                <a:solidFill>
                  <a:srgbClr val="772399"/>
                </a:solidFill>
              </a:rPr>
              <a:t>need to hire special consultants to write reports</a:t>
            </a:r>
            <a:r>
              <a:rPr lang="en-US" sz="1600" b="1" i="1" dirty="0" smtClean="0">
                <a:solidFill>
                  <a:srgbClr val="772399"/>
                </a:solidFill>
              </a:rPr>
              <a:t>.’</a:t>
            </a:r>
          </a:p>
          <a:p>
            <a:pPr marL="742950" lvl="1" indent="-285750">
              <a:buFont typeface="Arial" panose="020B0604020202020204" pitchFamily="34" charset="0"/>
              <a:buChar char="•"/>
            </a:pPr>
            <a:r>
              <a:rPr lang="en-US" sz="1600" dirty="0" smtClean="0">
                <a:solidFill>
                  <a:srgbClr val="772399"/>
                </a:solidFill>
              </a:rPr>
              <a:t>‘</a:t>
            </a:r>
            <a:r>
              <a:rPr lang="en-US" sz="1600" b="1" i="1" dirty="0">
                <a:solidFill>
                  <a:srgbClr val="772399"/>
                </a:solidFill>
              </a:rPr>
              <a:t>Most of the taxis are CNCP supporters. Five page report to donor this morning. Why need my phone number? Taxi not want to give phone number.’</a:t>
            </a:r>
            <a:r>
              <a:rPr lang="en-US" sz="1600" dirty="0">
                <a:solidFill>
                  <a:srgbClr val="772399"/>
                </a:solidFill>
              </a:rPr>
              <a:t> </a:t>
            </a:r>
            <a:endParaRPr lang="en-US" sz="1600" dirty="0" smtClean="0">
              <a:solidFill>
                <a:srgbClr val="772399"/>
              </a:solidFill>
            </a:endParaRPr>
          </a:p>
          <a:p>
            <a:pPr marL="742950" lvl="1" indent="-285750">
              <a:buFont typeface="Arial" panose="020B0604020202020204" pitchFamily="34" charset="0"/>
              <a:buChar char="•"/>
            </a:pPr>
            <a:r>
              <a:rPr lang="en-US" sz="1600" dirty="0" smtClean="0">
                <a:solidFill>
                  <a:srgbClr val="772399"/>
                </a:solidFill>
              </a:rPr>
              <a:t>‘…</a:t>
            </a:r>
            <a:r>
              <a:rPr lang="en-US" sz="1600" b="1" i="1" dirty="0" smtClean="0">
                <a:solidFill>
                  <a:srgbClr val="772399"/>
                </a:solidFill>
              </a:rPr>
              <a:t>reports </a:t>
            </a:r>
            <a:r>
              <a:rPr lang="en-US" sz="1600" b="1" i="1" dirty="0">
                <a:solidFill>
                  <a:srgbClr val="772399"/>
                </a:solidFill>
              </a:rPr>
              <a:t>should be in Burmese and English.’</a:t>
            </a:r>
            <a:r>
              <a:rPr lang="en-US" sz="1600" b="1" dirty="0">
                <a:solidFill>
                  <a:srgbClr val="772399"/>
                </a:solidFill>
              </a:rPr>
              <a:t> </a:t>
            </a:r>
            <a:endParaRPr lang="en-US" sz="1600" b="1" dirty="0" smtClean="0">
              <a:solidFill>
                <a:srgbClr val="772399"/>
              </a:solidFill>
            </a:endParaRPr>
          </a:p>
          <a:p>
            <a:pPr lvl="1"/>
            <a:endParaRPr lang="en-US" sz="1600" b="1" i="1" dirty="0" smtClean="0"/>
          </a:p>
          <a:p>
            <a:pPr lvl="1"/>
            <a:endParaRPr lang="en-AU" dirty="0"/>
          </a:p>
        </p:txBody>
      </p:sp>
      <p:sp>
        <p:nvSpPr>
          <p:cNvPr id="6" name="Footer Placeholder 5"/>
          <p:cNvSpPr>
            <a:spLocks noGrp="1"/>
          </p:cNvSpPr>
          <p:nvPr>
            <p:ph type="ftr" sz="quarter" idx="11"/>
          </p:nvPr>
        </p:nvSpPr>
        <p:spPr/>
        <p:txBody>
          <a:bodyPr/>
          <a:lstStyle/>
          <a:p>
            <a:r>
              <a:rPr lang="en-AU" smtClean="0"/>
              <a:t>Crawford Spencer/Australasian Aid &amp; International Development Policy Workshop</a:t>
            </a:r>
            <a:endParaRPr lang="en-US"/>
          </a:p>
        </p:txBody>
      </p:sp>
      <p:sp>
        <p:nvSpPr>
          <p:cNvPr id="2" name="Rectangle 1"/>
          <p:cNvSpPr/>
          <p:nvPr/>
        </p:nvSpPr>
        <p:spPr>
          <a:xfrm>
            <a:off x="489721" y="72957"/>
            <a:ext cx="2242730" cy="338554"/>
          </a:xfrm>
          <a:prstGeom prst="rect">
            <a:avLst/>
          </a:prstGeom>
        </p:spPr>
        <p:txBody>
          <a:bodyPr wrap="none">
            <a:spAutoFit/>
          </a:bodyPr>
          <a:lstStyle/>
          <a:p>
            <a:pPr lvl="1"/>
            <a:r>
              <a:rPr lang="en-US" sz="1600" dirty="0">
                <a:solidFill>
                  <a:schemeClr val="accent1">
                    <a:lumMod val="40000"/>
                    <a:lumOff val="60000"/>
                  </a:schemeClr>
                </a:solidFill>
              </a:rPr>
              <a:t>What they said…</a:t>
            </a:r>
            <a:endParaRPr lang="en-AU" sz="1600" dirty="0">
              <a:solidFill>
                <a:schemeClr val="accent1">
                  <a:lumMod val="40000"/>
                  <a:lumOff val="60000"/>
                </a:schemeClr>
              </a:solidFill>
            </a:endParaRPr>
          </a:p>
        </p:txBody>
      </p:sp>
      <p:sp>
        <p:nvSpPr>
          <p:cNvPr id="3" name="Slide Number Placeholder 2"/>
          <p:cNvSpPr>
            <a:spLocks noGrp="1"/>
          </p:cNvSpPr>
          <p:nvPr>
            <p:ph type="sldNum" sz="quarter" idx="12"/>
          </p:nvPr>
        </p:nvSpPr>
        <p:spPr/>
        <p:txBody>
          <a:bodyPr/>
          <a:lstStyle/>
          <a:p>
            <a:fld id="{9A45A22A-E7C9-7F4D-B0EE-D76DFC9FF19D}" type="slidenum">
              <a:rPr lang="en-US" smtClean="0"/>
              <a:t>9</a:t>
            </a:fld>
            <a:endParaRPr lang="en-US"/>
          </a:p>
        </p:txBody>
      </p:sp>
    </p:spTree>
    <p:extLst>
      <p:ext uri="{BB962C8B-B14F-4D97-AF65-F5344CB8AC3E}">
        <p14:creationId xmlns:p14="http://schemas.microsoft.com/office/powerpoint/2010/main" val="1008424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6269</TotalTime>
  <Words>1402</Words>
  <Application>Microsoft Office PowerPoint</Application>
  <PresentationFormat>On-screen Show (4:3)</PresentationFormat>
  <Paragraphs>226</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Advantage</vt:lpstr>
      <vt:lpstr>  Revising the role of contract in development cooperation   </vt:lpstr>
      <vt:lpstr>A landscape of increasing  multilateral aid and partnering  </vt:lpstr>
      <vt:lpstr>Method</vt:lpstr>
      <vt:lpstr>What they said…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Current situation &amp; alternatives</vt:lpstr>
      <vt:lpstr>Revising the role of contract  </vt:lpstr>
      <vt:lpstr>Contracting in development cooperation</vt:lpstr>
      <vt:lpstr>Rehabilitating contracting in development cooperation</vt:lpstr>
      <vt:lpstr>Conclusions &amp; implications for future research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Contracting in Development Cooperation</dc:title>
  <dc:creator>Liz Spencer</dc:creator>
  <cp:lastModifiedBy>Jonathan Pryke</cp:lastModifiedBy>
  <cp:revision>143</cp:revision>
  <cp:lastPrinted>2014-02-10T02:20:04Z</cp:lastPrinted>
  <dcterms:created xsi:type="dcterms:W3CDTF">2013-12-14T09:53:58Z</dcterms:created>
  <dcterms:modified xsi:type="dcterms:W3CDTF">2014-02-10T04:33:53Z</dcterms:modified>
</cp:coreProperties>
</file>