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324" r:id="rId5"/>
    <p:sldId id="350" r:id="rId6"/>
    <p:sldId id="353" r:id="rId7"/>
    <p:sldId id="352" r:id="rId8"/>
    <p:sldId id="354" r:id="rId9"/>
    <p:sldId id="362" r:id="rId10"/>
    <p:sldId id="361" r:id="rId11"/>
    <p:sldId id="351" r:id="rId12"/>
    <p:sldId id="356" r:id="rId13"/>
    <p:sldId id="358" r:id="rId14"/>
    <p:sldId id="357" r:id="rId15"/>
    <p:sldId id="359" r:id="rId16"/>
    <p:sldId id="360" r:id="rId17"/>
    <p:sldId id="364" r:id="rId18"/>
    <p:sldId id="365" r:id="rId19"/>
    <p:sldId id="370" r:id="rId20"/>
    <p:sldId id="371" r:id="rId21"/>
    <p:sldId id="366" r:id="rId22"/>
    <p:sldId id="367" r:id="rId23"/>
    <p:sldId id="368" r:id="rId24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vington, Karen" initials="OK" lastIdx="2" clrIdx="0">
    <p:extLst>
      <p:ext uri="{19B8F6BF-5375-455C-9EA6-DF929625EA0E}">
        <p15:presenceInfo xmlns:p15="http://schemas.microsoft.com/office/powerpoint/2012/main" userId="Ovington, Ka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vertBarState="maximized" preferSingleView="1">
    <p:restoredLeft sz="15987" autoAdjust="0"/>
    <p:restoredTop sz="94603" autoAdjust="0"/>
  </p:normalViewPr>
  <p:slideViewPr>
    <p:cSldViewPr snapToGrid="0" showGuides="1">
      <p:cViewPr varScale="1">
        <p:scale>
          <a:sx n="84" d="100"/>
          <a:sy n="84" d="100"/>
        </p:scale>
        <p:origin x="57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922" y="5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l\Documents\Strategic%20Development\Surveys\Summary%20Compiled%20Survey%20Results%20with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25562429696287"/>
          <c:y val="5.9391919075808958E-2"/>
          <c:w val="0.87386338407999498"/>
          <c:h val="0.726494027818714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B3C98C"/>
              </a:solidFill>
            </c:spPr>
            <c:extLst>
              <c:ext xmlns:c16="http://schemas.microsoft.com/office/drawing/2014/chart" uri="{C3380CC4-5D6E-409C-BE32-E72D297353CC}">
                <c16:uniqueId val="{00000001-044A-4C2A-99F2-F10D0A10587F}"/>
              </c:ext>
            </c:extLst>
          </c:dPt>
          <c:dPt>
            <c:idx val="3"/>
            <c:invertIfNegative val="0"/>
            <c:bubble3D val="0"/>
            <c:spPr>
              <a:solidFill>
                <a:srgbClr val="589C63"/>
              </a:solidFill>
            </c:spPr>
            <c:extLst>
              <c:ext xmlns:c16="http://schemas.microsoft.com/office/drawing/2014/chart" uri="{C3380CC4-5D6E-409C-BE32-E72D297353CC}">
                <c16:uniqueId val="{00000003-044A-4C2A-99F2-F10D0A1058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Analysis!$B$78:$B$81</c:f>
              <c:strCache>
                <c:ptCount val="4"/>
                <c:pt idx="0">
                  <c:v>Not Credible</c:v>
                </c:pt>
                <c:pt idx="1">
                  <c:v>Somewhat Credible</c:v>
                </c:pt>
                <c:pt idx="2">
                  <c:v>Credible</c:v>
                </c:pt>
                <c:pt idx="3">
                  <c:v>Highly Credible</c:v>
                </c:pt>
              </c:strCache>
            </c:strRef>
          </c:cat>
          <c:val>
            <c:numRef>
              <c:f>Analysis!$C$78:$C$81</c:f>
              <c:numCache>
                <c:formatCode>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A-4C2A-99F2-F10D0A1058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3251280"/>
        <c:axId val="1910779232"/>
      </c:barChart>
      <c:catAx>
        <c:axId val="156325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5"/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910779232"/>
        <c:crosses val="autoZero"/>
        <c:auto val="1"/>
        <c:lblAlgn val="ctr"/>
        <c:lblOffset val="100"/>
        <c:noMultiLvlLbl val="0"/>
      </c:catAx>
      <c:valAx>
        <c:axId val="1910779232"/>
        <c:scaling>
          <c:orientation val="minMax"/>
          <c:max val="0.8"/>
        </c:scaling>
        <c:delete val="1"/>
        <c:axPos val="l"/>
        <c:majorGridlines>
          <c:spPr>
            <a:ln w="3175">
              <a:solidFill>
                <a:schemeClr val="bg2">
                  <a:lumMod val="9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5632512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0571818831147743E-2"/>
          <c:y val="2.3169095429868003E-2"/>
          <c:w val="0.90651818334887924"/>
          <c:h val="0.662041948100233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>
                <a:lumMod val="20000"/>
                <a:lumOff val="8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0A-4FB6-BD57-9C23EC5FEDE3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4C0A-4FB6-BD57-9C23EC5FEDE3}"/>
              </c:ext>
            </c:extLst>
          </c:dPt>
          <c:dPt>
            <c:idx val="3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4-4C0A-4FB6-BD57-9C23EC5FED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Analysis!$B$85:$B$88</c:f>
              <c:strCache>
                <c:ptCount val="4"/>
                <c:pt idx="0">
                  <c:v>Not Effective</c:v>
                </c:pt>
                <c:pt idx="1">
                  <c:v>Some Effects</c:v>
                </c:pt>
                <c:pt idx="2">
                  <c:v>Effective</c:v>
                </c:pt>
                <c:pt idx="3">
                  <c:v>Highly Effective</c:v>
                </c:pt>
              </c:strCache>
            </c:strRef>
          </c:cat>
          <c:val>
            <c:numRef>
              <c:f>Analysis!$C$85:$C$88</c:f>
              <c:numCache>
                <c:formatCode>0%</c:formatCode>
                <c:ptCount val="4"/>
                <c:pt idx="0">
                  <c:v>0</c:v>
                </c:pt>
                <c:pt idx="1">
                  <c:v>0.15384615384615399</c:v>
                </c:pt>
                <c:pt idx="2">
                  <c:v>0.38461538461538503</c:v>
                </c:pt>
                <c:pt idx="3">
                  <c:v>0.46153846153846201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C0A-4FB6-BD57-9C23EC5FED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81196016"/>
        <c:axId val="1910781360"/>
      </c:barChart>
      <c:catAx>
        <c:axId val="198119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910781360"/>
        <c:crosses val="autoZero"/>
        <c:auto val="1"/>
        <c:lblAlgn val="ctr"/>
        <c:lblOffset val="100"/>
        <c:noMultiLvlLbl val="0"/>
      </c:catAx>
      <c:valAx>
        <c:axId val="1910781360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8119601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082116206062501"/>
          <c:y val="4.5456384990982299E-2"/>
          <c:w val="0.80292564055611104"/>
          <c:h val="0.71427029721843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8D8F0"/>
              </a:solidFill>
            </c:spPr>
            <c:extLst>
              <c:ext xmlns:c16="http://schemas.microsoft.com/office/drawing/2014/chart" uri="{C3380CC4-5D6E-409C-BE32-E72D297353CC}">
                <c16:uniqueId val="{00000001-428E-43F0-AE74-AEE2DFD24D74}"/>
              </c:ext>
            </c:extLst>
          </c:dPt>
          <c:dPt>
            <c:idx val="2"/>
            <c:invertIfNegative val="0"/>
            <c:bubble3D val="0"/>
            <c:spPr>
              <a:solidFill>
                <a:srgbClr val="8AB2E0"/>
              </a:solidFill>
            </c:spPr>
            <c:extLst>
              <c:ext xmlns:c16="http://schemas.microsoft.com/office/drawing/2014/chart" uri="{C3380CC4-5D6E-409C-BE32-E72D297353CC}">
                <c16:uniqueId val="{00000003-428E-43F0-AE74-AEE2DFD24D74}"/>
              </c:ext>
            </c:extLst>
          </c:dPt>
          <c:dPt>
            <c:idx val="3"/>
            <c:invertIfNegative val="0"/>
            <c:bubble3D val="0"/>
            <c:spPr>
              <a:solidFill>
                <a:srgbClr val="0072BB"/>
              </a:solidFill>
            </c:spPr>
            <c:extLst>
              <c:ext xmlns:c16="http://schemas.microsoft.com/office/drawing/2014/chart" uri="{C3380CC4-5D6E-409C-BE32-E72D297353CC}">
                <c16:uniqueId val="{00000005-428E-43F0-AE74-AEE2DFD24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Analysis!$B$92:$B$95</c:f>
              <c:strCache>
                <c:ptCount val="4"/>
                <c:pt idx="0">
                  <c:v>No Leadership</c:v>
                </c:pt>
                <c:pt idx="1">
                  <c:v>One of Many leaders</c:v>
                </c:pt>
                <c:pt idx="2">
                  <c:v>Significant Leadership</c:v>
                </c:pt>
                <c:pt idx="3">
                  <c:v>Highly Influential leadership</c:v>
                </c:pt>
              </c:strCache>
            </c:strRef>
          </c:cat>
          <c:val>
            <c:numRef>
              <c:f>Analysis!$C$92:$C$95</c:f>
              <c:numCache>
                <c:formatCode>0%</c:formatCode>
                <c:ptCount val="4"/>
                <c:pt idx="0">
                  <c:v>0</c:v>
                </c:pt>
                <c:pt idx="1">
                  <c:v>0.14285714285714299</c:v>
                </c:pt>
                <c:pt idx="2">
                  <c:v>0.39285714285714302</c:v>
                </c:pt>
                <c:pt idx="3">
                  <c:v>0.46428571428571402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E-43F0-AE74-AEE2DFD24D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10878736"/>
        <c:axId val="1911021824"/>
      </c:barChart>
      <c:catAx>
        <c:axId val="1910878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2000" b="1"/>
            </a:pPr>
            <a:endParaRPr lang="en-US"/>
          </a:p>
        </c:txPr>
        <c:crossAx val="1911021824"/>
        <c:crosses val="autoZero"/>
        <c:auto val="1"/>
        <c:lblAlgn val="ctr"/>
        <c:lblOffset val="100"/>
        <c:noMultiLvlLbl val="0"/>
      </c:catAx>
      <c:valAx>
        <c:axId val="191102182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108787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Extent of Australian Advocacy</a:t>
            </a:r>
            <a:endParaRPr lang="en-AU" dirty="0"/>
          </a:p>
        </c:rich>
      </c:tx>
      <c:layout>
        <c:manualLayout>
          <c:xMode val="edge"/>
          <c:yMode val="edge"/>
          <c:x val="0.14533690916825168"/>
          <c:y val="8.08485833354730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9116359388700853E-2"/>
          <c:y val="0.121602593793423"/>
          <c:w val="0.91474753494251915"/>
          <c:h val="0.6511569142092530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8D8F0"/>
              </a:solidFill>
            </c:spPr>
            <c:extLst>
              <c:ext xmlns:c16="http://schemas.microsoft.com/office/drawing/2014/chart" uri="{C3380CC4-5D6E-409C-BE32-E72D297353CC}">
                <c16:uniqueId val="{00000001-D893-4E39-8E05-B98156A8A0C9}"/>
              </c:ext>
            </c:extLst>
          </c:dPt>
          <c:dPt>
            <c:idx val="2"/>
            <c:invertIfNegative val="0"/>
            <c:bubble3D val="0"/>
            <c:spPr>
              <a:solidFill>
                <a:srgbClr val="8AB2E0"/>
              </a:solidFill>
            </c:spPr>
            <c:extLst>
              <c:ext xmlns:c16="http://schemas.microsoft.com/office/drawing/2014/chart" uri="{C3380CC4-5D6E-409C-BE32-E72D297353CC}">
                <c16:uniqueId val="{00000003-D893-4E39-8E05-B98156A8A0C9}"/>
              </c:ext>
            </c:extLst>
          </c:dPt>
          <c:dPt>
            <c:idx val="3"/>
            <c:invertIfNegative val="0"/>
            <c:bubble3D val="0"/>
            <c:spPr>
              <a:solidFill>
                <a:srgbClr val="0072BB"/>
              </a:solidFill>
            </c:spPr>
            <c:extLst>
              <c:ext xmlns:c16="http://schemas.microsoft.com/office/drawing/2014/chart" uri="{C3380CC4-5D6E-409C-BE32-E72D297353CC}">
                <c16:uniqueId val="{00000005-D893-4E39-8E05-B98156A8A0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Analysis!$B$36:$B$39</c:f>
              <c:strCache>
                <c:ptCount val="4"/>
                <c:pt idx="0">
                  <c:v>None</c:v>
                </c:pt>
                <c:pt idx="1">
                  <c:v>Limited</c:v>
                </c:pt>
                <c:pt idx="2">
                  <c:v>Significant</c:v>
                </c:pt>
                <c:pt idx="3">
                  <c:v>Very Significant</c:v>
                </c:pt>
              </c:strCache>
            </c:strRef>
          </c:cat>
          <c:val>
            <c:numRef>
              <c:f>Analysis!$C$36:$C$39</c:f>
              <c:numCache>
                <c:formatCode>0%</c:formatCode>
                <c:ptCount val="4"/>
                <c:pt idx="0">
                  <c:v>0</c:v>
                </c:pt>
                <c:pt idx="1">
                  <c:v>9.0909090909090898E-2</c:v>
                </c:pt>
                <c:pt idx="2">
                  <c:v>0.63636363636363602</c:v>
                </c:pt>
                <c:pt idx="3">
                  <c:v>0.27272727272727298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93-4E39-8E05-B98156A8A0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5401424"/>
        <c:axId val="1975080208"/>
      </c:barChart>
      <c:catAx>
        <c:axId val="1975401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75080208"/>
        <c:crosses val="autoZero"/>
        <c:auto val="1"/>
        <c:lblAlgn val="ctr"/>
        <c:lblOffset val="100"/>
        <c:noMultiLvlLbl val="0"/>
      </c:catAx>
      <c:valAx>
        <c:axId val="1975080208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7540142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Influence of Australian advocacy</a:t>
            </a:r>
            <a:endParaRPr lang="en-AU" dirty="0"/>
          </a:p>
        </c:rich>
      </c:tx>
      <c:layout>
        <c:manualLayout>
          <c:xMode val="edge"/>
          <c:yMode val="edge"/>
          <c:x val="0.34555856822283604"/>
          <c:y val="5.12041136446973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5696434225429E-2"/>
          <c:y val="4.3280281454179899E-2"/>
          <c:w val="0.93920836728023205"/>
          <c:h val="0.703853800189869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36-453B-9064-EFB4604C7ED1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3936-453B-9064-EFB4604C7ED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3936-453B-9064-EFB4604C7E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Analysis!$B$43:$B$46</c:f>
              <c:strCache>
                <c:ptCount val="4"/>
                <c:pt idx="0">
                  <c:v>Not Influential</c:v>
                </c:pt>
                <c:pt idx="1">
                  <c:v>Limited</c:v>
                </c:pt>
                <c:pt idx="2">
                  <c:v>Influential</c:v>
                </c:pt>
                <c:pt idx="3">
                  <c:v>Very Influential</c:v>
                </c:pt>
              </c:strCache>
            </c:strRef>
          </c:cat>
          <c:val>
            <c:numRef>
              <c:f>Analysis!$C$43:$C$46</c:f>
              <c:numCache>
                <c:formatCode>0%</c:formatCode>
                <c:ptCount val="4"/>
                <c:pt idx="0">
                  <c:v>0</c:v>
                </c:pt>
                <c:pt idx="1">
                  <c:v>9.5238095238095233E-2</c:v>
                </c:pt>
                <c:pt idx="2">
                  <c:v>0.5714285714285714</c:v>
                </c:pt>
                <c:pt idx="3">
                  <c:v>0.33333333333333331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36-453B-9064-EFB4604C7E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75381696"/>
        <c:axId val="1587462816"/>
      </c:barChart>
      <c:catAx>
        <c:axId val="1975381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587462816"/>
        <c:crosses val="autoZero"/>
        <c:auto val="1"/>
        <c:lblAlgn val="ctr"/>
        <c:lblOffset val="100"/>
        <c:noMultiLvlLbl val="0"/>
      </c:catAx>
      <c:valAx>
        <c:axId val="1587462816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75381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Extent</a:t>
            </a:r>
            <a:r>
              <a:rPr lang="en-AU" baseline="0" dirty="0" smtClean="0"/>
              <a:t> of Australian Advocacy</a:t>
            </a:r>
            <a:endParaRPr lang="en-A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472C4">
                <a:lumMod val="20000"/>
                <a:lumOff val="80000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8D8F0"/>
              </a:solidFill>
            </c:spPr>
            <c:extLst>
              <c:ext xmlns:c16="http://schemas.microsoft.com/office/drawing/2014/chart" uri="{C3380CC4-5D6E-409C-BE32-E72D297353CC}">
                <c16:uniqueId val="{00000001-F9D2-48FA-A3B9-F62C662526B0}"/>
              </c:ext>
            </c:extLst>
          </c:dPt>
          <c:dPt>
            <c:idx val="2"/>
            <c:invertIfNegative val="0"/>
            <c:bubble3D val="0"/>
            <c:spPr>
              <a:solidFill>
                <a:srgbClr val="8AB2E0"/>
              </a:solidFill>
            </c:spPr>
            <c:extLst>
              <c:ext xmlns:c16="http://schemas.microsoft.com/office/drawing/2014/chart" uri="{C3380CC4-5D6E-409C-BE32-E72D297353CC}">
                <c16:uniqueId val="{00000003-F9D2-48FA-A3B9-F62C662526B0}"/>
              </c:ext>
            </c:extLst>
          </c:dPt>
          <c:dPt>
            <c:idx val="3"/>
            <c:invertIfNegative val="0"/>
            <c:bubble3D val="0"/>
            <c:spPr>
              <a:solidFill>
                <a:srgbClr val="0072BB"/>
              </a:solidFill>
            </c:spPr>
            <c:extLst>
              <c:ext xmlns:c16="http://schemas.microsoft.com/office/drawing/2014/chart" uri="{C3380CC4-5D6E-409C-BE32-E72D297353CC}">
                <c16:uniqueId val="{00000005-F9D2-48FA-A3B9-F62C662526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Analysis!$B$9:$B$12</c:f>
              <c:strCache>
                <c:ptCount val="4"/>
                <c:pt idx="0">
                  <c:v>None</c:v>
                </c:pt>
                <c:pt idx="1">
                  <c:v>Limited</c:v>
                </c:pt>
                <c:pt idx="2">
                  <c:v>Significant</c:v>
                </c:pt>
                <c:pt idx="3">
                  <c:v>Very Significant</c:v>
                </c:pt>
              </c:strCache>
            </c:strRef>
          </c:cat>
          <c:val>
            <c:numRef>
              <c:f>Analysis!$C$9:$C$12</c:f>
              <c:numCache>
                <c:formatCode>0%</c:formatCode>
                <c:ptCount val="4"/>
                <c:pt idx="0">
                  <c:v>0</c:v>
                </c:pt>
                <c:pt idx="1">
                  <c:v>0.2</c:v>
                </c:pt>
                <c:pt idx="2">
                  <c:v>0.4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D2-48FA-A3B9-F62C66252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4765696"/>
        <c:axId val="1987268944"/>
      </c:barChart>
      <c:catAx>
        <c:axId val="1974765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7268944"/>
        <c:crosses val="autoZero"/>
        <c:auto val="1"/>
        <c:lblAlgn val="ctr"/>
        <c:lblOffset val="100"/>
        <c:noMultiLvlLbl val="0"/>
      </c:catAx>
      <c:valAx>
        <c:axId val="1987268944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747656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dirty="0" smtClean="0"/>
              <a:t>Effectiveness of Australian Advocacy</a:t>
            </a:r>
            <a:endParaRPr lang="en-A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372793918001618E-2"/>
          <c:y val="0.101019571424337"/>
          <c:w val="0.91756285636709201"/>
          <c:h val="0.696617235894447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C000">
                <a:lumMod val="40000"/>
                <a:lumOff val="60000"/>
              </a:srgb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150-48D7-8687-3CA512DDA48A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D150-48D7-8687-3CA512DDA48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4-D150-48D7-8687-3CA512DDA4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Analysis!$B$29:$B$32</c:f>
              <c:strCache>
                <c:ptCount val="4"/>
                <c:pt idx="0">
                  <c:v>Not Influential</c:v>
                </c:pt>
                <c:pt idx="1">
                  <c:v>Limited</c:v>
                </c:pt>
                <c:pt idx="2">
                  <c:v>Influential</c:v>
                </c:pt>
                <c:pt idx="3">
                  <c:v>Very Influential</c:v>
                </c:pt>
              </c:strCache>
            </c:strRef>
          </c:cat>
          <c:val>
            <c:numRef>
              <c:f>Analysis!$C$29:$C$32</c:f>
              <c:numCache>
                <c:formatCode>0%</c:formatCode>
                <c:ptCount val="4"/>
                <c:pt idx="0">
                  <c:v>0</c:v>
                </c:pt>
                <c:pt idx="1">
                  <c:v>6.6666666666666693E-2</c:v>
                </c:pt>
                <c:pt idx="2">
                  <c:v>0.53333333333333299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50-48D7-8687-3CA512DDA4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26723632"/>
        <c:axId val="1982826192"/>
      </c:barChart>
      <c:catAx>
        <c:axId val="2026723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2826192"/>
        <c:crosses val="autoZero"/>
        <c:auto val="1"/>
        <c:lblAlgn val="ctr"/>
        <c:lblOffset val="100"/>
        <c:noMultiLvlLbl val="0"/>
      </c:catAx>
      <c:valAx>
        <c:axId val="1982826192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20267236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sz="1800" b="1" i="0" baseline="0" dirty="0" smtClean="0">
                <a:effectLst/>
              </a:rPr>
              <a:t>Extent of Australian support for DPOs</a:t>
            </a:r>
            <a:endParaRPr lang="en-AU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3796583806642601"/>
          <c:y val="0.154926350800977"/>
          <c:w val="0.87574775888155398"/>
          <c:h val="0.664172134733157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C8D8F0"/>
              </a:solidFill>
            </c:spPr>
            <c:extLst>
              <c:ext xmlns:c16="http://schemas.microsoft.com/office/drawing/2014/chart" uri="{C3380CC4-5D6E-409C-BE32-E72D297353CC}">
                <c16:uniqueId val="{00000001-6128-4775-96B9-26ADDD1DB58E}"/>
              </c:ext>
            </c:extLst>
          </c:dPt>
          <c:dPt>
            <c:idx val="2"/>
            <c:invertIfNegative val="0"/>
            <c:bubble3D val="0"/>
            <c:spPr>
              <a:solidFill>
                <a:srgbClr val="8AB2E0"/>
              </a:solidFill>
            </c:spPr>
            <c:extLst>
              <c:ext xmlns:c16="http://schemas.microsoft.com/office/drawing/2014/chart" uri="{C3380CC4-5D6E-409C-BE32-E72D297353CC}">
                <c16:uniqueId val="{00000003-6128-4775-96B9-26ADDD1DB58E}"/>
              </c:ext>
            </c:extLst>
          </c:dPt>
          <c:dPt>
            <c:idx val="3"/>
            <c:invertIfNegative val="0"/>
            <c:bubble3D val="0"/>
            <c:spPr>
              <a:solidFill>
                <a:srgbClr val="0072BB"/>
              </a:solidFill>
            </c:spPr>
            <c:extLst>
              <c:ext xmlns:c16="http://schemas.microsoft.com/office/drawing/2014/chart" uri="{C3380CC4-5D6E-409C-BE32-E72D297353CC}">
                <c16:uniqueId val="{00000005-6128-4775-96B9-26ADDD1DB5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Analysis!$B$50:$B$53</c:f>
              <c:strCache>
                <c:ptCount val="4"/>
                <c:pt idx="0">
                  <c:v>None</c:v>
                </c:pt>
                <c:pt idx="1">
                  <c:v>Some Support</c:v>
                </c:pt>
                <c:pt idx="2">
                  <c:v>Signicant Support</c:v>
                </c:pt>
                <c:pt idx="3">
                  <c:v>Strong Support</c:v>
                </c:pt>
              </c:strCache>
            </c:strRef>
          </c:cat>
          <c:val>
            <c:numRef>
              <c:f>Analysis!$C$50:$C$53</c:f>
              <c:numCache>
                <c:formatCode>0%</c:formatCode>
                <c:ptCount val="4"/>
                <c:pt idx="0">
                  <c:v>0</c:v>
                </c:pt>
                <c:pt idx="1">
                  <c:v>0.04</c:v>
                </c:pt>
                <c:pt idx="2">
                  <c:v>0.36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128-4775-96B9-26ADDD1DB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1028096"/>
        <c:axId val="1549746240"/>
      </c:barChart>
      <c:catAx>
        <c:axId val="194102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549746240"/>
        <c:crosses val="autoZero"/>
        <c:auto val="1"/>
        <c:lblAlgn val="ctr"/>
        <c:lblOffset val="100"/>
        <c:noMultiLvlLbl val="0"/>
      </c:catAx>
      <c:valAx>
        <c:axId val="1549746240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410280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AU" sz="1800" b="1" i="0" baseline="0" dirty="0" smtClean="0">
                <a:effectLst/>
              </a:rPr>
              <a:t>Effectiveness of Australian support for DPOs</a:t>
            </a:r>
            <a:endParaRPr lang="en-AU" dirty="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603667254986599"/>
          <c:y val="0.10670731707317101"/>
          <c:w val="0.84295368757259015"/>
          <c:h val="0.718103513787841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C000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48AF-45F7-B3D4-02E91ED69F67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48AF-45F7-B3D4-02E91ED69F67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5-48AF-45F7-B3D4-02E91ED69F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Analysis!$B$57:$B$60</c:f>
              <c:strCache>
                <c:ptCount val="4"/>
                <c:pt idx="0">
                  <c:v>Not Effective</c:v>
                </c:pt>
                <c:pt idx="1">
                  <c:v>Some Effects</c:v>
                </c:pt>
                <c:pt idx="2">
                  <c:v>Effective</c:v>
                </c:pt>
                <c:pt idx="3">
                  <c:v>Highly Effective</c:v>
                </c:pt>
              </c:strCache>
            </c:strRef>
          </c:cat>
          <c:val>
            <c:numRef>
              <c:f>Analysis!$C$57:$C$60</c:f>
              <c:numCache>
                <c:formatCode>0%</c:formatCode>
                <c:ptCount val="4"/>
                <c:pt idx="0">
                  <c:v>0</c:v>
                </c:pt>
                <c:pt idx="1">
                  <c:v>0.19047619047619099</c:v>
                </c:pt>
                <c:pt idx="2">
                  <c:v>0.238095238095238</c:v>
                </c:pt>
                <c:pt idx="3">
                  <c:v>0.57142857142857195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8AF-45F7-B3D4-02E91ED69F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86553664"/>
        <c:axId val="1980168752"/>
      </c:barChart>
      <c:catAx>
        <c:axId val="198655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D8DBDA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1980168752"/>
        <c:crosses val="autoZero"/>
        <c:auto val="1"/>
        <c:lblAlgn val="ctr"/>
        <c:lblOffset val="100"/>
        <c:noMultiLvlLbl val="0"/>
      </c:catAx>
      <c:valAx>
        <c:axId val="1980168752"/>
        <c:scaling>
          <c:orientation val="minMax"/>
          <c:max val="0.8"/>
        </c:scaling>
        <c:delete val="1"/>
        <c:axPos val="l"/>
        <c:majorGridlines>
          <c:spPr>
            <a:ln>
              <a:solidFill>
                <a:srgbClr val="D8DBDA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19865536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98" y="0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1E3F-1C28-4394-BECC-D183269C8747}" type="datetimeFigureOut">
              <a:rPr lang="en-AU" smtClean="0"/>
              <a:t>12/04/2018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418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98" y="9441418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68F9-835B-48FC-B06A-C0CD5BD43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55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EEA2-D896-493C-AD88-80F535C90D51}" type="datetimeFigureOut">
              <a:rPr lang="en-GB" smtClean="0"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6"/>
            <a:ext cx="544449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666AA-590E-4E7E-93CB-6ED9E1AD5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3307"/>
            <a:ext cx="5444490" cy="3629174"/>
          </a:xfrm>
        </p:spPr>
        <p:txBody>
          <a:bodyPr/>
          <a:lstStyle/>
          <a:p>
            <a:r>
              <a:rPr lang="en-AU" b="1" i="1" dirty="0" smtClean="0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2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516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763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48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745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68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893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861560"/>
            <a:ext cx="5444490" cy="383536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18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8310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/>
              <a:t> 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5267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 smtClean="0"/>
              <a:t> </a:t>
            </a:r>
            <a:endParaRPr lang="en-AU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0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17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0050" indent="-400050">
              <a:buAutoNum type="romanUcPeriod"/>
            </a:pPr>
            <a:endParaRPr lang="en-AU" sz="1600" b="1" dirty="0" smtClean="0"/>
          </a:p>
          <a:p>
            <a:pPr marL="400050" indent="-400050">
              <a:buAutoNum type="romanUcPeriod"/>
            </a:pPr>
            <a:endParaRPr lang="en-AU" sz="1600" b="1" dirty="0"/>
          </a:p>
          <a:p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9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51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88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953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6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32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1" y="5062216"/>
            <a:ext cx="5444490" cy="39136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2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799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361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 Slide - Photo ov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9" y="2159492"/>
            <a:ext cx="5832000" cy="46985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183636"/>
            <a:ext cx="3168000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656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836000"/>
            <a:ext cx="4570072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DF8B-8C5B-45ED-B982-F844DF37B099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4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1 + H2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1296000"/>
            <a:ext cx="3439448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836000"/>
            <a:ext cx="3439448" cy="39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614" y="1296000"/>
            <a:ext cx="3456387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614" y="1836000"/>
            <a:ext cx="3456387" cy="39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3266-33ED-44E3-A8A3-47928A6A5EA6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4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1296000"/>
            <a:ext cx="7308000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3707992"/>
            <a:ext cx="7308001" cy="3960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9998" y="4104000"/>
            <a:ext cx="7308003" cy="1692000"/>
          </a:xfrm>
        </p:spPr>
        <p:txBody>
          <a:bodyPr numCol="3" spcCol="144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F2B-1717-4546-BCFE-6031D47710D7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85748" y="1764000"/>
            <a:ext cx="6643801" cy="13221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05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EFA6-8A8E-4A98-9858-B8D36AFD0953}" type="datetime1">
              <a:rPr lang="en-GB" smtClean="0"/>
              <a:t>12/04/2018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9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Title Slide - Photo und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5"/>
          <a:stretch/>
        </p:blipFill>
        <p:spPr>
          <a:xfrm>
            <a:off x="0" y="0"/>
            <a:ext cx="9144000" cy="48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056"/>
            <a:ext cx="9144000" cy="602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183636"/>
            <a:ext cx="3168000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06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84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77586"/>
            <a:ext cx="7308000" cy="2852737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3357311"/>
            <a:ext cx="7308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57A-D72D-46E3-A328-F2787B352697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2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1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3A7D-AC38-4DF4-9B9B-7744C40B1464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800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1836000"/>
            <a:ext cx="7308001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E5B8-D97C-48B1-A1DA-6713EEF96CB8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84886" y="592476"/>
            <a:ext cx="7974228" cy="5182249"/>
          </a:xfrm>
          <a:prstGeom prst="roundRect">
            <a:avLst>
              <a:gd name="adj" fmla="val 13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800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1836000"/>
            <a:ext cx="7308001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F871-0054-424D-B69E-A78024B3770C}" type="datetime1">
              <a:rPr lang="en-GB" smtClean="0"/>
              <a:t>12/04/2018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836000"/>
            <a:ext cx="730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0600" y="6012000"/>
            <a:ext cx="2057400" cy="216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8BF4-29ED-4624-819B-5E015F3DED34}" type="datetime1">
              <a:rPr lang="en-GB" smtClean="0"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Economic Engagement in Australia’s Development, Diplomatic and Trade Portfolios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93" y="6228000"/>
            <a:ext cx="45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3" r:id="rId6"/>
    <p:sldLayoutId id="2147483662" r:id="rId7"/>
    <p:sldLayoutId id="2147483665" r:id="rId8"/>
    <p:sldLayoutId id="2147483679" r:id="rId9"/>
    <p:sldLayoutId id="2147483677" r:id="rId10"/>
    <p:sldLayoutId id="2147483676" r:id="rId11"/>
    <p:sldLayoutId id="2147483678" r:id="rId12"/>
    <p:sldLayoutId id="2147483667" r:id="rId13"/>
    <p:sldLayoutId id="2147483680" r:id="rId14"/>
    <p:sldLayoutId id="2147483681" r:id="rId15"/>
    <p:sldLayoutId id="2147483682" r:id="rId16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9800" y="2158409"/>
            <a:ext cx="7189900" cy="1286540"/>
          </a:xfrm>
          <a:noFill/>
        </p:spPr>
        <p:txBody>
          <a:bodyPr/>
          <a:lstStyle/>
          <a:p>
            <a:pPr algn="ctr"/>
            <a:r>
              <a:rPr lang="en-AU" dirty="0" smtClean="0"/>
              <a:t>Evaluation of </a:t>
            </a:r>
            <a:r>
              <a:rPr lang="en-AU" dirty="0"/>
              <a:t>Australia’s </a:t>
            </a:r>
            <a:r>
              <a:rPr lang="en-AU" dirty="0" smtClean="0"/>
              <a:t>Advocacy for disability-inclusive DEVELOPMENT</a:t>
            </a:r>
            <a:br>
              <a:rPr lang="en-AU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" y="633202"/>
            <a:ext cx="3491247" cy="595423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798400" y="3511467"/>
            <a:ext cx="1668354" cy="1528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Rounded Rectangle 8"/>
          <p:cNvSpPr/>
          <p:nvPr/>
        </p:nvSpPr>
        <p:spPr>
          <a:xfrm>
            <a:off x="3104707" y="3189767"/>
            <a:ext cx="5074093" cy="3476847"/>
          </a:xfrm>
          <a:prstGeom prst="roundRect">
            <a:avLst>
              <a:gd name="adj" fmla="val 2813"/>
            </a:avLst>
          </a:prstGeom>
          <a:blipFill>
            <a:blip r:embed="rId4"/>
            <a:srcRect/>
            <a:stretch>
              <a:fillRect l="-5268" t="-11498" r="-65413" b="-372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65493" y="1507519"/>
            <a:ext cx="42148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OFFICE OF DEVELOPMENT EFFECTIVENESS</a:t>
            </a:r>
            <a:endParaRPr lang="en-A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1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800100"/>
            <a:ext cx="7308000" cy="667986"/>
          </a:xfrm>
        </p:spPr>
        <p:txBody>
          <a:bodyPr/>
          <a:lstStyle/>
          <a:p>
            <a:r>
              <a:rPr lang="en-AU" dirty="0" smtClean="0"/>
              <a:t>Australia’s Credibility as an advocate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AU" b="1" dirty="0" smtClean="0"/>
              <a:t>Factors that have contributed to credibility</a:t>
            </a:r>
            <a:endParaRPr lang="en-AU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56681"/>
              </p:ext>
            </p:extLst>
          </p:nvPr>
        </p:nvGraphicFramePr>
        <p:xfrm>
          <a:off x="467293" y="1300163"/>
          <a:ext cx="7919470" cy="227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7293" y="4118764"/>
            <a:ext cx="8176645" cy="22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4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714375"/>
            <a:ext cx="7308000" cy="1121625"/>
          </a:xfrm>
        </p:spPr>
        <p:txBody>
          <a:bodyPr/>
          <a:lstStyle/>
          <a:p>
            <a:pPr algn="ctr"/>
            <a:r>
              <a:rPr lang="en-AU" dirty="0"/>
              <a:t>Overall </a:t>
            </a:r>
            <a:r>
              <a:rPr lang="en-AU" dirty="0" smtClean="0"/>
              <a:t>effectiveness of Australian advocacy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3686175"/>
            <a:ext cx="7308001" cy="457199"/>
          </a:xfrm>
        </p:spPr>
        <p:txBody>
          <a:bodyPr/>
          <a:lstStyle/>
          <a:p>
            <a:r>
              <a:rPr lang="en-AU" b="1" dirty="0" smtClean="0"/>
              <a:t>Factors that have contributed to effectiveness</a:t>
            </a:r>
            <a:endParaRPr lang="en-AU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E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7151505"/>
              </p:ext>
            </p:extLst>
          </p:nvPr>
        </p:nvGraphicFramePr>
        <p:xfrm>
          <a:off x="899998" y="1671638"/>
          <a:ext cx="7729651" cy="201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7294" y="4143374"/>
            <a:ext cx="8162356" cy="237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17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Leadership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807466"/>
              </p:ext>
            </p:extLst>
          </p:nvPr>
        </p:nvGraphicFramePr>
        <p:xfrm>
          <a:off x="900113" y="1836738"/>
          <a:ext cx="7307262" cy="3959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85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13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8" t="13164" r="12277" b="6928"/>
          <a:stretch/>
        </p:blipFill>
        <p:spPr>
          <a:xfrm>
            <a:off x="467293" y="1243013"/>
            <a:ext cx="7619432" cy="51475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9471" y="628651"/>
            <a:ext cx="63150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AUSTRALIAN LEADERSHIP</a:t>
            </a:r>
            <a:endParaRPr lang="en-AU" sz="28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73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495965"/>
                </a:solidFill>
                <a:latin typeface="Calibri" panose="020F0502020204030204" pitchFamily="34" charset="0"/>
              </a:rPr>
              <a:t>INFLUENCING </a:t>
            </a:r>
            <a:r>
              <a:rPr lang="en-AU" dirty="0">
                <a:solidFill>
                  <a:schemeClr val="tx2"/>
                </a:solidFill>
              </a:rPr>
              <a:t>Global POLICY processes:</a:t>
            </a:r>
            <a:r>
              <a:rPr lang="en-AU" dirty="0" smtClean="0">
                <a:solidFill>
                  <a:schemeClr val="tx2"/>
                </a:solidFill>
              </a:rPr>
              <a:t/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accent6"/>
                </a:solidFill>
              </a:rPr>
              <a:t>2030 </a:t>
            </a:r>
            <a:r>
              <a:rPr lang="en-AU" dirty="0">
                <a:solidFill>
                  <a:schemeClr val="accent6"/>
                </a:solidFill>
              </a:rPr>
              <a:t>Agenda for Sustainable </a:t>
            </a:r>
            <a:r>
              <a:rPr lang="en-AU" dirty="0" smtClean="0">
                <a:solidFill>
                  <a:schemeClr val="accent6"/>
                </a:solidFill>
              </a:rPr>
              <a:t>Development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1844630"/>
              </p:ext>
            </p:extLst>
          </p:nvPr>
        </p:nvGraphicFramePr>
        <p:xfrm>
          <a:off x="467293" y="1216800"/>
          <a:ext cx="4090420" cy="4712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98733486"/>
              </p:ext>
            </p:extLst>
          </p:nvPr>
        </p:nvGraphicFramePr>
        <p:xfrm>
          <a:off x="4751388" y="1366144"/>
          <a:ext cx="3906837" cy="471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3723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Economic Engagement in Australia’s Development, Diplomatic and Trade Portfolios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15</a:t>
            </a:fld>
            <a:endParaRPr lang="en-GB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" r="2540" b="52205"/>
          <a:stretch/>
        </p:blipFill>
        <p:spPr>
          <a:xfrm>
            <a:off x="467293" y="442913"/>
            <a:ext cx="8176646" cy="3414711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00" r="-299"/>
          <a:stretch/>
        </p:blipFill>
        <p:spPr>
          <a:xfrm>
            <a:off x="467293" y="4043363"/>
            <a:ext cx="8176646" cy="24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495965"/>
                </a:solidFill>
                <a:latin typeface="Calibri" panose="020F0502020204030204" pitchFamily="34" charset="0"/>
              </a:rPr>
              <a:t>INFLUENCING </a:t>
            </a:r>
            <a:r>
              <a:rPr lang="en-AU" dirty="0">
                <a:solidFill>
                  <a:schemeClr val="tx2"/>
                </a:solidFill>
              </a:rPr>
              <a:t>Global POLICY processes: </a:t>
            </a:r>
            <a:r>
              <a:rPr lang="en-AU" dirty="0">
                <a:solidFill>
                  <a:srgbClr val="495965"/>
                </a:solidFill>
                <a:latin typeface="Calibri" panose="020F0502020204030204" pitchFamily="34" charset="0"/>
              </a:rPr>
              <a:t/>
            </a:r>
            <a:br>
              <a:rPr lang="en-AU" dirty="0">
                <a:solidFill>
                  <a:srgbClr val="495965"/>
                </a:solidFill>
                <a:latin typeface="Calibri" panose="020F0502020204030204" pitchFamily="34" charset="0"/>
              </a:rPr>
            </a:br>
            <a:r>
              <a:rPr lang="en-AU" dirty="0">
                <a:solidFill>
                  <a:srgbClr val="007C89"/>
                </a:solidFill>
                <a:latin typeface="Calibri" panose="020F0502020204030204" pitchFamily="34" charset="0"/>
              </a:rPr>
              <a:t>World humanitarian summit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5151326"/>
              </p:ext>
            </p:extLst>
          </p:nvPr>
        </p:nvGraphicFramePr>
        <p:xfrm>
          <a:off x="467293" y="1385888"/>
          <a:ext cx="3872932" cy="4214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85878527"/>
              </p:ext>
            </p:extLst>
          </p:nvPr>
        </p:nvGraphicFramePr>
        <p:xfrm>
          <a:off x="4514850" y="1385888"/>
          <a:ext cx="4143375" cy="441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9746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271588" y="1752836"/>
            <a:ext cx="6900862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2600"/>
              </a:spcAft>
            </a:pPr>
            <a:r>
              <a:rPr lang="en-AU" sz="20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Australian Government played a pivotal role in ensuring that disability inclusion was profiled throughout the World Humanitarian Summit process. We believe its </a:t>
            </a:r>
            <a:r>
              <a:rPr lang="en-AU" sz="2000" b="1" i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advocacy …directly </a:t>
            </a:r>
            <a:r>
              <a:rPr lang="en-AU" sz="2000" b="1" i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contributed to disability being included as a formal side event at the Global Consultation – a step which launched multi-stakeholder collaboration on the Charter on Inclusion of Persons with Disabilities — </a:t>
            </a:r>
            <a:r>
              <a:rPr lang="en-AU" sz="2000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Humanitarian agency</a:t>
            </a:r>
            <a:endParaRPr lang="en-AU" sz="2000" b="1" i="1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250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088" y="576000"/>
            <a:ext cx="7507912" cy="640800"/>
          </a:xfrm>
        </p:spPr>
        <p:txBody>
          <a:bodyPr/>
          <a:lstStyle/>
          <a:p>
            <a:r>
              <a:rPr lang="en-AU" dirty="0" smtClean="0">
                <a:solidFill>
                  <a:schemeClr val="tx2"/>
                </a:solidFill>
              </a:rPr>
              <a:t>Supporting other advocates:</a:t>
            </a:r>
            <a:br>
              <a:rPr lang="en-AU" dirty="0" smtClean="0">
                <a:solidFill>
                  <a:schemeClr val="tx2"/>
                </a:solidFill>
              </a:rPr>
            </a:br>
            <a:r>
              <a:rPr lang="en-AU" dirty="0" smtClean="0">
                <a:solidFill>
                  <a:schemeClr val="accent6"/>
                </a:solidFill>
              </a:rPr>
              <a:t>building DPO CAPACITY</a:t>
            </a:r>
            <a:endParaRPr lang="en-AU" dirty="0">
              <a:solidFill>
                <a:schemeClr val="accent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7568814"/>
              </p:ext>
            </p:extLst>
          </p:nvPr>
        </p:nvGraphicFramePr>
        <p:xfrm>
          <a:off x="467293" y="1514476"/>
          <a:ext cx="3872932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00563016"/>
              </p:ext>
            </p:extLst>
          </p:nvPr>
        </p:nvGraphicFramePr>
        <p:xfrm>
          <a:off x="4554000" y="1514475"/>
          <a:ext cx="4132800" cy="422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25103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900113"/>
            <a:ext cx="7308001" cy="4757737"/>
          </a:xfrm>
        </p:spPr>
        <p:txBody>
          <a:bodyPr/>
          <a:lstStyle/>
          <a:p>
            <a:r>
              <a:rPr lang="en-AU" b="1" i="1" dirty="0">
                <a:solidFill>
                  <a:schemeClr val="accent6"/>
                </a:solidFill>
              </a:rPr>
              <a:t>Through DFAT support for DPOs our voices are now heard. We are changing policies, holding governments to account and lobbying for increased funding </a:t>
            </a:r>
            <a:r>
              <a:rPr lang="en-AU" b="1" i="1" dirty="0"/>
              <a:t>— </a:t>
            </a:r>
            <a:r>
              <a:rPr lang="en-AU" dirty="0" smtClean="0"/>
              <a:t>DPO</a:t>
            </a:r>
          </a:p>
          <a:p>
            <a:endParaRPr lang="en-AU" b="1" i="1" dirty="0"/>
          </a:p>
          <a:p>
            <a:r>
              <a:rPr lang="en-AU" b="1" i="1" dirty="0">
                <a:solidFill>
                  <a:schemeClr val="accent6"/>
                </a:solidFill>
              </a:rPr>
              <a:t>Six years ago, IDA needed support. IDA is now well established and a key agency </a:t>
            </a:r>
            <a:r>
              <a:rPr lang="en-AU" b="1" i="1" dirty="0"/>
              <a:t>— </a:t>
            </a:r>
            <a:r>
              <a:rPr lang="en-AU" dirty="0"/>
              <a:t>UN agency</a:t>
            </a:r>
            <a:endParaRPr lang="en-AU" b="1" i="1" dirty="0"/>
          </a:p>
          <a:p>
            <a:endParaRPr lang="en-AU" b="1" i="1" dirty="0"/>
          </a:p>
          <a:p>
            <a:r>
              <a:rPr lang="en-AU" b="1" i="1" dirty="0">
                <a:solidFill>
                  <a:schemeClr val="accent6"/>
                </a:solidFill>
              </a:rPr>
              <a:t>IDA has become one of the key strategic partners of most of the UN system </a:t>
            </a:r>
            <a:r>
              <a:rPr lang="en-AU" b="1" i="1" dirty="0" smtClean="0">
                <a:solidFill>
                  <a:schemeClr val="accent6"/>
                </a:solidFill>
              </a:rPr>
              <a:t>……and </a:t>
            </a:r>
            <a:r>
              <a:rPr lang="en-AU" b="1" i="1" dirty="0">
                <a:solidFill>
                  <a:schemeClr val="accent6"/>
                </a:solidFill>
              </a:rPr>
              <a:t>plays a key role in advocacy on the rights of persons with disabilities </a:t>
            </a:r>
            <a:r>
              <a:rPr lang="en-AU" b="1" i="1" dirty="0"/>
              <a:t>— </a:t>
            </a:r>
            <a:r>
              <a:rPr lang="en-AU" dirty="0"/>
              <a:t>UN </a:t>
            </a:r>
            <a:r>
              <a:rPr lang="en-AU" dirty="0" smtClean="0"/>
              <a:t>agency</a:t>
            </a:r>
          </a:p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2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Evaluation purpose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3644494"/>
            <a:ext cx="7308001" cy="7750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team: Laurie </a:t>
            </a:r>
            <a:r>
              <a:rPr lang="en-A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Dunn, Karen Ovington and Charlotte McClain </a:t>
            </a:r>
            <a:r>
              <a:rPr lang="en-AU" b="1" dirty="0" err="1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Nhalpo</a:t>
            </a:r>
            <a:endParaRPr lang="en-AU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2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899999" y="1836000"/>
            <a:ext cx="6643801" cy="13221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400"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assess the effectiveness of </a:t>
            </a:r>
            <a:r>
              <a:rPr lang="en-AU" sz="24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2400"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ustralia’s advocacy for disability inclusion in development</a:t>
            </a:r>
            <a:endParaRPr lang="en-AU" sz="2400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501291"/>
              </p:ext>
            </p:extLst>
          </p:nvPr>
        </p:nvGraphicFramePr>
        <p:xfrm>
          <a:off x="467293" y="557214"/>
          <a:ext cx="8248082" cy="4100221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8248082">
                  <a:extLst>
                    <a:ext uri="{9D8B030D-6E8A-4147-A177-3AD203B41FA5}">
                      <a16:colId xmlns:a16="http://schemas.microsoft.com/office/drawing/2014/main" val="3649315412"/>
                    </a:ext>
                  </a:extLst>
                </a:gridCol>
              </a:tblGrid>
              <a:tr h="430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spc="20" dirty="0" smtClean="0">
                          <a:effectLst/>
                        </a:rPr>
                        <a:t>RECOMMENDATIONS </a:t>
                      </a:r>
                      <a:endParaRPr lang="en-AU" sz="2400" b="1" dirty="0">
                        <a:solidFill>
                          <a:srgbClr val="43434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838" marR="27157" marT="40498" marB="27157" anchor="ctr"/>
                </a:tc>
                <a:extLst>
                  <a:ext uri="{0D108BD9-81ED-4DB2-BD59-A6C34878D82A}">
                    <a16:rowId xmlns:a16="http://schemas.microsoft.com/office/drawing/2014/main" val="763059461"/>
                  </a:ext>
                </a:extLst>
              </a:tr>
              <a:tr h="3641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2400" dirty="0">
                          <a:solidFill>
                            <a:schemeClr val="tx2"/>
                          </a:solidFill>
                          <a:effectLst/>
                        </a:rPr>
                        <a:t>DFAT should </a:t>
                      </a: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: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continue </a:t>
                      </a:r>
                      <a:r>
                        <a:rPr lang="en-AU" sz="2400" dirty="0">
                          <a:solidFill>
                            <a:schemeClr val="tx2"/>
                          </a:solidFill>
                          <a:effectLst/>
                        </a:rPr>
                        <a:t>its </a:t>
                      </a: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global </a:t>
                      </a:r>
                      <a:r>
                        <a:rPr lang="en-AU" sz="2400" dirty="0">
                          <a:solidFill>
                            <a:schemeClr val="tx2"/>
                          </a:solidFill>
                          <a:effectLst/>
                        </a:rPr>
                        <a:t>advocacy </a:t>
                      </a:r>
                      <a:endParaRPr lang="en-AU" sz="240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continue to support Australian leadership 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identify and use opportunities to advocate for disability inclusion in its operations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AU" sz="2400" dirty="0" smtClean="0">
                          <a:solidFill>
                            <a:schemeClr val="tx2"/>
                          </a:solidFill>
                          <a:effectLst/>
                        </a:rPr>
                        <a:t>act decisively and end funding to the Statistics Division of United Nations Department of Economic and Social Affairs</a:t>
                      </a:r>
                      <a:endParaRPr lang="en-AU" sz="20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53838" marR="27157" marT="40498" marB="27157"/>
                </a:tc>
                <a:extLst>
                  <a:ext uri="{0D108BD9-81ED-4DB2-BD59-A6C34878D82A}">
                    <a16:rowId xmlns:a16="http://schemas.microsoft.com/office/drawing/2014/main" val="1726685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844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 for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 in assessing advocacy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approach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methodology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specific findings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Difficulties in Assessing advocacy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000" y="1432800"/>
            <a:ext cx="7308000" cy="4363200"/>
          </a:xfrm>
        </p:spPr>
        <p:txBody>
          <a:bodyPr/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Changing beliefs takes time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Targets have to be receptive </a:t>
            </a:r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advocacy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is often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multifaceted with many advocates</a:t>
            </a: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A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</a:t>
            </a:r>
            <a:r>
              <a:rPr lang="en-A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attribute outcomes to specific actions </a:t>
            </a:r>
            <a:r>
              <a:rPr lang="en-A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A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particular </a:t>
            </a:r>
            <a:r>
              <a:rPr lang="en-A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advocate</a:t>
            </a:r>
          </a:p>
          <a:p>
            <a:pPr algn="ctr">
              <a:lnSpc>
                <a:spcPct val="100000"/>
              </a:lnSpc>
            </a:pPr>
            <a:endParaRPr lang="en-AU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Changes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in beliefs and attitudes are difficult to measure</a:t>
            </a:r>
          </a:p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4</a:t>
            </a:fld>
            <a:endParaRPr lang="en-GB"/>
          </a:p>
        </p:txBody>
      </p:sp>
      <p:sp>
        <p:nvSpPr>
          <p:cNvPr id="7" name="Down Arrow 6"/>
          <p:cNvSpPr/>
          <p:nvPr/>
        </p:nvSpPr>
        <p:spPr>
          <a:xfrm>
            <a:off x="4069368" y="2972306"/>
            <a:ext cx="484632" cy="500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45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 OF ODE EVALUTION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Limited scope to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global advocacy </a:t>
            </a:r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Covers both Development for All strategies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contribution made by Australian advocacy (not attribution)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 theory of </a:t>
            </a: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93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6</a:t>
            </a:fld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279" t="27966" r="3974" b="1"/>
          <a:stretch/>
        </p:blipFill>
        <p:spPr>
          <a:xfrm>
            <a:off x="467294" y="528638"/>
            <a:ext cx="8105206" cy="587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7</a:t>
            </a:fld>
            <a:endParaRPr lang="en-GB"/>
          </a:p>
        </p:txBody>
      </p:sp>
      <p:pic>
        <p:nvPicPr>
          <p:cNvPr id="4" name="Content Placeholder 7"/>
          <p:cNvPicPr>
            <a:picLocks/>
          </p:cNvPicPr>
          <p:nvPr/>
        </p:nvPicPr>
        <p:blipFill rotWithShape="1">
          <a:blip r:embed="rId3"/>
          <a:srcRect r="-766" b="66277"/>
          <a:stretch/>
        </p:blipFill>
        <p:spPr>
          <a:xfrm>
            <a:off x="467293" y="521330"/>
            <a:ext cx="8190478" cy="47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9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942975"/>
            <a:ext cx="7308000" cy="557213"/>
          </a:xfrm>
        </p:spPr>
        <p:txBody>
          <a:bodyPr/>
          <a:lstStyle/>
          <a:p>
            <a:r>
              <a:rPr lang="en-AU" dirty="0" smtClean="0"/>
              <a:t>Evaluation methodology</a:t>
            </a:r>
            <a:endParaRPr lang="en-AU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5899784"/>
              </p:ext>
            </p:extLst>
          </p:nvPr>
        </p:nvGraphicFramePr>
        <p:xfrm>
          <a:off x="899999" y="2405034"/>
          <a:ext cx="7072423" cy="331082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2697728">
                  <a:extLst>
                    <a:ext uri="{9D8B030D-6E8A-4147-A177-3AD203B41FA5}">
                      <a16:colId xmlns:a16="http://schemas.microsoft.com/office/drawing/2014/main" val="1074475966"/>
                    </a:ext>
                  </a:extLst>
                </a:gridCol>
                <a:gridCol w="2173845">
                  <a:extLst>
                    <a:ext uri="{9D8B030D-6E8A-4147-A177-3AD203B41FA5}">
                      <a16:colId xmlns:a16="http://schemas.microsoft.com/office/drawing/2014/main" val="3188400314"/>
                    </a:ext>
                  </a:extLst>
                </a:gridCol>
                <a:gridCol w="2200850">
                  <a:extLst>
                    <a:ext uri="{9D8B030D-6E8A-4147-A177-3AD203B41FA5}">
                      <a16:colId xmlns:a16="http://schemas.microsoft.com/office/drawing/2014/main" val="3610747730"/>
                    </a:ext>
                  </a:extLst>
                </a:gridCol>
              </a:tblGrid>
              <a:tr h="62682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 dirty="0">
                          <a:effectLst/>
                        </a:rPr>
                        <a:t>Organisation</a:t>
                      </a:r>
                      <a:endParaRPr lang="en-AU" sz="2000" b="1" spc="3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 dirty="0">
                          <a:effectLst/>
                        </a:rPr>
                        <a:t>Number of interviews  </a:t>
                      </a:r>
                      <a:endParaRPr lang="en-AU" sz="2000" b="1" spc="3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>
                          <a:effectLst/>
                        </a:rPr>
                        <a:t>Number of participants</a:t>
                      </a:r>
                      <a:endParaRPr lang="en-AU" sz="2000" b="1" spc="3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 anchor="ctr"/>
                </a:tc>
                <a:extLst>
                  <a:ext uri="{0D108BD9-81ED-4DB2-BD59-A6C34878D82A}">
                    <a16:rowId xmlns:a16="http://schemas.microsoft.com/office/drawing/2014/main" val="3523398264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DPO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2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1270220640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DFAT 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15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25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3099704085"/>
                  </a:ext>
                </a:extLst>
              </a:tr>
              <a:tr h="329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UN agency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8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20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781963097"/>
                  </a:ext>
                </a:extLst>
              </a:tr>
              <a:tr h="665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Organisations </a:t>
                      </a:r>
                      <a:r>
                        <a:rPr lang="en-AU" sz="2000" dirty="0" smtClean="0">
                          <a:effectLst/>
                        </a:rPr>
                        <a:t>which focus </a:t>
                      </a:r>
                      <a:r>
                        <a:rPr lang="en-AU" sz="2000" dirty="0">
                          <a:effectLst/>
                        </a:rPr>
                        <a:t>on disability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6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12</a:t>
                      </a:r>
                      <a:endParaRPr lang="en-AU" sz="20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2576277793"/>
                  </a:ext>
                </a:extLst>
              </a:tr>
              <a:tr h="419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Other </a:t>
                      </a:r>
                      <a:r>
                        <a:rPr lang="en-AU" sz="2000" dirty="0" smtClean="0">
                          <a:effectLst/>
                        </a:rPr>
                        <a:t>organisations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3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4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3321652343"/>
                  </a:ext>
                </a:extLst>
              </a:tr>
              <a:tr h="431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Bilateral agencies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A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193" marR="67193" marT="0" marB="0"/>
                </a:tc>
                <a:extLst>
                  <a:ext uri="{0D108BD9-81ED-4DB2-BD59-A6C34878D82A}">
                    <a16:rowId xmlns:a16="http://schemas.microsoft.com/office/drawing/2014/main" val="4217141929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8</a:t>
            </a:fld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>
          <a:xfrm>
            <a:off x="900000" y="1500188"/>
            <a:ext cx="6929550" cy="79851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4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2400"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ocument review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400" cap="none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400" cap="none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nterviews</a:t>
            </a:r>
            <a:endParaRPr lang="en-AU" sz="2400" cap="non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3. </a:t>
            </a:r>
            <a:r>
              <a:rPr lang="en-AU" sz="2400" cap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AU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urvey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389315"/>
              </p:ext>
            </p:extLst>
          </p:nvPr>
        </p:nvGraphicFramePr>
        <p:xfrm>
          <a:off x="835535" y="1568905"/>
          <a:ext cx="6788009" cy="323761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214930">
                  <a:extLst>
                    <a:ext uri="{9D8B030D-6E8A-4147-A177-3AD203B41FA5}">
                      <a16:colId xmlns:a16="http://schemas.microsoft.com/office/drawing/2014/main" val="3872732131"/>
                    </a:ext>
                  </a:extLst>
                </a:gridCol>
                <a:gridCol w="1201479">
                  <a:extLst>
                    <a:ext uri="{9D8B030D-6E8A-4147-A177-3AD203B41FA5}">
                      <a16:colId xmlns:a16="http://schemas.microsoft.com/office/drawing/2014/main" val="13735719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1019650"/>
                    </a:ext>
                  </a:extLst>
                </a:gridCol>
              </a:tblGrid>
              <a:tr h="138021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 dirty="0">
                          <a:effectLst/>
                        </a:rPr>
                        <a:t>Organisation</a:t>
                      </a:r>
                      <a:endParaRPr lang="en-AU" sz="2000" b="1" spc="3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 dirty="0">
                          <a:effectLst/>
                        </a:rPr>
                        <a:t>Number surveyed  </a:t>
                      </a:r>
                      <a:endParaRPr lang="en-AU" sz="2000" b="1" spc="3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tabLst>
                          <a:tab pos="629920" algn="l"/>
                        </a:tabLst>
                      </a:pPr>
                      <a:r>
                        <a:rPr lang="en-AU" sz="2000" spc="30" dirty="0">
                          <a:effectLst/>
                        </a:rPr>
                        <a:t>Number of responses</a:t>
                      </a:r>
                      <a:endParaRPr lang="en-AU" sz="2000" b="1" spc="3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7706578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UN agency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12</a:t>
                      </a:r>
                      <a:endParaRPr lang="en-AU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7</a:t>
                      </a:r>
                      <a:endParaRPr lang="en-AU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57309"/>
                  </a:ext>
                </a:extLst>
              </a:tr>
              <a:tr h="346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DPOs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AU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2</a:t>
                      </a:r>
                      <a:endParaRPr lang="en-AU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539131"/>
                  </a:ext>
                </a:extLst>
              </a:tr>
              <a:tr h="4541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Organisations </a:t>
                      </a:r>
                      <a:r>
                        <a:rPr lang="en-AU" sz="2000" dirty="0" smtClean="0">
                          <a:effectLst/>
                        </a:rPr>
                        <a:t>with a focus </a:t>
                      </a:r>
                      <a:r>
                        <a:rPr lang="en-AU" sz="2000" dirty="0">
                          <a:effectLst/>
                        </a:rPr>
                        <a:t>on disability 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6</a:t>
                      </a:r>
                      <a:endParaRPr lang="en-AU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4</a:t>
                      </a:r>
                      <a:endParaRPr lang="en-AU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0452928"/>
                  </a:ext>
                </a:extLst>
              </a:tr>
              <a:tr h="386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Other </a:t>
                      </a:r>
                      <a:r>
                        <a:rPr lang="en-AU" sz="2000" dirty="0" smtClean="0">
                          <a:effectLst/>
                        </a:rPr>
                        <a:t>organisations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6</a:t>
                      </a:r>
                      <a:endParaRPr lang="en-AU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>
                          <a:effectLst/>
                        </a:rPr>
                        <a:t>6</a:t>
                      </a:r>
                      <a:endParaRPr lang="en-AU" sz="20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7966815"/>
                  </a:ext>
                </a:extLst>
              </a:tr>
              <a:tr h="306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Bilateral agencies</a:t>
                      </a:r>
                      <a:endParaRPr lang="en-AU" sz="20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16</a:t>
                      </a:r>
                      <a:endParaRPr lang="en-AU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2000" dirty="0">
                          <a:effectLst/>
                        </a:rPr>
                        <a:t>12</a:t>
                      </a:r>
                      <a:endParaRPr lang="en-AU" sz="20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89388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9</a:t>
            </a:fld>
            <a:endParaRPr lang="en-GB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33538" y="316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AU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9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FAT Corporate">
      <a:dk1>
        <a:sysClr val="windowText" lastClr="000000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FAT Corporate">
    <a:dk1>
      <a:sysClr val="windowText" lastClr="000000"/>
    </a:dk1>
    <a:lt1>
      <a:sysClr val="window" lastClr="FFFFFF"/>
    </a:lt1>
    <a:dk2>
      <a:srgbClr val="495965"/>
    </a:dk2>
    <a:lt2>
      <a:srgbClr val="D8DCDB"/>
    </a:lt2>
    <a:accent1>
      <a:srgbClr val="65C5B4"/>
    </a:accent1>
    <a:accent2>
      <a:srgbClr val="ACD08C"/>
    </a:accent2>
    <a:accent3>
      <a:srgbClr val="D3875F"/>
    </a:accent3>
    <a:accent4>
      <a:srgbClr val="FFF799"/>
    </a:accent4>
    <a:accent5>
      <a:srgbClr val="409F68"/>
    </a:accent5>
    <a:accent6>
      <a:srgbClr val="007C89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14" ma:contentTypeDescription="Intranet document content" ma:contentTypeScope="" ma:versionID="409882db981fea4e6fe5e3b4fc527d96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dfce1fc4fe27dd73beb5ca1d972e0cf0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349e11ad-1311-4134-818c-bb844dbfe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349e11ad-1311-4134-818c-bb844dbfed54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ublication Template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  <xsd:enumeration value="WHS Template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</xsd:restriction>
      </xsd:simpleType>
    </xsd:element>
    <xsd:element name="Format" ma:index="24" ma:displayName="Format" ma:default="N/a" ma:format="Dropdown" ma:internalName="Format">
      <xsd:simpleType>
        <xsd:restriction base="dms:Choice">
          <xsd:enumeration value="N/a"/>
          <xsd:enumeration value="1. Examples of best practice"/>
          <xsd:enumeration value="2. Fact sheets"/>
          <xsd:enumeration value="3. Fact sheets - Aid"/>
          <xsd:enumeration value="4. Reports"/>
          <xsd:enumeration value="5. Reports - Aid"/>
          <xsd:enumeration value="6. PowerPoint"/>
          <xsd:enumeration value="7. Exc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Keywords xmlns="349e11ad-1311-4134-818c-bb844dbfed54"/>
    <ExpiryDate xmlns="349e11ad-1311-4134-818c-bb844dbfed54" xsi:nil="true"/>
    <ItemActive xmlns="6b894c73-1921-4299-aefc-49f5a4cb1310">true</ItemActive>
    <OrganisationalUnit xmlns="349e11ad-1311-4134-818c-bb844dbfed54" xsi:nil="true"/>
    <PageDescription xmlns="349e11ad-1311-4134-818c-bb844dbfed54" xsi:nil="true"/>
    <PageAuthor xmlns="349e11ad-1311-4134-818c-bb844dbfed54">
      <UserInfo>
        <DisplayName/>
        <AccountId xsi:nil="true"/>
        <AccountType/>
      </UserInfo>
    </PageAuthor>
    <ReviewDate xmlns="349e11ad-1311-4134-818c-bb844dbfed54" xsi:nil="true"/>
    <TRIMReferenceNumber xmlns="349e11ad-1311-4134-818c-bb844dbfed54" xsi:nil="true"/>
    <SecurityCategory xmlns="6b894c73-1921-4299-aefc-49f5a4cb1310" xsi:nil="true"/>
    <Template_x0020_group xmlns="6b894c73-1921-4299-aefc-49f5a4cb1310">Publication Templates</Template_x0020_group>
    <Format xmlns="6b894c73-1921-4299-aefc-49f5a4cb1310">6. PowerPoint</Format>
  </documentManagement>
</p:properties>
</file>

<file path=customXml/itemProps1.xml><?xml version="1.0" encoding="utf-8"?>
<ds:datastoreItem xmlns:ds="http://schemas.openxmlformats.org/officeDocument/2006/customXml" ds:itemID="{936E024C-C1BC-4E52-BCC5-E19668C44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359EF0-EB7D-49A7-93B3-39ED8C5F58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14B15-ACB1-4DBF-AA7E-A9B2AEB0AE48}">
  <ds:schemaRefs>
    <ds:schemaRef ds:uri="349e11ad-1311-4134-818c-bb844dbfed54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6b894c73-1921-4299-aefc-49f5a4cb1310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13176</TotalTime>
  <Words>500</Words>
  <Application>Microsoft Office PowerPoint</Application>
  <PresentationFormat>On-screen Show (4:3)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 3</vt:lpstr>
      <vt:lpstr>Office Theme</vt:lpstr>
      <vt:lpstr>Evaluation of Australia’s Advocacy for disability-inclusive DEVELOPMENT </vt:lpstr>
      <vt:lpstr>PowerPoint Presentation</vt:lpstr>
      <vt:lpstr>Plan for presentation</vt:lpstr>
      <vt:lpstr>Difficulties in Assessing advocacy</vt:lpstr>
      <vt:lpstr>Approach OF ODE EVALUTION</vt:lpstr>
      <vt:lpstr>PowerPoint Presentation</vt:lpstr>
      <vt:lpstr>PowerPoint Presentation</vt:lpstr>
      <vt:lpstr>PowerPoint Presentation</vt:lpstr>
      <vt:lpstr>3. Survey</vt:lpstr>
      <vt:lpstr>PowerPoint Presentation</vt:lpstr>
      <vt:lpstr>PowerPoint Presentation</vt:lpstr>
      <vt:lpstr>Australia’s Leadership</vt:lpstr>
      <vt:lpstr>PowerPoint Presentation</vt:lpstr>
      <vt:lpstr>INFLUENCING Global POLICY processes: 2030 Agenda for Sustainable Development</vt:lpstr>
      <vt:lpstr>PowerPoint Presentation</vt:lpstr>
      <vt:lpstr>INFLUENCING Global POLICY processes:  World humanitarian summit</vt:lpstr>
      <vt:lpstr>PowerPoint Presentation</vt:lpstr>
      <vt:lpstr>Supporting other advocates: building DPO CAPACITY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Standard</dc:title>
  <dc:creator>Ben Fulford</dc:creator>
  <cp:lastModifiedBy>Ovington, Karen</cp:lastModifiedBy>
  <cp:revision>243</cp:revision>
  <cp:lastPrinted>2018-04-11T01:37:50Z</cp:lastPrinted>
  <dcterms:created xsi:type="dcterms:W3CDTF">2016-05-17T00:02:50Z</dcterms:created>
  <dcterms:modified xsi:type="dcterms:W3CDTF">2018-04-11T23:56:05Z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5c338de8-18dc-43cd-bdb4-d16eb74d913b</vt:lpwstr>
  </property>
  <property fmtid="{D5CDD505-2E9C-101B-9397-08002B2CF9AE}" pid="3" name="ContentTypeId">
    <vt:lpwstr>0x01010068D47A3238F547F295FC4399B890905A00EB5D4F438FF3914DA696AB2B9777A65B</vt:lpwstr>
  </property>
  <property fmtid="{D5CDD505-2E9C-101B-9397-08002B2CF9AE}" pid="4" name="Alpha">
    <vt:lpwstr>1. Examples of best practice</vt:lpwstr>
  </property>
  <property fmtid="{D5CDD505-2E9C-101B-9397-08002B2CF9AE}" pid="5" name="Order">
    <vt:r8>81800</vt:r8>
  </property>
  <property fmtid="{D5CDD505-2E9C-101B-9397-08002B2CF9AE}" pid="6" name="DFATTrimPowerPointDocId">
    <vt:lpwstr>0f457b4b-1efd-4aa3-9f21-09687e102add</vt:lpwstr>
  </property>
  <property fmtid="{D5CDD505-2E9C-101B-9397-08002B2CF9AE}" pid="7" name="SEC">
    <vt:lpwstr>UNCLASSIFIED</vt:lpwstr>
  </property>
  <property fmtid="{D5CDD505-2E9C-101B-9397-08002B2CF9AE}" pid="8" name="DLM">
    <vt:lpwstr>No DLM</vt:lpwstr>
  </property>
</Properties>
</file>