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6.xml" ContentType="application/vnd.openxmlformats-officedocument.presentationml.notesSlide+xml"/>
  <Override PartName="/ppt/charts/chart2.xml" ContentType="application/vnd.openxmlformats-officedocument.drawingml.chart+xml"/>
  <Override PartName="/ppt/notesSlides/notesSlide7.xml" ContentType="application/vnd.openxmlformats-officedocument.presentationml.notesSlide+xml"/>
  <Override PartName="/ppt/charts/chart3.xml" ContentType="application/vnd.openxmlformats-officedocument.drawingml.chart+xml"/>
  <Override PartName="/ppt/notesSlides/notesSlide8.xml" ContentType="application/vnd.openxmlformats-officedocument.presentationml.notesSlide+xml"/>
  <Override PartName="/ppt/charts/chart4.xml" ContentType="application/vnd.openxmlformats-officedocument.drawingml.chart+xml"/>
  <Override PartName="/ppt/notesSlides/notesSlide9.xml" ContentType="application/vnd.openxmlformats-officedocument.presentationml.notesSlide+xml"/>
  <Override PartName="/ppt/charts/chart5.xml" ContentType="application/vnd.openxmlformats-officedocument.drawingml.chart+xml"/>
  <Override PartName="/ppt/notesSlides/notesSlide10.xml" ContentType="application/vnd.openxmlformats-officedocument.presentationml.notesSlide+xml"/>
  <Override PartName="/ppt/charts/chart6.xml" ContentType="application/vnd.openxmlformats-officedocument.drawingml.chart+xml"/>
  <Override PartName="/ppt/notesSlides/notesSlide11.xml" ContentType="application/vnd.openxmlformats-officedocument.presentationml.notesSlide+xml"/>
  <Override PartName="/ppt/charts/chart7.xml" ContentType="application/vnd.openxmlformats-officedocument.drawingml.chart+xml"/>
  <Override PartName="/ppt/drawings/drawing1.xml" ContentType="application/vnd.openxmlformats-officedocument.drawingml.chartshapes+xml"/>
  <Override PartName="/ppt/notesSlides/notesSlide12.xml" ContentType="application/vnd.openxmlformats-officedocument.presentationml.notesSlide+xml"/>
  <Override PartName="/ppt/charts/chart8.xml" ContentType="application/vnd.openxmlformats-officedocument.drawingml.chart+xml"/>
  <Override PartName="/ppt/charts/style2.xml" ContentType="application/vnd.ms-office.chartstyle+xml"/>
  <Override PartName="/ppt/charts/colors2.xml" ContentType="application/vnd.ms-office.chartcolorstyle+xml"/>
  <Override PartName="/ppt/charts/chart9.xml" ContentType="application/vnd.openxmlformats-officedocument.drawingml.chart+xml"/>
  <Override PartName="/ppt/notesSlides/notesSlide13.xml" ContentType="application/vnd.openxmlformats-officedocument.presentationml.notesSlide+xml"/>
  <Override PartName="/ppt/charts/chart10.xml" ContentType="application/vnd.openxmlformats-officedocument.drawingml.chart+xml"/>
  <Override PartName="/ppt/notesSlides/notesSlide14.xml" ContentType="application/vnd.openxmlformats-officedocument.presentationml.notesSlide+xml"/>
  <Override PartName="/ppt/charts/chart11.xml" ContentType="application/vnd.openxmlformats-officedocument.drawingml.chart+xml"/>
  <Override PartName="/ppt/notesSlides/notesSlide15.xml" ContentType="application/vnd.openxmlformats-officedocument.presentationml.notesSlide+xml"/>
  <Override PartName="/ppt/charts/chart12.xml" ContentType="application/vnd.openxmlformats-officedocument.drawingml.chart+xml"/>
  <Override PartName="/ppt/notesSlides/notesSlide16.xml" ContentType="application/vnd.openxmlformats-officedocument.presentationml.notesSlide+xml"/>
  <Override PartName="/ppt/charts/chart13.xml" ContentType="application/vnd.openxmlformats-officedocument.drawingml.chart+xml"/>
  <Override PartName="/ppt/notesSlides/notesSlide17.xml" ContentType="application/vnd.openxmlformats-officedocument.presentationml.notesSlide+xml"/>
  <Override PartName="/ppt/charts/chart14.xml" ContentType="application/vnd.openxmlformats-officedocument.drawingml.chart+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6"/>
  </p:notesMasterIdLst>
  <p:handoutMasterIdLst>
    <p:handoutMasterId r:id="rId27"/>
  </p:handoutMasterIdLst>
  <p:sldIdLst>
    <p:sldId id="256" r:id="rId2"/>
    <p:sldId id="258" r:id="rId3"/>
    <p:sldId id="280" r:id="rId4"/>
    <p:sldId id="281" r:id="rId5"/>
    <p:sldId id="293" r:id="rId6"/>
    <p:sldId id="290" r:id="rId7"/>
    <p:sldId id="291" r:id="rId8"/>
    <p:sldId id="292" r:id="rId9"/>
    <p:sldId id="294" r:id="rId10"/>
    <p:sldId id="284" r:id="rId11"/>
    <p:sldId id="282" r:id="rId12"/>
    <p:sldId id="295" r:id="rId13"/>
    <p:sldId id="296" r:id="rId14"/>
    <p:sldId id="289" r:id="rId15"/>
    <p:sldId id="286" r:id="rId16"/>
    <p:sldId id="283" r:id="rId17"/>
    <p:sldId id="285" r:id="rId18"/>
    <p:sldId id="287" r:id="rId19"/>
    <p:sldId id="278" r:id="rId20"/>
    <p:sldId id="288" r:id="rId21"/>
    <p:sldId id="273" r:id="rId22"/>
    <p:sldId id="271" r:id="rId23"/>
    <p:sldId id="274" r:id="rId24"/>
    <p:sldId id="276" r:id="rId2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6" frameSlides="1"/>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13" autoAdjust="0"/>
    <p:restoredTop sz="65341" autoAdjust="0"/>
  </p:normalViewPr>
  <p:slideViewPr>
    <p:cSldViewPr snapToGrid="0" snapToObjects="1">
      <p:cViewPr>
        <p:scale>
          <a:sx n="48" d="100"/>
          <a:sy n="48" d="100"/>
        </p:scale>
        <p:origin x="1808" y="-256"/>
      </p:cViewPr>
      <p:guideLst>
        <p:guide orient="horz" pos="2160"/>
        <p:guide pos="2880"/>
      </p:guideLst>
    </p:cSldViewPr>
  </p:slideViewPr>
  <p:outlineViewPr>
    <p:cViewPr>
      <p:scale>
        <a:sx n="33" d="100"/>
        <a:sy n="33" d="100"/>
      </p:scale>
      <p:origin x="0" y="1832"/>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48" d="100"/>
          <a:sy n="48" d="100"/>
        </p:scale>
        <p:origin x="2752" y="4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file:///C:\Users\u4194888\Dropbox\UNIVERSITY%20GW\FROM%20ANU%20COMPUTER\ANU\DLP-ANTICORRP\Strength%20State%20society%20Rsch\State%20mapping%20and%20integrity\AC%20Funding\PNG-GovSpending-on-Anti-corruption%2011%20June.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1" Type="http://schemas.openxmlformats.org/officeDocument/2006/relationships/oleObject" Target="file:///C:\Users\u4194888\Dropbox\UNIVERSITY%20GW\FROM%20ANU%20COMPUTER\ANU\DLP-ANTICORRP\Strength%20State%20society%20Rsch\State%20mapping%20and%20integrity\AC%20Funding\PNG-GovSpending-on-Anti-corruption%2011%20June.xlsx" TargetMode="External"/></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12.xml.rels><?xml version="1.0" encoding="UTF-8" standalone="yes"?>
<Relationships xmlns="http://schemas.openxmlformats.org/package/2006/relationships"><Relationship Id="rId1" Type="http://schemas.openxmlformats.org/officeDocument/2006/relationships/oleObject" Target="file:///C:\Users\u4194888\Dropbox\UNIVERSITY%20GW\FROM%20ANU%20COMPUTER\ANU\DLP-ANTICORRP\Strength%20State%20society%20Rsch\State%20mapping%20and%20integrity\AC%20Funding\PNG-GovSpending-on-Anti-corruption%2011%20June.xlsx"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file:///C:\Users\u4194888\Dropbox\UNIVERSITY%20GW\FROM%20ANU%20COMPUTER\ANU\DLP-ANTICORRP\Strength%20State%20society%20Rsch\State%20mapping%20and%20integrity\AC%20Funding\PNG-GovSpending-on-Anti-corruption%2011%20June.xlsx"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file:///C:\Users\u4194888\Dropbox\UNIVERSITY%20GW\FROM%20ANU%20COMPUTER\ANU\DLP-ANTICORRP\Strength%20State%20society%20Rsch\State%20mapping%20and%20integrity\AC%20Funding\PNG-GovSpending-on-Anti-corruption%2011%20June.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u4194888\Dropbox\UNIVERSITY%20GW\FROM%20ANU%20COMPUTER\ANU\DLP-ANTICORRP\Strength%20State%20society%20Rsch\State%20mapping%20and%20integrity\AC%20Funding\PNG-GovSpending-on-Anti-corruption%2011%20June.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u4194888\Dropbox\UNIVERSITY%20GW\FROM%20ANU%20COMPUTER\ANU\DLP-ANTICORRP\Strength%20State%20society%20Rsch\State%20mapping%20and%20integrity\AC%20Funding\PNG-GovSpending-on-Anti-corruption%2011%20June.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u4194888\Dropbox\UNIVERSITY%20GW\FROM%20ANU%20COMPUTER\ANU\DLP-ANTICORRP\Strength%20State%20society%20Rsch\State%20mapping%20and%20integrity\AC%20Funding\PNG-GovSpending-on-Anti-corruption%2011%20June.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u4194888\Dropbox\UNIVERSITY%20GW\FROM%20ANU%20COMPUTER\ANU\DLP-ANTICORRP\Strength%20State%20society%20Rsch\State%20mapping%20and%20integrity\AC%20Funding\PNG-GovSpending-on-Anti-corruption%2011%20June.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u4194888\Dropbox\UNIVERSITY%20GW\FROM%20ANU%20COMPUTER\ANU\DLP-ANTICORRP\Strength%20State%20society%20Rsch\State%20mapping%20and%20integrity\AC%20Funding\PNG-GovSpending-on-Anti-corruption%2011%20June.xlsx" TargetMode="External"/></Relationships>
</file>

<file path=ppt/charts/_rels/chart7.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u4194888\Dropbox\UNIVERSITY%20GW\FROM%20ANU%20COMPUTER\ANU\DLP-ANTICORRP\Strength%20State%20society%20Rsch\State%20mapping%20and%20integrity\AC%20Funding\PNG-GovSpending-on-Anti-corruption%2011%20June.xlsx" TargetMode="External"/></Relationships>
</file>

<file path=ppt/charts/_rels/chart8.xml.rels><?xml version="1.0" encoding="UTF-8" standalone="yes"?>
<Relationships xmlns="http://schemas.openxmlformats.org/package/2006/relationships"><Relationship Id="rId3" Type="http://schemas.openxmlformats.org/officeDocument/2006/relationships/oleObject" Target="file:///C:\Users\u4194888\Dropbox\UNIVERSITY%20GW\FROM%20ANU%20COMPUTER\ANU\DLP-ANTICORRP\Strength%20State%20society%20Rsch\State%20mapping%20and%20integrity\AC%20Funding\PNG-GovSpending-on-Anti-corruption%2011%20June.xlsx" TargetMode="External"/><Relationship Id="rId2" Type="http://schemas.microsoft.com/office/2011/relationships/chartColorStyle" Target="colors2.xml"/><Relationship Id="rId1" Type="http://schemas.microsoft.com/office/2011/relationships/chartStyle" Target="style2.xml"/></Relationships>
</file>

<file path=ppt/charts/_rels/chart9.xml.rels><?xml version="1.0" encoding="UTF-8" standalone="yes"?>
<Relationships xmlns="http://schemas.openxmlformats.org/package/2006/relationships"><Relationship Id="rId1" Type="http://schemas.openxmlformats.org/officeDocument/2006/relationships/oleObject" Target="file:///C:\Users\grant\Downloads\PNG-GovSpending-on-Anti-corruption%2013%20June.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'Tables with L&amp;J DefenceNarc'!$D$91</c:f>
              <c:strCache>
                <c:ptCount val="1"/>
                <c:pt idx="0">
                  <c:v>Budgeted</c:v>
                </c:pt>
              </c:strCache>
            </c:strRef>
          </c:tx>
          <c:spPr>
            <a:solidFill>
              <a:schemeClr val="accent1"/>
            </a:solidFill>
            <a:ln>
              <a:noFill/>
            </a:ln>
            <a:effectLst/>
          </c:spPr>
          <c:invertIfNegative val="0"/>
          <c:dLbls>
            <c:dLbl>
              <c:idx val="3"/>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F67F-4838-9A86-6B38F68F3101}"/>
                </c:ext>
              </c:extLst>
            </c:dLbl>
            <c:dLbl>
              <c:idx val="4"/>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F67F-4838-9A86-6B38F68F3101}"/>
                </c:ext>
              </c:extLst>
            </c:dLbl>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'Tables with L&amp;J DefenceNarc'!$K$90:$O$90</c:f>
              <c:numCache>
                <c:formatCode>General</c:formatCode>
                <c:ptCount val="5"/>
                <c:pt idx="0">
                  <c:v>2014</c:v>
                </c:pt>
                <c:pt idx="1">
                  <c:v>2015</c:v>
                </c:pt>
                <c:pt idx="2">
                  <c:v>2016</c:v>
                </c:pt>
                <c:pt idx="3">
                  <c:v>2017</c:v>
                </c:pt>
                <c:pt idx="4">
                  <c:v>2018</c:v>
                </c:pt>
              </c:numCache>
            </c:numRef>
          </c:cat>
          <c:val>
            <c:numRef>
              <c:f>'Tables with L&amp;J DefenceNarc'!$K$91:$O$91</c:f>
              <c:numCache>
                <c:formatCode>#,##0.00</c:formatCode>
                <c:ptCount val="5"/>
                <c:pt idx="0">
                  <c:v>0.76685709228923726</c:v>
                </c:pt>
                <c:pt idx="1">
                  <c:v>0.74993906021523871</c:v>
                </c:pt>
                <c:pt idx="2">
                  <c:v>0.67378510210056353</c:v>
                </c:pt>
                <c:pt idx="3">
                  <c:v>0.47720000000000001</c:v>
                </c:pt>
                <c:pt idx="4">
                  <c:v>0.28476196640588586</c:v>
                </c:pt>
              </c:numCache>
            </c:numRef>
          </c:val>
          <c:extLst>
            <c:ext xmlns:c16="http://schemas.microsoft.com/office/drawing/2014/chart" uri="{C3380CC4-5D6E-409C-BE32-E72D297353CC}">
              <c16:uniqueId val="{00000000-A088-457D-BD6E-7F1453520574}"/>
            </c:ext>
          </c:extLst>
        </c:ser>
        <c:ser>
          <c:idx val="1"/>
          <c:order val="1"/>
          <c:tx>
            <c:strRef>
              <c:f>'Tables with L&amp;J DefenceNarc'!$D$92</c:f>
              <c:strCache>
                <c:ptCount val="1"/>
                <c:pt idx="0">
                  <c:v>Actual</c:v>
                </c:pt>
              </c:strCache>
            </c:strRef>
          </c:tx>
          <c:spPr>
            <a:solidFill>
              <a:schemeClr val="accent2"/>
            </a:solidFill>
            <a:ln>
              <a:noFill/>
            </a:ln>
            <a:effectLst/>
          </c:spPr>
          <c:invertIfNegative val="0"/>
          <c:cat>
            <c:numRef>
              <c:f>'Tables with L&amp;J DefenceNarc'!$K$90:$O$90</c:f>
              <c:numCache>
                <c:formatCode>General</c:formatCode>
                <c:ptCount val="5"/>
                <c:pt idx="0">
                  <c:v>2014</c:v>
                </c:pt>
                <c:pt idx="1">
                  <c:v>2015</c:v>
                </c:pt>
                <c:pt idx="2">
                  <c:v>2016</c:v>
                </c:pt>
                <c:pt idx="3">
                  <c:v>2017</c:v>
                </c:pt>
                <c:pt idx="4">
                  <c:v>2018</c:v>
                </c:pt>
              </c:numCache>
            </c:numRef>
          </c:cat>
          <c:val>
            <c:numRef>
              <c:f>'Tables with L&amp;J DefenceNarc'!$K$92:$O$92</c:f>
              <c:numCache>
                <c:formatCode>#,##0.00</c:formatCode>
                <c:ptCount val="5"/>
                <c:pt idx="0">
                  <c:v>0.32609123124422329</c:v>
                </c:pt>
                <c:pt idx="1">
                  <c:v>0.27758207423223591</c:v>
                </c:pt>
                <c:pt idx="2" formatCode="#,##0.000">
                  <c:v>0.41506506289598372</c:v>
                </c:pt>
              </c:numCache>
            </c:numRef>
          </c:val>
          <c:extLst>
            <c:ext xmlns:c16="http://schemas.microsoft.com/office/drawing/2014/chart" uri="{C3380CC4-5D6E-409C-BE32-E72D297353CC}">
              <c16:uniqueId val="{00000001-A088-457D-BD6E-7F1453520574}"/>
            </c:ext>
          </c:extLst>
        </c:ser>
        <c:dLbls>
          <c:showLegendKey val="0"/>
          <c:showVal val="0"/>
          <c:showCatName val="0"/>
          <c:showSerName val="0"/>
          <c:showPercent val="0"/>
          <c:showBubbleSize val="0"/>
        </c:dLbls>
        <c:gapWidth val="219"/>
        <c:overlap val="-27"/>
        <c:axId val="951084064"/>
        <c:axId val="951081112"/>
      </c:barChart>
      <c:catAx>
        <c:axId val="9510840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951081112"/>
        <c:crosses val="autoZero"/>
        <c:auto val="1"/>
        <c:lblAlgn val="ctr"/>
        <c:lblOffset val="100"/>
        <c:noMultiLvlLbl val="0"/>
      </c:catAx>
      <c:valAx>
        <c:axId val="95108111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r>
                  <a:rPr lang="en-AU" sz="1600" dirty="0"/>
                  <a:t>Millions of Kina</a:t>
                </a:r>
              </a:p>
            </c:rich>
          </c:tx>
          <c:overlay val="0"/>
          <c:spPr>
            <a:noFill/>
            <a:ln>
              <a:noFill/>
            </a:ln>
            <a:effectLst/>
          </c:spPr>
          <c:txPr>
            <a:bodyPr rot="-54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title>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95108406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marL="0" marR="0" indent="0" algn="ctr" defTabSz="914400" rtl="0" eaLnBrk="1" fontAlgn="auto" latinLnBrk="0" hangingPunct="1">
              <a:lnSpc>
                <a:spcPct val="100000"/>
              </a:lnSpc>
              <a:spcBef>
                <a:spcPts val="0"/>
              </a:spcBef>
              <a:spcAft>
                <a:spcPts val="0"/>
              </a:spcAft>
              <a:buClrTx/>
              <a:buSzTx/>
              <a:buFontTx/>
              <a:buNone/>
              <a:tabLst/>
              <a:defRPr sz="1800" b="1" i="0" u="none" strike="noStrike" kern="1200" baseline="0">
                <a:solidFill>
                  <a:sysClr val="windowText" lastClr="000000"/>
                </a:solidFill>
                <a:latin typeface="+mn-lt"/>
                <a:ea typeface="+mn-ea"/>
                <a:cs typeface="+mn-cs"/>
              </a:defRPr>
            </a:pPr>
            <a:r>
              <a:rPr lang="en-AU" sz="1800" b="0" i="0" baseline="0" dirty="0">
                <a:solidFill>
                  <a:sysClr val="windowText" lastClr="000000"/>
                </a:solidFill>
              </a:rPr>
              <a:t>Total Anti-corruption Spending with EITI included, 2017 prices</a:t>
            </a:r>
            <a:endParaRPr lang="en-AU" sz="1800" dirty="0">
              <a:solidFill>
                <a:sysClr val="windowText" lastClr="000000"/>
              </a:solidFill>
            </a:endParaRPr>
          </a:p>
        </c:rich>
      </c:tx>
      <c:layout>
        <c:manualLayout>
          <c:xMode val="edge"/>
          <c:yMode val="edge"/>
          <c:x val="0.27927578497132305"/>
          <c:y val="3.7214621507069327E-2"/>
        </c:manualLayout>
      </c:layout>
      <c:overlay val="0"/>
    </c:title>
    <c:autoTitleDeleted val="0"/>
    <c:plotArea>
      <c:layout/>
      <c:lineChart>
        <c:grouping val="standard"/>
        <c:varyColors val="0"/>
        <c:ser>
          <c:idx val="0"/>
          <c:order val="0"/>
          <c:tx>
            <c:strRef>
              <c:f>'Tables with L&amp;J DefenceNarc'!$D$161</c:f>
              <c:strCache>
                <c:ptCount val="1"/>
                <c:pt idx="0">
                  <c:v>Budgeted</c:v>
                </c:pt>
              </c:strCache>
            </c:strRef>
          </c:tx>
          <c:marker>
            <c:symbol val="none"/>
          </c:marker>
          <c:cat>
            <c:numRef>
              <c:f>'Tables with L&amp;J DefenceNarc'!$E$160:$O$160</c:f>
              <c:numCache>
                <c:formatCode>General</c:formatCode>
                <c:ptCount val="11"/>
                <c:pt idx="0">
                  <c:v>2008</c:v>
                </c:pt>
                <c:pt idx="1">
                  <c:v>2009</c:v>
                </c:pt>
                <c:pt idx="2">
                  <c:v>2010</c:v>
                </c:pt>
                <c:pt idx="3">
                  <c:v>2011</c:v>
                </c:pt>
                <c:pt idx="4">
                  <c:v>2012</c:v>
                </c:pt>
                <c:pt idx="5">
                  <c:v>2013</c:v>
                </c:pt>
                <c:pt idx="6">
                  <c:v>2014</c:v>
                </c:pt>
                <c:pt idx="7">
                  <c:v>2015</c:v>
                </c:pt>
                <c:pt idx="8">
                  <c:v>2016</c:v>
                </c:pt>
                <c:pt idx="9">
                  <c:v>2017</c:v>
                </c:pt>
                <c:pt idx="10">
                  <c:v>2018</c:v>
                </c:pt>
              </c:numCache>
            </c:numRef>
          </c:cat>
          <c:val>
            <c:numRef>
              <c:f>'Tables with L&amp;J DefenceNarc'!$E$161:$O$161</c:f>
              <c:numCache>
                <c:formatCode>#,##0</c:formatCode>
                <c:ptCount val="11"/>
                <c:pt idx="0">
                  <c:v>36.629581302535264</c:v>
                </c:pt>
                <c:pt idx="1">
                  <c:v>42.562873916296191</c:v>
                </c:pt>
                <c:pt idx="2">
                  <c:v>41.491550117771396</c:v>
                </c:pt>
                <c:pt idx="3">
                  <c:v>43.227724589940479</c:v>
                </c:pt>
                <c:pt idx="4">
                  <c:v>60.397321342363291</c:v>
                </c:pt>
                <c:pt idx="5">
                  <c:v>71.459258871693322</c:v>
                </c:pt>
                <c:pt idx="6">
                  <c:v>68.287798222257166</c:v>
                </c:pt>
                <c:pt idx="7">
                  <c:v>64.990711753802771</c:v>
                </c:pt>
                <c:pt idx="8">
                  <c:v>48.978186779008858</c:v>
                </c:pt>
                <c:pt idx="9">
                  <c:v>41.464800000000004</c:v>
                </c:pt>
                <c:pt idx="10">
                  <c:v>40.014199138283125</c:v>
                </c:pt>
              </c:numCache>
            </c:numRef>
          </c:val>
          <c:smooth val="0"/>
          <c:extLst>
            <c:ext xmlns:c16="http://schemas.microsoft.com/office/drawing/2014/chart" uri="{C3380CC4-5D6E-409C-BE32-E72D297353CC}">
              <c16:uniqueId val="{00000000-4A92-468A-83ED-9E992599AC17}"/>
            </c:ext>
          </c:extLst>
        </c:ser>
        <c:ser>
          <c:idx val="1"/>
          <c:order val="1"/>
          <c:tx>
            <c:strRef>
              <c:f>'Tables with L&amp;J DefenceNarc'!$D$162</c:f>
              <c:strCache>
                <c:ptCount val="1"/>
                <c:pt idx="0">
                  <c:v>Actual</c:v>
                </c:pt>
              </c:strCache>
            </c:strRef>
          </c:tx>
          <c:marker>
            <c:symbol val="none"/>
          </c:marker>
          <c:cat>
            <c:numRef>
              <c:f>'Tables with L&amp;J DefenceNarc'!$E$160:$O$160</c:f>
              <c:numCache>
                <c:formatCode>General</c:formatCode>
                <c:ptCount val="11"/>
                <c:pt idx="0">
                  <c:v>2008</c:v>
                </c:pt>
                <c:pt idx="1">
                  <c:v>2009</c:v>
                </c:pt>
                <c:pt idx="2">
                  <c:v>2010</c:v>
                </c:pt>
                <c:pt idx="3">
                  <c:v>2011</c:v>
                </c:pt>
                <c:pt idx="4">
                  <c:v>2012</c:v>
                </c:pt>
                <c:pt idx="5">
                  <c:v>2013</c:v>
                </c:pt>
                <c:pt idx="6">
                  <c:v>2014</c:v>
                </c:pt>
                <c:pt idx="7">
                  <c:v>2015</c:v>
                </c:pt>
                <c:pt idx="8">
                  <c:v>2016</c:v>
                </c:pt>
                <c:pt idx="9">
                  <c:v>2017</c:v>
                </c:pt>
                <c:pt idx="10">
                  <c:v>2018</c:v>
                </c:pt>
              </c:numCache>
            </c:numRef>
          </c:cat>
          <c:val>
            <c:numRef>
              <c:f>'Tables with L&amp;J DefenceNarc'!$E$162:$O$162</c:f>
              <c:numCache>
                <c:formatCode>#,##0</c:formatCode>
                <c:ptCount val="11"/>
                <c:pt idx="0">
                  <c:v>45.090792892287553</c:v>
                </c:pt>
                <c:pt idx="1">
                  <c:v>42.518440500291319</c:v>
                </c:pt>
                <c:pt idx="2">
                  <c:v>41.410556138564736</c:v>
                </c:pt>
                <c:pt idx="3">
                  <c:v>51.023897941751109</c:v>
                </c:pt>
                <c:pt idx="4">
                  <c:v>50.691440134184965</c:v>
                </c:pt>
                <c:pt idx="5">
                  <c:v>60.137292879756956</c:v>
                </c:pt>
                <c:pt idx="6">
                  <c:v>46.769080344535993</c:v>
                </c:pt>
                <c:pt idx="7">
                  <c:v>44.798452302575548</c:v>
                </c:pt>
                <c:pt idx="8">
                  <c:v>48.446902341296223</c:v>
                </c:pt>
              </c:numCache>
            </c:numRef>
          </c:val>
          <c:smooth val="0"/>
          <c:extLst>
            <c:ext xmlns:c16="http://schemas.microsoft.com/office/drawing/2014/chart" uri="{C3380CC4-5D6E-409C-BE32-E72D297353CC}">
              <c16:uniqueId val="{00000001-4A92-468A-83ED-9E992599AC17}"/>
            </c:ext>
          </c:extLst>
        </c:ser>
        <c:dLbls>
          <c:showLegendKey val="0"/>
          <c:showVal val="0"/>
          <c:showCatName val="0"/>
          <c:showSerName val="0"/>
          <c:showPercent val="0"/>
          <c:showBubbleSize val="0"/>
        </c:dLbls>
        <c:smooth val="0"/>
        <c:axId val="225608064"/>
        <c:axId val="225609600"/>
      </c:lineChart>
      <c:catAx>
        <c:axId val="225608064"/>
        <c:scaling>
          <c:orientation val="minMax"/>
        </c:scaling>
        <c:delete val="0"/>
        <c:axPos val="b"/>
        <c:numFmt formatCode="General" sourceLinked="1"/>
        <c:majorTickMark val="none"/>
        <c:minorTickMark val="none"/>
        <c:tickLblPos val="nextTo"/>
        <c:txPr>
          <a:bodyPr/>
          <a:lstStyle/>
          <a:p>
            <a:pPr>
              <a:defRPr sz="1800"/>
            </a:pPr>
            <a:endParaRPr lang="en-US"/>
          </a:p>
        </c:txPr>
        <c:crossAx val="225609600"/>
        <c:crosses val="autoZero"/>
        <c:auto val="1"/>
        <c:lblAlgn val="ctr"/>
        <c:lblOffset val="100"/>
        <c:noMultiLvlLbl val="0"/>
      </c:catAx>
      <c:valAx>
        <c:axId val="225609600"/>
        <c:scaling>
          <c:orientation val="minMax"/>
        </c:scaling>
        <c:delete val="0"/>
        <c:axPos val="l"/>
        <c:majorGridlines/>
        <c:title>
          <c:tx>
            <c:rich>
              <a:bodyPr rot="-5400000" vert="horz"/>
              <a:lstStyle/>
              <a:p>
                <a:pPr>
                  <a:defRPr sz="1800" b="0"/>
                </a:pPr>
                <a:r>
                  <a:rPr lang="en-AU" sz="1800" b="0"/>
                  <a:t>Millions</a:t>
                </a:r>
                <a:r>
                  <a:rPr lang="en-AU" sz="1800" b="0" baseline="0"/>
                  <a:t> of Kina</a:t>
                </a:r>
                <a:endParaRPr lang="en-AU" sz="1800" b="0"/>
              </a:p>
            </c:rich>
          </c:tx>
          <c:layout>
            <c:manualLayout>
              <c:xMode val="edge"/>
              <c:yMode val="edge"/>
              <c:x val="1.3207494393069419E-2"/>
              <c:y val="0.39620579886150548"/>
            </c:manualLayout>
          </c:layout>
          <c:overlay val="0"/>
        </c:title>
        <c:numFmt formatCode="#,##0" sourceLinked="1"/>
        <c:majorTickMark val="none"/>
        <c:minorTickMark val="none"/>
        <c:tickLblPos val="nextTo"/>
        <c:spPr>
          <a:ln w="9525">
            <a:noFill/>
          </a:ln>
        </c:spPr>
        <c:txPr>
          <a:bodyPr/>
          <a:lstStyle/>
          <a:p>
            <a:pPr>
              <a:defRPr sz="1600"/>
            </a:pPr>
            <a:endParaRPr lang="en-US"/>
          </a:p>
        </c:txPr>
        <c:crossAx val="225608064"/>
        <c:crosses val="autoZero"/>
        <c:crossBetween val="between"/>
      </c:valAx>
    </c:plotArea>
    <c:legend>
      <c:legendPos val="b"/>
      <c:overlay val="0"/>
      <c:txPr>
        <a:bodyPr/>
        <a:lstStyle/>
        <a:p>
          <a:pPr>
            <a:defRPr sz="1800"/>
          </a:pPr>
          <a:endParaRPr lang="en-US"/>
        </a:p>
      </c:txPr>
    </c:legend>
    <c:plotVisOnly val="1"/>
    <c:dispBlanksAs val="gap"/>
    <c:showDLblsOverMax val="0"/>
  </c:chart>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800"/>
            </a:pPr>
            <a:r>
              <a:rPr lang="en-AU" sz="1800" b="0" i="0" baseline="0">
                <a:solidFill>
                  <a:sysClr val="windowText" lastClr="000000"/>
                </a:solidFill>
              </a:rPr>
              <a:t>Actual Spending vs Budgeted for Whole Budget and A/C Organisations</a:t>
            </a:r>
          </a:p>
        </c:rich>
      </c:tx>
      <c:overlay val="0"/>
    </c:title>
    <c:autoTitleDeleted val="0"/>
    <c:plotArea>
      <c:layout/>
      <c:lineChart>
        <c:grouping val="standard"/>
        <c:varyColors val="0"/>
        <c:ser>
          <c:idx val="0"/>
          <c:order val="0"/>
          <c:tx>
            <c:strRef>
              <c:f>Tables!$D$130</c:f>
              <c:strCache>
                <c:ptCount val="1"/>
                <c:pt idx="0">
                  <c:v>Total budget</c:v>
                </c:pt>
              </c:strCache>
            </c:strRef>
          </c:tx>
          <c:marker>
            <c:symbol val="none"/>
          </c:marker>
          <c:dLbls>
            <c:dLbl>
              <c:idx val="7"/>
              <c:layout>
                <c:manualLayout>
                  <c:x val="-9.2592592592593732E-3"/>
                  <c:y val="-3.36723919307339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4C97-4613-A53D-BB4248C69A31}"/>
                </c:ext>
              </c:extLst>
            </c:dLbl>
            <c:spPr>
              <a:noFill/>
              <a:ln>
                <a:noFill/>
              </a:ln>
              <a:effectLst/>
            </c:spPr>
            <c:txPr>
              <a:bodyPr wrap="square" lIns="38100" tIns="19050" rIns="38100" bIns="19050" anchor="ctr">
                <a:spAutoFit/>
              </a:bodyPr>
              <a:lstStyle/>
              <a:p>
                <a:pPr>
                  <a:defRPr sz="1600"/>
                </a:pPr>
                <a:endParaRPr lang="en-US"/>
              </a:p>
            </c:txPr>
            <c:showLegendKey val="0"/>
            <c:showVal val="0"/>
            <c:showCatName val="0"/>
            <c:showSerName val="0"/>
            <c:showPercent val="0"/>
            <c:showBubbleSize val="0"/>
            <c:extLst>
              <c:ext xmlns:c15="http://schemas.microsoft.com/office/drawing/2012/chart" uri="{CE6537A1-D6FC-4f65-9D91-7224C49458BB}">
                <c15:showLeaderLines val="1"/>
              </c:ext>
            </c:extLst>
          </c:dLbls>
          <c:cat>
            <c:numRef>
              <c:f>Tables!$E$129:$M$129</c:f>
              <c:numCache>
                <c:formatCode>General</c:formatCode>
                <c:ptCount val="9"/>
                <c:pt idx="0">
                  <c:v>2008</c:v>
                </c:pt>
                <c:pt idx="1">
                  <c:v>2009</c:v>
                </c:pt>
                <c:pt idx="2">
                  <c:v>2010</c:v>
                </c:pt>
                <c:pt idx="3">
                  <c:v>2011</c:v>
                </c:pt>
                <c:pt idx="4">
                  <c:v>2012</c:v>
                </c:pt>
                <c:pt idx="5">
                  <c:v>2013</c:v>
                </c:pt>
                <c:pt idx="6">
                  <c:v>2014</c:v>
                </c:pt>
                <c:pt idx="7">
                  <c:v>2015</c:v>
                </c:pt>
                <c:pt idx="8">
                  <c:v>2016</c:v>
                </c:pt>
              </c:numCache>
            </c:numRef>
          </c:cat>
          <c:val>
            <c:numRef>
              <c:f>Tables!$E$130:$M$130</c:f>
              <c:numCache>
                <c:formatCode>0%</c:formatCode>
                <c:ptCount val="9"/>
                <c:pt idx="0">
                  <c:v>1.0784218658429183</c:v>
                </c:pt>
                <c:pt idx="1">
                  <c:v>1.0016289549146487</c:v>
                </c:pt>
                <c:pt idx="2">
                  <c:v>1.080819349100917</c:v>
                </c:pt>
                <c:pt idx="3">
                  <c:v>1.0039455566153348</c:v>
                </c:pt>
                <c:pt idx="4">
                  <c:v>0.95187780887469708</c:v>
                </c:pt>
                <c:pt idx="5">
                  <c:v>0.96017309866808154</c:v>
                </c:pt>
                <c:pt idx="6">
                  <c:v>1.0116587288378729</c:v>
                </c:pt>
                <c:pt idx="7">
                  <c:v>0.85179349881785849</c:v>
                </c:pt>
                <c:pt idx="8">
                  <c:v>0.9193988031872441</c:v>
                </c:pt>
              </c:numCache>
            </c:numRef>
          </c:val>
          <c:smooth val="0"/>
          <c:extLst>
            <c:ext xmlns:c16="http://schemas.microsoft.com/office/drawing/2014/chart" uri="{C3380CC4-5D6E-409C-BE32-E72D297353CC}">
              <c16:uniqueId val="{00000000-BF82-4C9B-AA99-71A7B4E2ACC9}"/>
            </c:ext>
          </c:extLst>
        </c:ser>
        <c:ser>
          <c:idx val="1"/>
          <c:order val="1"/>
          <c:tx>
            <c:strRef>
              <c:f>Tables!$D$131</c:f>
              <c:strCache>
                <c:ptCount val="1"/>
                <c:pt idx="0">
                  <c:v>Anti-corruption</c:v>
                </c:pt>
              </c:strCache>
            </c:strRef>
          </c:tx>
          <c:marker>
            <c:symbol val="none"/>
          </c:marker>
          <c:dLbls>
            <c:dLbl>
              <c:idx val="7"/>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4C97-4613-A53D-BB4248C69A31}"/>
                </c:ext>
              </c:extLst>
            </c:dLbl>
            <c:spPr>
              <a:noFill/>
              <a:ln>
                <a:noFill/>
              </a:ln>
              <a:effectLst/>
            </c:spPr>
            <c:txPr>
              <a:bodyPr wrap="square" lIns="38100" tIns="19050" rIns="38100" bIns="19050" anchor="ctr">
                <a:spAutoFit/>
              </a:bodyPr>
              <a:lstStyle/>
              <a:p>
                <a:pPr>
                  <a:defRPr sz="1600"/>
                </a:pPr>
                <a:endParaRPr lang="en-US"/>
              </a:p>
            </c:txPr>
            <c:showLegendKey val="0"/>
            <c:showVal val="0"/>
            <c:showCatName val="0"/>
            <c:showSerName val="0"/>
            <c:showPercent val="0"/>
            <c:showBubbleSize val="0"/>
            <c:extLst>
              <c:ext xmlns:c15="http://schemas.microsoft.com/office/drawing/2012/chart" uri="{CE6537A1-D6FC-4f65-9D91-7224C49458BB}">
                <c15:showLeaderLines val="1"/>
              </c:ext>
            </c:extLst>
          </c:dLbls>
          <c:cat>
            <c:numRef>
              <c:f>Tables!$E$129:$M$129</c:f>
              <c:numCache>
                <c:formatCode>General</c:formatCode>
                <c:ptCount val="9"/>
                <c:pt idx="0">
                  <c:v>2008</c:v>
                </c:pt>
                <c:pt idx="1">
                  <c:v>2009</c:v>
                </c:pt>
                <c:pt idx="2">
                  <c:v>2010</c:v>
                </c:pt>
                <c:pt idx="3">
                  <c:v>2011</c:v>
                </c:pt>
                <c:pt idx="4">
                  <c:v>2012</c:v>
                </c:pt>
                <c:pt idx="5">
                  <c:v>2013</c:v>
                </c:pt>
                <c:pt idx="6">
                  <c:v>2014</c:v>
                </c:pt>
                <c:pt idx="7">
                  <c:v>2015</c:v>
                </c:pt>
                <c:pt idx="8">
                  <c:v>2016</c:v>
                </c:pt>
              </c:numCache>
            </c:numRef>
          </c:cat>
          <c:val>
            <c:numRef>
              <c:f>Tables!$E$131:$M$131</c:f>
              <c:numCache>
                <c:formatCode>0%</c:formatCode>
                <c:ptCount val="9"/>
                <c:pt idx="0">
                  <c:v>1.2309939477568272</c:v>
                </c:pt>
                <c:pt idx="1">
                  <c:v>0.99895605226065676</c:v>
                </c:pt>
                <c:pt idx="2">
                  <c:v>0.99804794038842215</c:v>
                </c:pt>
                <c:pt idx="3">
                  <c:v>1.1803512312009334</c:v>
                </c:pt>
                <c:pt idx="4">
                  <c:v>0.83929947566448571</c:v>
                </c:pt>
                <c:pt idx="5">
                  <c:v>0.84156054553735005</c:v>
                </c:pt>
                <c:pt idx="6">
                  <c:v>0.68488194907552991</c:v>
                </c:pt>
                <c:pt idx="7">
                  <c:v>0.68930545755954542</c:v>
                </c:pt>
                <c:pt idx="8">
                  <c:v>0.91260313469401755</c:v>
                </c:pt>
              </c:numCache>
            </c:numRef>
          </c:val>
          <c:smooth val="0"/>
          <c:extLst>
            <c:ext xmlns:c16="http://schemas.microsoft.com/office/drawing/2014/chart" uri="{C3380CC4-5D6E-409C-BE32-E72D297353CC}">
              <c16:uniqueId val="{00000001-BF82-4C9B-AA99-71A7B4E2ACC9}"/>
            </c:ext>
          </c:extLst>
        </c:ser>
        <c:dLbls>
          <c:showLegendKey val="0"/>
          <c:showVal val="0"/>
          <c:showCatName val="0"/>
          <c:showSerName val="0"/>
          <c:showPercent val="0"/>
          <c:showBubbleSize val="0"/>
        </c:dLbls>
        <c:smooth val="0"/>
        <c:axId val="223966336"/>
        <c:axId val="223967872"/>
      </c:lineChart>
      <c:catAx>
        <c:axId val="223966336"/>
        <c:scaling>
          <c:orientation val="minMax"/>
        </c:scaling>
        <c:delete val="0"/>
        <c:axPos val="b"/>
        <c:numFmt formatCode="General" sourceLinked="1"/>
        <c:majorTickMark val="none"/>
        <c:minorTickMark val="none"/>
        <c:tickLblPos val="nextTo"/>
        <c:txPr>
          <a:bodyPr/>
          <a:lstStyle/>
          <a:p>
            <a:pPr>
              <a:defRPr sz="1600"/>
            </a:pPr>
            <a:endParaRPr lang="en-US"/>
          </a:p>
        </c:txPr>
        <c:crossAx val="223967872"/>
        <c:crosses val="autoZero"/>
        <c:auto val="1"/>
        <c:lblAlgn val="ctr"/>
        <c:lblOffset val="100"/>
        <c:noMultiLvlLbl val="0"/>
      </c:catAx>
      <c:valAx>
        <c:axId val="223967872"/>
        <c:scaling>
          <c:orientation val="minMax"/>
        </c:scaling>
        <c:delete val="0"/>
        <c:axPos val="l"/>
        <c:majorGridlines/>
        <c:numFmt formatCode="0%" sourceLinked="1"/>
        <c:majorTickMark val="none"/>
        <c:minorTickMark val="none"/>
        <c:tickLblPos val="nextTo"/>
        <c:spPr>
          <a:ln w="9525">
            <a:noFill/>
          </a:ln>
        </c:spPr>
        <c:txPr>
          <a:bodyPr/>
          <a:lstStyle/>
          <a:p>
            <a:pPr>
              <a:defRPr sz="1600"/>
            </a:pPr>
            <a:endParaRPr lang="en-US"/>
          </a:p>
        </c:txPr>
        <c:crossAx val="223966336"/>
        <c:crosses val="autoZero"/>
        <c:crossBetween val="between"/>
      </c:valAx>
    </c:plotArea>
    <c:legend>
      <c:legendPos val="b"/>
      <c:overlay val="0"/>
      <c:txPr>
        <a:bodyPr/>
        <a:lstStyle/>
        <a:p>
          <a:pPr>
            <a:defRPr sz="1600"/>
          </a:pPr>
          <a:endParaRPr lang="en-US"/>
        </a:p>
      </c:txPr>
    </c:legend>
    <c:plotVisOnly val="1"/>
    <c:dispBlanksAs val="gap"/>
    <c:showDLblsOverMax val="0"/>
  </c:chart>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800"/>
            </a:pPr>
            <a:r>
              <a:rPr lang="en-AU" sz="1800" b="0"/>
              <a:t>Anti-corruption Spending</a:t>
            </a:r>
            <a:r>
              <a:rPr lang="en-AU" sz="1800" b="0" baseline="0"/>
              <a:t> as Proportion of National Budget</a:t>
            </a:r>
            <a:endParaRPr lang="en-AU" sz="1800" b="0"/>
          </a:p>
        </c:rich>
      </c:tx>
      <c:overlay val="0"/>
    </c:title>
    <c:autoTitleDeleted val="0"/>
    <c:plotArea>
      <c:layout/>
      <c:lineChart>
        <c:grouping val="standard"/>
        <c:varyColors val="0"/>
        <c:ser>
          <c:idx val="0"/>
          <c:order val="0"/>
          <c:tx>
            <c:strRef>
              <c:f>Tables!$D$111</c:f>
              <c:strCache>
                <c:ptCount val="1"/>
                <c:pt idx="0">
                  <c:v>Budgeted</c:v>
                </c:pt>
              </c:strCache>
            </c:strRef>
          </c:tx>
          <c:marker>
            <c:symbol val="none"/>
          </c:marker>
          <c:cat>
            <c:numRef>
              <c:f>Tables!$E$110:$O$110</c:f>
              <c:numCache>
                <c:formatCode>General</c:formatCode>
                <c:ptCount val="11"/>
                <c:pt idx="0">
                  <c:v>2008</c:v>
                </c:pt>
                <c:pt idx="1">
                  <c:v>2009</c:v>
                </c:pt>
                <c:pt idx="2">
                  <c:v>2010</c:v>
                </c:pt>
                <c:pt idx="3">
                  <c:v>2011</c:v>
                </c:pt>
                <c:pt idx="4">
                  <c:v>2012</c:v>
                </c:pt>
                <c:pt idx="5">
                  <c:v>2013</c:v>
                </c:pt>
                <c:pt idx="6">
                  <c:v>2014</c:v>
                </c:pt>
                <c:pt idx="7">
                  <c:v>2015</c:v>
                </c:pt>
                <c:pt idx="8">
                  <c:v>2016</c:v>
                </c:pt>
                <c:pt idx="9">
                  <c:v>2017</c:v>
                </c:pt>
                <c:pt idx="10">
                  <c:v>2018</c:v>
                </c:pt>
              </c:numCache>
            </c:numRef>
          </c:cat>
          <c:val>
            <c:numRef>
              <c:f>Tables!$E$111:$O$111</c:f>
              <c:numCache>
                <c:formatCode>0.0%</c:formatCode>
                <c:ptCount val="11"/>
                <c:pt idx="0">
                  <c:v>3.2717947252621656E-3</c:v>
                </c:pt>
                <c:pt idx="1">
                  <c:v>4.261042131591954E-3</c:v>
                </c:pt>
                <c:pt idx="2">
                  <c:v>3.8918381243574509E-3</c:v>
                </c:pt>
                <c:pt idx="3">
                  <c:v>3.4001200660363196E-3</c:v>
                </c:pt>
                <c:pt idx="4">
                  <c:v>4.3867409069818092E-3</c:v>
                </c:pt>
                <c:pt idx="5">
                  <c:v>4.4148172023206556E-3</c:v>
                </c:pt>
                <c:pt idx="6">
                  <c:v>3.7844846186537635E-3</c:v>
                </c:pt>
                <c:pt idx="7">
                  <c:v>3.6046693952133143E-3</c:v>
                </c:pt>
                <c:pt idx="8">
                  <c:v>3.1575603213526071E-3</c:v>
                </c:pt>
                <c:pt idx="9">
                  <c:v>2.9038390950971945E-3</c:v>
                </c:pt>
                <c:pt idx="10">
                  <c:v>2.6712302706228472E-3</c:v>
                </c:pt>
              </c:numCache>
            </c:numRef>
          </c:val>
          <c:smooth val="0"/>
          <c:extLst>
            <c:ext xmlns:c16="http://schemas.microsoft.com/office/drawing/2014/chart" uri="{C3380CC4-5D6E-409C-BE32-E72D297353CC}">
              <c16:uniqueId val="{00000000-0BFE-4846-965C-E0EA1E4BF469}"/>
            </c:ext>
          </c:extLst>
        </c:ser>
        <c:ser>
          <c:idx val="1"/>
          <c:order val="1"/>
          <c:tx>
            <c:strRef>
              <c:f>Tables!$D$112</c:f>
              <c:strCache>
                <c:ptCount val="1"/>
                <c:pt idx="0">
                  <c:v>Actual</c:v>
                </c:pt>
              </c:strCache>
            </c:strRef>
          </c:tx>
          <c:marker>
            <c:symbol val="none"/>
          </c:marker>
          <c:cat>
            <c:numRef>
              <c:f>Tables!$E$110:$O$110</c:f>
              <c:numCache>
                <c:formatCode>General</c:formatCode>
                <c:ptCount val="11"/>
                <c:pt idx="0">
                  <c:v>2008</c:v>
                </c:pt>
                <c:pt idx="1">
                  <c:v>2009</c:v>
                </c:pt>
                <c:pt idx="2">
                  <c:v>2010</c:v>
                </c:pt>
                <c:pt idx="3">
                  <c:v>2011</c:v>
                </c:pt>
                <c:pt idx="4">
                  <c:v>2012</c:v>
                </c:pt>
                <c:pt idx="5">
                  <c:v>2013</c:v>
                </c:pt>
                <c:pt idx="6">
                  <c:v>2014</c:v>
                </c:pt>
                <c:pt idx="7">
                  <c:v>2015</c:v>
                </c:pt>
                <c:pt idx="8">
                  <c:v>2016</c:v>
                </c:pt>
                <c:pt idx="9">
                  <c:v>2017</c:v>
                </c:pt>
                <c:pt idx="10">
                  <c:v>2018</c:v>
                </c:pt>
              </c:numCache>
            </c:numRef>
          </c:cat>
          <c:val>
            <c:numRef>
              <c:f>Tables!$E$112:$O$112</c:f>
              <c:numCache>
                <c:formatCode>0.0%</c:formatCode>
                <c:ptCount val="11"/>
                <c:pt idx="0">
                  <c:v>3.7329510845096532E-3</c:v>
                </c:pt>
                <c:pt idx="1">
                  <c:v>4.2497196261682257E-3</c:v>
                </c:pt>
                <c:pt idx="2">
                  <c:v>3.5948644440600055E-3</c:v>
                </c:pt>
                <c:pt idx="3">
                  <c:v>3.995176402791711E-3</c:v>
                </c:pt>
                <c:pt idx="4">
                  <c:v>3.8699300281678927E-3</c:v>
                </c:pt>
                <c:pt idx="5">
                  <c:v>3.8715553778488603E-3</c:v>
                </c:pt>
                <c:pt idx="6">
                  <c:v>2.5651906638453721E-3</c:v>
                </c:pt>
                <c:pt idx="7">
                  <c:v>2.9190502436760276E-3</c:v>
                </c:pt>
                <c:pt idx="8">
                  <c:v>3.1342945978603634E-3</c:v>
                </c:pt>
              </c:numCache>
            </c:numRef>
          </c:val>
          <c:smooth val="0"/>
          <c:extLst>
            <c:ext xmlns:c16="http://schemas.microsoft.com/office/drawing/2014/chart" uri="{C3380CC4-5D6E-409C-BE32-E72D297353CC}">
              <c16:uniqueId val="{00000001-0BFE-4846-965C-E0EA1E4BF469}"/>
            </c:ext>
          </c:extLst>
        </c:ser>
        <c:dLbls>
          <c:showLegendKey val="0"/>
          <c:showVal val="0"/>
          <c:showCatName val="0"/>
          <c:showSerName val="0"/>
          <c:showPercent val="0"/>
          <c:showBubbleSize val="0"/>
        </c:dLbls>
        <c:smooth val="0"/>
        <c:axId val="225501952"/>
        <c:axId val="225503488"/>
      </c:lineChart>
      <c:catAx>
        <c:axId val="225501952"/>
        <c:scaling>
          <c:orientation val="minMax"/>
        </c:scaling>
        <c:delete val="0"/>
        <c:axPos val="b"/>
        <c:numFmt formatCode="General" sourceLinked="1"/>
        <c:majorTickMark val="none"/>
        <c:minorTickMark val="none"/>
        <c:tickLblPos val="nextTo"/>
        <c:txPr>
          <a:bodyPr/>
          <a:lstStyle/>
          <a:p>
            <a:pPr>
              <a:defRPr sz="1600"/>
            </a:pPr>
            <a:endParaRPr lang="en-US"/>
          </a:p>
        </c:txPr>
        <c:crossAx val="225503488"/>
        <c:crosses val="autoZero"/>
        <c:auto val="1"/>
        <c:lblAlgn val="ctr"/>
        <c:lblOffset val="100"/>
        <c:noMultiLvlLbl val="0"/>
      </c:catAx>
      <c:valAx>
        <c:axId val="225503488"/>
        <c:scaling>
          <c:orientation val="minMax"/>
          <c:max val="8.0000000000000054E-3"/>
        </c:scaling>
        <c:delete val="0"/>
        <c:axPos val="l"/>
        <c:majorGridlines/>
        <c:numFmt formatCode="0.0%" sourceLinked="1"/>
        <c:majorTickMark val="none"/>
        <c:minorTickMark val="none"/>
        <c:tickLblPos val="nextTo"/>
        <c:spPr>
          <a:ln w="9525">
            <a:noFill/>
          </a:ln>
        </c:spPr>
        <c:txPr>
          <a:bodyPr/>
          <a:lstStyle/>
          <a:p>
            <a:pPr>
              <a:defRPr sz="1600"/>
            </a:pPr>
            <a:endParaRPr lang="en-US"/>
          </a:p>
        </c:txPr>
        <c:crossAx val="225501952"/>
        <c:crosses val="autoZero"/>
        <c:crossBetween val="between"/>
      </c:valAx>
    </c:plotArea>
    <c:legend>
      <c:legendPos val="b"/>
      <c:overlay val="0"/>
      <c:txPr>
        <a:bodyPr/>
        <a:lstStyle/>
        <a:p>
          <a:pPr>
            <a:defRPr sz="1600"/>
          </a:pPr>
          <a:endParaRPr lang="en-US"/>
        </a:p>
      </c:txPr>
    </c:legend>
    <c:plotVisOnly val="1"/>
    <c:dispBlanksAs val="gap"/>
    <c:showDLblsOverMax val="0"/>
  </c:chart>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marL="0" marR="0" indent="0" algn="ctr" defTabSz="914400" rtl="0" eaLnBrk="1" fontAlgn="auto" latinLnBrk="0" hangingPunct="1">
              <a:lnSpc>
                <a:spcPct val="100000"/>
              </a:lnSpc>
              <a:spcBef>
                <a:spcPts val="0"/>
              </a:spcBef>
              <a:spcAft>
                <a:spcPts val="0"/>
              </a:spcAft>
              <a:buClrTx/>
              <a:buSzTx/>
              <a:buFontTx/>
              <a:buNone/>
              <a:tabLst/>
              <a:defRPr sz="1800" b="1" i="0" u="none" strike="noStrike" kern="1200" baseline="0">
                <a:solidFill>
                  <a:sysClr val="windowText" lastClr="000000"/>
                </a:solidFill>
                <a:latin typeface="+mn-lt"/>
                <a:ea typeface="+mn-ea"/>
                <a:cs typeface="+mn-cs"/>
              </a:defRPr>
            </a:pPr>
            <a:r>
              <a:rPr lang="en-AU" sz="1800" b="0" i="0" baseline="0">
                <a:solidFill>
                  <a:sysClr val="windowText" lastClr="000000"/>
                </a:solidFill>
              </a:rPr>
              <a:t>Anti-corruption Spending as Proportion of National Budget minus provincial expenses</a:t>
            </a:r>
            <a:endParaRPr lang="en-AU" sz="1800">
              <a:solidFill>
                <a:sysClr val="windowText" lastClr="000000"/>
              </a:solidFill>
            </a:endParaRPr>
          </a:p>
        </c:rich>
      </c:tx>
      <c:layout>
        <c:manualLayout>
          <c:xMode val="edge"/>
          <c:yMode val="edge"/>
          <c:x val="9.1820987654320993E-2"/>
          <c:y val="0"/>
        </c:manualLayout>
      </c:layout>
      <c:overlay val="0"/>
    </c:title>
    <c:autoTitleDeleted val="0"/>
    <c:plotArea>
      <c:layout/>
      <c:lineChart>
        <c:grouping val="standard"/>
        <c:varyColors val="0"/>
        <c:ser>
          <c:idx val="0"/>
          <c:order val="0"/>
          <c:tx>
            <c:strRef>
              <c:f>Tables!$D$144</c:f>
              <c:strCache>
                <c:ptCount val="1"/>
                <c:pt idx="0">
                  <c:v>Budgeted</c:v>
                </c:pt>
              </c:strCache>
            </c:strRef>
          </c:tx>
          <c:marker>
            <c:symbol val="none"/>
          </c:marker>
          <c:cat>
            <c:numRef>
              <c:f>Tables!$E$143:$O$143</c:f>
              <c:numCache>
                <c:formatCode>General</c:formatCode>
                <c:ptCount val="11"/>
                <c:pt idx="0">
                  <c:v>2008</c:v>
                </c:pt>
                <c:pt idx="1">
                  <c:v>2009</c:v>
                </c:pt>
                <c:pt idx="2">
                  <c:v>2010</c:v>
                </c:pt>
                <c:pt idx="3">
                  <c:v>2011</c:v>
                </c:pt>
                <c:pt idx="4">
                  <c:v>2012</c:v>
                </c:pt>
                <c:pt idx="5">
                  <c:v>2013</c:v>
                </c:pt>
                <c:pt idx="6">
                  <c:v>2014</c:v>
                </c:pt>
                <c:pt idx="7">
                  <c:v>2015</c:v>
                </c:pt>
                <c:pt idx="8">
                  <c:v>2016</c:v>
                </c:pt>
                <c:pt idx="9">
                  <c:v>2017</c:v>
                </c:pt>
                <c:pt idx="10">
                  <c:v>2018</c:v>
                </c:pt>
              </c:numCache>
            </c:numRef>
          </c:cat>
          <c:val>
            <c:numRef>
              <c:f>Tables!$E$144:$O$144</c:f>
              <c:numCache>
                <c:formatCode>0.0%</c:formatCode>
                <c:ptCount val="11"/>
                <c:pt idx="0">
                  <c:v>3.7270685502245951E-3</c:v>
                </c:pt>
                <c:pt idx="1">
                  <c:v>5.052783944587514E-3</c:v>
                </c:pt>
                <c:pt idx="2">
                  <c:v>4.5236668942826991E-3</c:v>
                </c:pt>
                <c:pt idx="3">
                  <c:v>3.9460784313725492E-3</c:v>
                </c:pt>
                <c:pt idx="4">
                  <c:v>5.0691345596200772E-3</c:v>
                </c:pt>
                <c:pt idx="5">
                  <c:v>4.9791068028388428E-3</c:v>
                </c:pt>
                <c:pt idx="6">
                  <c:v>5.0110207862590784E-3</c:v>
                </c:pt>
                <c:pt idx="7">
                  <c:v>4.6605422576242502E-3</c:v>
                </c:pt>
                <c:pt idx="8">
                  <c:v>4.2791649836595308E-3</c:v>
                </c:pt>
                <c:pt idx="9">
                  <c:v>3.8113066561793335E-3</c:v>
                </c:pt>
                <c:pt idx="10">
                  <c:v>3.6074341869832918E-3</c:v>
                </c:pt>
              </c:numCache>
            </c:numRef>
          </c:val>
          <c:smooth val="0"/>
          <c:extLst>
            <c:ext xmlns:c16="http://schemas.microsoft.com/office/drawing/2014/chart" uri="{C3380CC4-5D6E-409C-BE32-E72D297353CC}">
              <c16:uniqueId val="{00000000-33B7-4805-8B31-DDF226BFF08B}"/>
            </c:ext>
          </c:extLst>
        </c:ser>
        <c:ser>
          <c:idx val="1"/>
          <c:order val="1"/>
          <c:tx>
            <c:strRef>
              <c:f>Tables!$D$145</c:f>
              <c:strCache>
                <c:ptCount val="1"/>
                <c:pt idx="0">
                  <c:v>Actual</c:v>
                </c:pt>
              </c:strCache>
            </c:strRef>
          </c:tx>
          <c:marker>
            <c:symbol val="none"/>
          </c:marker>
          <c:cat>
            <c:numRef>
              <c:f>Tables!$E$143:$O$143</c:f>
              <c:numCache>
                <c:formatCode>General</c:formatCode>
                <c:ptCount val="11"/>
                <c:pt idx="0">
                  <c:v>2008</c:v>
                </c:pt>
                <c:pt idx="1">
                  <c:v>2009</c:v>
                </c:pt>
                <c:pt idx="2">
                  <c:v>2010</c:v>
                </c:pt>
                <c:pt idx="3">
                  <c:v>2011</c:v>
                </c:pt>
                <c:pt idx="4">
                  <c:v>2012</c:v>
                </c:pt>
                <c:pt idx="5">
                  <c:v>2013</c:v>
                </c:pt>
                <c:pt idx="6">
                  <c:v>2014</c:v>
                </c:pt>
                <c:pt idx="7">
                  <c:v>2015</c:v>
                </c:pt>
                <c:pt idx="8">
                  <c:v>2016</c:v>
                </c:pt>
                <c:pt idx="9">
                  <c:v>2017</c:v>
                </c:pt>
                <c:pt idx="10">
                  <c:v>2018</c:v>
                </c:pt>
              </c:numCache>
            </c:numRef>
          </c:cat>
          <c:val>
            <c:numRef>
              <c:f>Tables!$E$145:$O$145</c:f>
              <c:numCache>
                <c:formatCode>0.0%</c:formatCode>
                <c:ptCount val="11"/>
                <c:pt idx="0">
                  <c:v>4.2095478437462665E-3</c:v>
                </c:pt>
                <c:pt idx="1">
                  <c:v>5.0378458865864249E-3</c:v>
                </c:pt>
                <c:pt idx="2">
                  <c:v>4.1285460867097135E-3</c:v>
                </c:pt>
                <c:pt idx="3">
                  <c:v>4.6333168316831687E-3</c:v>
                </c:pt>
                <c:pt idx="4">
                  <c:v>4.5077620488562726E-3</c:v>
                </c:pt>
                <c:pt idx="5">
                  <c:v>4.3900001813532577E-3</c:v>
                </c:pt>
                <c:pt idx="6">
                  <c:v>3.3852420518688674E-3</c:v>
                </c:pt>
                <c:pt idx="7">
                  <c:v>3.9777641617583116E-3</c:v>
                </c:pt>
                <c:pt idx="8">
                  <c:v>4.384200762650726E-3</c:v>
                </c:pt>
              </c:numCache>
            </c:numRef>
          </c:val>
          <c:smooth val="0"/>
          <c:extLst>
            <c:ext xmlns:c16="http://schemas.microsoft.com/office/drawing/2014/chart" uri="{C3380CC4-5D6E-409C-BE32-E72D297353CC}">
              <c16:uniqueId val="{00000001-33B7-4805-8B31-DDF226BFF08B}"/>
            </c:ext>
          </c:extLst>
        </c:ser>
        <c:dLbls>
          <c:showLegendKey val="0"/>
          <c:showVal val="0"/>
          <c:showCatName val="0"/>
          <c:showSerName val="0"/>
          <c:showPercent val="0"/>
          <c:showBubbleSize val="0"/>
        </c:dLbls>
        <c:smooth val="0"/>
        <c:axId val="225457664"/>
        <c:axId val="225459200"/>
      </c:lineChart>
      <c:catAx>
        <c:axId val="225457664"/>
        <c:scaling>
          <c:orientation val="minMax"/>
        </c:scaling>
        <c:delete val="0"/>
        <c:axPos val="b"/>
        <c:numFmt formatCode="General" sourceLinked="1"/>
        <c:majorTickMark val="none"/>
        <c:minorTickMark val="none"/>
        <c:tickLblPos val="nextTo"/>
        <c:txPr>
          <a:bodyPr/>
          <a:lstStyle/>
          <a:p>
            <a:pPr>
              <a:defRPr sz="1600"/>
            </a:pPr>
            <a:endParaRPr lang="en-US"/>
          </a:p>
        </c:txPr>
        <c:crossAx val="225459200"/>
        <c:crosses val="autoZero"/>
        <c:auto val="1"/>
        <c:lblAlgn val="ctr"/>
        <c:lblOffset val="100"/>
        <c:noMultiLvlLbl val="0"/>
      </c:catAx>
      <c:valAx>
        <c:axId val="225459200"/>
        <c:scaling>
          <c:orientation val="minMax"/>
        </c:scaling>
        <c:delete val="0"/>
        <c:axPos val="l"/>
        <c:majorGridlines/>
        <c:numFmt formatCode="0.0%" sourceLinked="1"/>
        <c:majorTickMark val="none"/>
        <c:minorTickMark val="none"/>
        <c:tickLblPos val="nextTo"/>
        <c:spPr>
          <a:ln w="9525">
            <a:noFill/>
          </a:ln>
        </c:spPr>
        <c:txPr>
          <a:bodyPr/>
          <a:lstStyle/>
          <a:p>
            <a:pPr>
              <a:defRPr sz="1600"/>
            </a:pPr>
            <a:endParaRPr lang="en-US"/>
          </a:p>
        </c:txPr>
        <c:crossAx val="225457664"/>
        <c:crosses val="autoZero"/>
        <c:crossBetween val="between"/>
      </c:valAx>
    </c:plotArea>
    <c:legend>
      <c:legendPos val="b"/>
      <c:overlay val="0"/>
    </c:legend>
    <c:plotVisOnly val="1"/>
    <c:dispBlanksAs val="gap"/>
    <c:showDLblsOverMax val="0"/>
  </c:chart>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AU" dirty="0"/>
              <a:t>Anti-corruption vs Law and Justice Sector, 2017 prices</a:t>
            </a:r>
          </a:p>
        </c:rich>
      </c:tx>
      <c:overlay val="0"/>
      <c:spPr>
        <a:noFill/>
      </c:spPr>
    </c:title>
    <c:autoTitleDeleted val="0"/>
    <c:plotArea>
      <c:layout/>
      <c:lineChart>
        <c:grouping val="standard"/>
        <c:varyColors val="0"/>
        <c:ser>
          <c:idx val="0"/>
          <c:order val="0"/>
          <c:tx>
            <c:strRef>
              <c:f>'Tables with L&amp;J DefenceNarc'!$D$47</c:f>
              <c:strCache>
                <c:ptCount val="1"/>
                <c:pt idx="0">
                  <c:v>Law and Justice (Budgeted)</c:v>
                </c:pt>
              </c:strCache>
            </c:strRef>
          </c:tx>
          <c:marker>
            <c:symbol val="none"/>
          </c:marker>
          <c:cat>
            <c:numRef>
              <c:f>'Tables with L&amp;J DefenceNarc'!$E$46:$O$46</c:f>
              <c:numCache>
                <c:formatCode>General</c:formatCode>
                <c:ptCount val="11"/>
                <c:pt idx="0">
                  <c:v>2008</c:v>
                </c:pt>
                <c:pt idx="1">
                  <c:v>2009</c:v>
                </c:pt>
                <c:pt idx="2">
                  <c:v>2010</c:v>
                </c:pt>
                <c:pt idx="3">
                  <c:v>2011</c:v>
                </c:pt>
                <c:pt idx="4">
                  <c:v>2012</c:v>
                </c:pt>
                <c:pt idx="5">
                  <c:v>2013</c:v>
                </c:pt>
                <c:pt idx="6">
                  <c:v>2014</c:v>
                </c:pt>
                <c:pt idx="7">
                  <c:v>2015</c:v>
                </c:pt>
                <c:pt idx="8">
                  <c:v>2016</c:v>
                </c:pt>
                <c:pt idx="9">
                  <c:v>2017</c:v>
                </c:pt>
                <c:pt idx="10">
                  <c:v>2018</c:v>
                </c:pt>
              </c:numCache>
            </c:numRef>
          </c:cat>
          <c:val>
            <c:numRef>
              <c:f>'Tables with L&amp;J DefenceNarc'!$E$47:$O$47</c:f>
              <c:numCache>
                <c:formatCode>General</c:formatCode>
                <c:ptCount val="11"/>
                <c:pt idx="2" formatCode="#,##0.00">
                  <c:v>810.45223200534929</c:v>
                </c:pt>
                <c:pt idx="3" formatCode="#,##0.00">
                  <c:v>1114.001509655141</c:v>
                </c:pt>
                <c:pt idx="4" formatCode="#,##0.00">
                  <c:v>1217.6673013570621</c:v>
                </c:pt>
                <c:pt idx="5" formatCode="#,##0.00">
                  <c:v>1185.1706505889615</c:v>
                </c:pt>
                <c:pt idx="6" formatCode="#,##0.00">
                  <c:v>1297.1399513873869</c:v>
                </c:pt>
                <c:pt idx="7" formatCode="#,##0.00">
                  <c:v>1568.8718461705819</c:v>
                </c:pt>
                <c:pt idx="8" formatCode="#,##0.00">
                  <c:v>1302.8653974268811</c:v>
                </c:pt>
                <c:pt idx="9" formatCode="#,##0.00">
                  <c:v>1124.5170000000001</c:v>
                </c:pt>
                <c:pt idx="10" formatCode="#,##0.00">
                  <c:v>984.00021301191043</c:v>
                </c:pt>
              </c:numCache>
            </c:numRef>
          </c:val>
          <c:smooth val="0"/>
          <c:extLst>
            <c:ext xmlns:c16="http://schemas.microsoft.com/office/drawing/2014/chart" uri="{C3380CC4-5D6E-409C-BE32-E72D297353CC}">
              <c16:uniqueId val="{00000000-9DBA-4852-BDCE-B805A498EB40}"/>
            </c:ext>
          </c:extLst>
        </c:ser>
        <c:ser>
          <c:idx val="1"/>
          <c:order val="1"/>
          <c:tx>
            <c:strRef>
              <c:f>'Tables with L&amp;J DefenceNarc'!$D$48</c:f>
              <c:strCache>
                <c:ptCount val="1"/>
                <c:pt idx="0">
                  <c:v>Law and Justice (Actual)</c:v>
                </c:pt>
              </c:strCache>
            </c:strRef>
          </c:tx>
          <c:marker>
            <c:symbol val="none"/>
          </c:marker>
          <c:cat>
            <c:numRef>
              <c:f>'Tables with L&amp;J DefenceNarc'!$E$46:$O$46</c:f>
              <c:numCache>
                <c:formatCode>General</c:formatCode>
                <c:ptCount val="11"/>
                <c:pt idx="0">
                  <c:v>2008</c:v>
                </c:pt>
                <c:pt idx="1">
                  <c:v>2009</c:v>
                </c:pt>
                <c:pt idx="2">
                  <c:v>2010</c:v>
                </c:pt>
                <c:pt idx="3">
                  <c:v>2011</c:v>
                </c:pt>
                <c:pt idx="4">
                  <c:v>2012</c:v>
                </c:pt>
                <c:pt idx="5">
                  <c:v>2013</c:v>
                </c:pt>
                <c:pt idx="6">
                  <c:v>2014</c:v>
                </c:pt>
                <c:pt idx="7">
                  <c:v>2015</c:v>
                </c:pt>
                <c:pt idx="8">
                  <c:v>2016</c:v>
                </c:pt>
                <c:pt idx="9">
                  <c:v>2017</c:v>
                </c:pt>
                <c:pt idx="10">
                  <c:v>2018</c:v>
                </c:pt>
              </c:numCache>
            </c:numRef>
          </c:cat>
          <c:val>
            <c:numRef>
              <c:f>'Tables with L&amp;J DefenceNarc'!$E$48:$O$48</c:f>
              <c:numCache>
                <c:formatCode>General</c:formatCode>
                <c:ptCount val="11"/>
                <c:pt idx="2" formatCode="#,##0.00">
                  <c:v>853.62387340005591</c:v>
                </c:pt>
                <c:pt idx="3" formatCode="#,##0.00">
                  <c:v>1240.7857531918762</c:v>
                </c:pt>
                <c:pt idx="4" formatCode="#,##0.00">
                  <c:v>1263.3929599954165</c:v>
                </c:pt>
                <c:pt idx="5" formatCode="#,##0.00">
                  <c:v>1219.434168156168</c:v>
                </c:pt>
                <c:pt idx="6" formatCode="#,##0.00">
                  <c:v>1391.602587795717</c:v>
                </c:pt>
                <c:pt idx="7" formatCode="#,##0.00">
                  <c:v>1391.4808735434451</c:v>
                </c:pt>
                <c:pt idx="8" formatCode="#,##0.00">
                  <c:v>1317.2251996028624</c:v>
                </c:pt>
              </c:numCache>
            </c:numRef>
          </c:val>
          <c:smooth val="0"/>
          <c:extLst>
            <c:ext xmlns:c16="http://schemas.microsoft.com/office/drawing/2014/chart" uri="{C3380CC4-5D6E-409C-BE32-E72D297353CC}">
              <c16:uniqueId val="{00000001-9DBA-4852-BDCE-B805A498EB40}"/>
            </c:ext>
          </c:extLst>
        </c:ser>
        <c:ser>
          <c:idx val="2"/>
          <c:order val="2"/>
          <c:tx>
            <c:strRef>
              <c:f>'Tables with L&amp;J DefenceNarc'!$D$49</c:f>
              <c:strCache>
                <c:ptCount val="1"/>
                <c:pt idx="0">
                  <c:v>Total AC Spending (Budgeted)</c:v>
                </c:pt>
              </c:strCache>
            </c:strRef>
          </c:tx>
          <c:marker>
            <c:symbol val="none"/>
          </c:marker>
          <c:cat>
            <c:numRef>
              <c:f>'Tables with L&amp;J DefenceNarc'!$E$46:$O$46</c:f>
              <c:numCache>
                <c:formatCode>General</c:formatCode>
                <c:ptCount val="11"/>
                <c:pt idx="0">
                  <c:v>2008</c:v>
                </c:pt>
                <c:pt idx="1">
                  <c:v>2009</c:v>
                </c:pt>
                <c:pt idx="2">
                  <c:v>2010</c:v>
                </c:pt>
                <c:pt idx="3">
                  <c:v>2011</c:v>
                </c:pt>
                <c:pt idx="4">
                  <c:v>2012</c:v>
                </c:pt>
                <c:pt idx="5">
                  <c:v>2013</c:v>
                </c:pt>
                <c:pt idx="6">
                  <c:v>2014</c:v>
                </c:pt>
                <c:pt idx="7">
                  <c:v>2015</c:v>
                </c:pt>
                <c:pt idx="8">
                  <c:v>2016</c:v>
                </c:pt>
                <c:pt idx="9">
                  <c:v>2017</c:v>
                </c:pt>
                <c:pt idx="10">
                  <c:v>2018</c:v>
                </c:pt>
              </c:numCache>
            </c:numRef>
          </c:cat>
          <c:val>
            <c:numRef>
              <c:f>'Tables with L&amp;J DefenceNarc'!$E$49:$O$49</c:f>
              <c:numCache>
                <c:formatCode>#,##0</c:formatCode>
                <c:ptCount val="11"/>
                <c:pt idx="0">
                  <c:v>36.629581302535264</c:v>
                </c:pt>
                <c:pt idx="1">
                  <c:v>42.562873916296191</c:v>
                </c:pt>
                <c:pt idx="2">
                  <c:v>41.491550117771396</c:v>
                </c:pt>
                <c:pt idx="3">
                  <c:v>43.227724589940479</c:v>
                </c:pt>
                <c:pt idx="4">
                  <c:v>60.397321342363291</c:v>
                </c:pt>
                <c:pt idx="5">
                  <c:v>71.459258871693322</c:v>
                </c:pt>
                <c:pt idx="6">
                  <c:v>68.287798222257166</c:v>
                </c:pt>
                <c:pt idx="7">
                  <c:v>64.990711753802771</c:v>
                </c:pt>
                <c:pt idx="8">
                  <c:v>48.978186779008858</c:v>
                </c:pt>
                <c:pt idx="9">
                  <c:v>41.464800000000004</c:v>
                </c:pt>
                <c:pt idx="10">
                  <c:v>40.014199138283125</c:v>
                </c:pt>
              </c:numCache>
            </c:numRef>
          </c:val>
          <c:smooth val="0"/>
          <c:extLst>
            <c:ext xmlns:c16="http://schemas.microsoft.com/office/drawing/2014/chart" uri="{C3380CC4-5D6E-409C-BE32-E72D297353CC}">
              <c16:uniqueId val="{00000002-9DBA-4852-BDCE-B805A498EB40}"/>
            </c:ext>
          </c:extLst>
        </c:ser>
        <c:ser>
          <c:idx val="3"/>
          <c:order val="3"/>
          <c:tx>
            <c:strRef>
              <c:f>'Tables with L&amp;J DefenceNarc'!$D$50</c:f>
              <c:strCache>
                <c:ptCount val="1"/>
                <c:pt idx="0">
                  <c:v>Total AC Spending (Actual)</c:v>
                </c:pt>
              </c:strCache>
            </c:strRef>
          </c:tx>
          <c:marker>
            <c:symbol val="none"/>
          </c:marker>
          <c:cat>
            <c:numRef>
              <c:f>'Tables with L&amp;J DefenceNarc'!$E$46:$O$46</c:f>
              <c:numCache>
                <c:formatCode>General</c:formatCode>
                <c:ptCount val="11"/>
                <c:pt idx="0">
                  <c:v>2008</c:v>
                </c:pt>
                <c:pt idx="1">
                  <c:v>2009</c:v>
                </c:pt>
                <c:pt idx="2">
                  <c:v>2010</c:v>
                </c:pt>
                <c:pt idx="3">
                  <c:v>2011</c:v>
                </c:pt>
                <c:pt idx="4">
                  <c:v>2012</c:v>
                </c:pt>
                <c:pt idx="5">
                  <c:v>2013</c:v>
                </c:pt>
                <c:pt idx="6">
                  <c:v>2014</c:v>
                </c:pt>
                <c:pt idx="7">
                  <c:v>2015</c:v>
                </c:pt>
                <c:pt idx="8">
                  <c:v>2016</c:v>
                </c:pt>
                <c:pt idx="9">
                  <c:v>2017</c:v>
                </c:pt>
                <c:pt idx="10">
                  <c:v>2018</c:v>
                </c:pt>
              </c:numCache>
            </c:numRef>
          </c:cat>
          <c:val>
            <c:numRef>
              <c:f>'Tables with L&amp;J DefenceNarc'!$E$50:$O$50</c:f>
              <c:numCache>
                <c:formatCode>#,##0</c:formatCode>
                <c:ptCount val="11"/>
                <c:pt idx="0">
                  <c:v>45.090792892287553</c:v>
                </c:pt>
                <c:pt idx="1">
                  <c:v>42.518440500291319</c:v>
                </c:pt>
                <c:pt idx="2">
                  <c:v>41.410556138564736</c:v>
                </c:pt>
                <c:pt idx="3">
                  <c:v>51.023897941751109</c:v>
                </c:pt>
                <c:pt idx="4">
                  <c:v>50.691440134184965</c:v>
                </c:pt>
                <c:pt idx="5">
                  <c:v>60.137292879756956</c:v>
                </c:pt>
                <c:pt idx="6">
                  <c:v>46.769080344535993</c:v>
                </c:pt>
                <c:pt idx="7">
                  <c:v>44.798452302575548</c:v>
                </c:pt>
                <c:pt idx="8">
                  <c:v>48.446902341296223</c:v>
                </c:pt>
              </c:numCache>
            </c:numRef>
          </c:val>
          <c:smooth val="0"/>
          <c:extLst>
            <c:ext xmlns:c16="http://schemas.microsoft.com/office/drawing/2014/chart" uri="{C3380CC4-5D6E-409C-BE32-E72D297353CC}">
              <c16:uniqueId val="{00000003-9DBA-4852-BDCE-B805A498EB40}"/>
            </c:ext>
          </c:extLst>
        </c:ser>
        <c:dLbls>
          <c:showLegendKey val="0"/>
          <c:showVal val="0"/>
          <c:showCatName val="0"/>
          <c:showSerName val="0"/>
          <c:showPercent val="0"/>
          <c:showBubbleSize val="0"/>
        </c:dLbls>
        <c:smooth val="0"/>
        <c:axId val="168923520"/>
        <c:axId val="168946304"/>
      </c:lineChart>
      <c:catAx>
        <c:axId val="168923520"/>
        <c:scaling>
          <c:orientation val="minMax"/>
        </c:scaling>
        <c:delete val="0"/>
        <c:axPos val="b"/>
        <c:numFmt formatCode="General" sourceLinked="1"/>
        <c:majorTickMark val="none"/>
        <c:minorTickMark val="none"/>
        <c:tickLblPos val="nextTo"/>
        <c:txPr>
          <a:bodyPr/>
          <a:lstStyle/>
          <a:p>
            <a:pPr>
              <a:defRPr sz="1600"/>
            </a:pPr>
            <a:endParaRPr lang="en-US"/>
          </a:p>
        </c:txPr>
        <c:crossAx val="168946304"/>
        <c:crosses val="autoZero"/>
        <c:auto val="1"/>
        <c:lblAlgn val="ctr"/>
        <c:lblOffset val="100"/>
        <c:noMultiLvlLbl val="0"/>
      </c:catAx>
      <c:valAx>
        <c:axId val="168946304"/>
        <c:scaling>
          <c:orientation val="minMax"/>
          <c:max val="1800"/>
        </c:scaling>
        <c:delete val="0"/>
        <c:axPos val="l"/>
        <c:majorGridlines/>
        <c:title>
          <c:tx>
            <c:rich>
              <a:bodyPr rot="-5400000" vert="horz"/>
              <a:lstStyle/>
              <a:p>
                <a:pPr>
                  <a:defRPr sz="1600"/>
                </a:pPr>
                <a:r>
                  <a:rPr lang="en-AU" sz="1600" b="0" i="0" baseline="0">
                    <a:effectLst/>
                  </a:rPr>
                  <a:t>Millions of Kina</a:t>
                </a:r>
                <a:endParaRPr lang="en-AU" sz="1600">
                  <a:effectLst/>
                </a:endParaRPr>
              </a:p>
            </c:rich>
          </c:tx>
          <c:overlay val="0"/>
        </c:title>
        <c:numFmt formatCode="#,##0" sourceLinked="0"/>
        <c:majorTickMark val="none"/>
        <c:minorTickMark val="none"/>
        <c:tickLblPos val="nextTo"/>
        <c:spPr>
          <a:ln w="9525">
            <a:noFill/>
          </a:ln>
        </c:spPr>
        <c:txPr>
          <a:bodyPr/>
          <a:lstStyle/>
          <a:p>
            <a:pPr>
              <a:defRPr sz="1600"/>
            </a:pPr>
            <a:endParaRPr lang="en-US"/>
          </a:p>
        </c:txPr>
        <c:crossAx val="168923520"/>
        <c:crosses val="autoZero"/>
        <c:crossBetween val="between"/>
        <c:majorUnit val="200"/>
        <c:minorUnit val="40"/>
      </c:valAx>
    </c:plotArea>
    <c:legend>
      <c:legendPos val="b"/>
      <c:overlay val="0"/>
      <c:txPr>
        <a:bodyPr/>
        <a:lstStyle/>
        <a:p>
          <a:pPr>
            <a:defRPr sz="1600"/>
          </a:pPr>
          <a:endParaRPr lang="en-US"/>
        </a:p>
      </c:txPr>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marL="0" marR="0" indent="0" algn="ctr" defTabSz="914400" rtl="0" eaLnBrk="1" fontAlgn="auto" latinLnBrk="0" hangingPunct="1">
              <a:lnSpc>
                <a:spcPct val="100000"/>
              </a:lnSpc>
              <a:spcBef>
                <a:spcPts val="0"/>
              </a:spcBef>
              <a:spcAft>
                <a:spcPts val="0"/>
              </a:spcAft>
              <a:buClrTx/>
              <a:buSzTx/>
              <a:buFontTx/>
              <a:buNone/>
              <a:tabLst/>
              <a:defRPr sz="1800" b="1" i="0" u="none" strike="noStrike" kern="1200" baseline="0">
                <a:solidFill>
                  <a:sysClr val="windowText" lastClr="000000"/>
                </a:solidFill>
                <a:latin typeface="+mn-lt"/>
                <a:ea typeface="+mn-ea"/>
                <a:cs typeface="+mn-cs"/>
              </a:defRPr>
            </a:pPr>
            <a:r>
              <a:rPr lang="en-AU" sz="1800" dirty="0">
                <a:solidFill>
                  <a:sysClr val="windowText" lastClr="000000"/>
                </a:solidFill>
              </a:rPr>
              <a:t>Budgeted</a:t>
            </a:r>
            <a:r>
              <a:rPr lang="en-AU" sz="1800" baseline="0" dirty="0">
                <a:solidFill>
                  <a:sysClr val="windowText" lastClr="000000"/>
                </a:solidFill>
              </a:rPr>
              <a:t> and actual, 2017 prices</a:t>
            </a:r>
            <a:endParaRPr lang="en-AU" sz="1800" dirty="0">
              <a:solidFill>
                <a:sysClr val="windowText" lastClr="000000"/>
              </a:solidFill>
            </a:endParaRPr>
          </a:p>
        </c:rich>
      </c:tx>
      <c:overlay val="0"/>
    </c:title>
    <c:autoTitleDeleted val="0"/>
    <c:plotArea>
      <c:layout/>
      <c:lineChart>
        <c:grouping val="standard"/>
        <c:varyColors val="0"/>
        <c:ser>
          <c:idx val="0"/>
          <c:order val="0"/>
          <c:tx>
            <c:strRef>
              <c:f>'Tables with L&amp;J DefenceNarc'!$D$59</c:f>
              <c:strCache>
                <c:ptCount val="1"/>
                <c:pt idx="0">
                  <c:v>Budgeted</c:v>
                </c:pt>
              </c:strCache>
            </c:strRef>
          </c:tx>
          <c:marker>
            <c:symbol val="none"/>
          </c:marker>
          <c:dLbls>
            <c:dLbl>
              <c:idx val="9"/>
              <c:dLblPos val="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EBD2-4BD1-9C50-34CBB9933B6C}"/>
                </c:ext>
              </c:extLst>
            </c:dLbl>
            <c:dLbl>
              <c:idx val="10"/>
              <c:dLblPos val="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EBD2-4BD1-9C50-34CBB9933B6C}"/>
                </c:ext>
              </c:extLst>
            </c:dLbl>
            <c:spPr>
              <a:noFill/>
              <a:ln>
                <a:noFill/>
              </a:ln>
              <a:effectLst/>
            </c:spPr>
            <c:txPr>
              <a:bodyPr wrap="square" lIns="38100" tIns="19050" rIns="38100" bIns="19050" anchor="ctr">
                <a:spAutoFit/>
              </a:bodyPr>
              <a:lstStyle/>
              <a:p>
                <a:pPr>
                  <a:defRPr sz="1600"/>
                </a:pPr>
                <a:endParaRPr lang="en-US"/>
              </a:p>
            </c:txPr>
            <c:showLegendKey val="0"/>
            <c:showVal val="0"/>
            <c:showCatName val="0"/>
            <c:showSerName val="0"/>
            <c:showPercent val="0"/>
            <c:showBubbleSize val="0"/>
            <c:extLst>
              <c:ext xmlns:c15="http://schemas.microsoft.com/office/drawing/2012/chart" uri="{CE6537A1-D6FC-4f65-9D91-7224C49458BB}">
                <c15:showLeaderLines val="1"/>
              </c:ext>
            </c:extLst>
          </c:dLbls>
          <c:cat>
            <c:numRef>
              <c:f>'Tables with L&amp;J DefenceNarc'!$E$58:$O$58</c:f>
              <c:numCache>
                <c:formatCode>General</c:formatCode>
                <c:ptCount val="11"/>
                <c:pt idx="0">
                  <c:v>2008</c:v>
                </c:pt>
                <c:pt idx="1">
                  <c:v>2009</c:v>
                </c:pt>
                <c:pt idx="2">
                  <c:v>2010</c:v>
                </c:pt>
                <c:pt idx="3">
                  <c:v>2011</c:v>
                </c:pt>
                <c:pt idx="4">
                  <c:v>2012</c:v>
                </c:pt>
                <c:pt idx="5">
                  <c:v>2013</c:v>
                </c:pt>
                <c:pt idx="6">
                  <c:v>2014</c:v>
                </c:pt>
                <c:pt idx="7">
                  <c:v>2015</c:v>
                </c:pt>
                <c:pt idx="8">
                  <c:v>2016</c:v>
                </c:pt>
                <c:pt idx="9">
                  <c:v>2017</c:v>
                </c:pt>
                <c:pt idx="10">
                  <c:v>2018</c:v>
                </c:pt>
              </c:numCache>
            </c:numRef>
          </c:cat>
          <c:val>
            <c:numRef>
              <c:f>'Tables with L&amp;J DefenceNarc'!$E$59:$O$59</c:f>
              <c:numCache>
                <c:formatCode>#,##0.00</c:formatCode>
                <c:ptCount val="11"/>
                <c:pt idx="0">
                  <c:v>0.27831354403994374</c:v>
                </c:pt>
                <c:pt idx="1">
                  <c:v>0.26031698265484476</c:v>
                </c:pt>
                <c:pt idx="2">
                  <c:v>0.7643895752895753</c:v>
                </c:pt>
                <c:pt idx="3">
                  <c:v>1.0944245308737335</c:v>
                </c:pt>
                <c:pt idx="4">
                  <c:v>1.2885113033840609</c:v>
                </c:pt>
                <c:pt idx="5">
                  <c:v>1.2404128713244014</c:v>
                </c:pt>
                <c:pt idx="6">
                  <c:v>1.3165166604393228</c:v>
                </c:pt>
                <c:pt idx="7">
                  <c:v>1.7264848177587986</c:v>
                </c:pt>
                <c:pt idx="8">
                  <c:v>1.7785952695155753</c:v>
                </c:pt>
                <c:pt idx="9">
                  <c:v>1.4022000000000001</c:v>
                </c:pt>
                <c:pt idx="10">
                  <c:v>0.65704776128234321</c:v>
                </c:pt>
              </c:numCache>
            </c:numRef>
          </c:val>
          <c:smooth val="0"/>
          <c:extLst>
            <c:ext xmlns:c16="http://schemas.microsoft.com/office/drawing/2014/chart" uri="{C3380CC4-5D6E-409C-BE32-E72D297353CC}">
              <c16:uniqueId val="{00000000-B295-40FA-9306-26BCF7B2A7D8}"/>
            </c:ext>
          </c:extLst>
        </c:ser>
        <c:ser>
          <c:idx val="1"/>
          <c:order val="1"/>
          <c:tx>
            <c:strRef>
              <c:f>'Tables with L&amp;J DefenceNarc'!$D$60</c:f>
              <c:strCache>
                <c:ptCount val="1"/>
                <c:pt idx="0">
                  <c:v>Actual</c:v>
                </c:pt>
              </c:strCache>
            </c:strRef>
          </c:tx>
          <c:marker>
            <c:symbol val="none"/>
          </c:marker>
          <c:cat>
            <c:numRef>
              <c:f>'Tables with L&amp;J DefenceNarc'!$E$58:$O$58</c:f>
              <c:numCache>
                <c:formatCode>General</c:formatCode>
                <c:ptCount val="11"/>
                <c:pt idx="0">
                  <c:v>2008</c:v>
                </c:pt>
                <c:pt idx="1">
                  <c:v>2009</c:v>
                </c:pt>
                <c:pt idx="2">
                  <c:v>2010</c:v>
                </c:pt>
                <c:pt idx="3">
                  <c:v>2011</c:v>
                </c:pt>
                <c:pt idx="4">
                  <c:v>2012</c:v>
                </c:pt>
                <c:pt idx="5">
                  <c:v>2013</c:v>
                </c:pt>
                <c:pt idx="6">
                  <c:v>2014</c:v>
                </c:pt>
                <c:pt idx="7">
                  <c:v>2015</c:v>
                </c:pt>
                <c:pt idx="8">
                  <c:v>2016</c:v>
                </c:pt>
                <c:pt idx="9">
                  <c:v>2017</c:v>
                </c:pt>
                <c:pt idx="10">
                  <c:v>2018</c:v>
                </c:pt>
              </c:numCache>
            </c:numRef>
          </c:cat>
          <c:val>
            <c:numRef>
              <c:f>'Tables with L&amp;J DefenceNarc'!$E$60:$O$60</c:f>
              <c:numCache>
                <c:formatCode>#,##0.00</c:formatCode>
                <c:ptCount val="11"/>
                <c:pt idx="0">
                  <c:v>0.85205531557516123</c:v>
                </c:pt>
                <c:pt idx="1">
                  <c:v>0.21588356664996611</c:v>
                </c:pt>
                <c:pt idx="2">
                  <c:v>0.68339559608291445</c:v>
                </c:pt>
                <c:pt idx="3">
                  <c:v>0.9856635376436913</c:v>
                </c:pt>
                <c:pt idx="4">
                  <c:v>0.70898760172038078</c:v>
                </c:pt>
                <c:pt idx="5">
                  <c:v>0.55499346175419839</c:v>
                </c:pt>
                <c:pt idx="6">
                  <c:v>1.0674650724666181</c:v>
                </c:pt>
                <c:pt idx="7">
                  <c:v>1.1890173612762533</c:v>
                </c:pt>
                <c:pt idx="8">
                  <c:v>1.7950802720135941</c:v>
                </c:pt>
              </c:numCache>
            </c:numRef>
          </c:val>
          <c:smooth val="0"/>
          <c:extLst>
            <c:ext xmlns:c16="http://schemas.microsoft.com/office/drawing/2014/chart" uri="{C3380CC4-5D6E-409C-BE32-E72D297353CC}">
              <c16:uniqueId val="{00000001-B295-40FA-9306-26BCF7B2A7D8}"/>
            </c:ext>
          </c:extLst>
        </c:ser>
        <c:dLbls>
          <c:showLegendKey val="0"/>
          <c:showVal val="0"/>
          <c:showCatName val="0"/>
          <c:showSerName val="0"/>
          <c:showPercent val="0"/>
          <c:showBubbleSize val="0"/>
        </c:dLbls>
        <c:smooth val="0"/>
        <c:axId val="224747520"/>
        <c:axId val="224749056"/>
      </c:lineChart>
      <c:catAx>
        <c:axId val="224747520"/>
        <c:scaling>
          <c:orientation val="minMax"/>
        </c:scaling>
        <c:delete val="0"/>
        <c:axPos val="b"/>
        <c:numFmt formatCode="General" sourceLinked="1"/>
        <c:majorTickMark val="none"/>
        <c:minorTickMark val="none"/>
        <c:tickLblPos val="nextTo"/>
        <c:txPr>
          <a:bodyPr/>
          <a:lstStyle/>
          <a:p>
            <a:pPr>
              <a:defRPr sz="1600"/>
            </a:pPr>
            <a:endParaRPr lang="en-US"/>
          </a:p>
        </c:txPr>
        <c:crossAx val="224749056"/>
        <c:crosses val="autoZero"/>
        <c:auto val="1"/>
        <c:lblAlgn val="ctr"/>
        <c:lblOffset val="100"/>
        <c:noMultiLvlLbl val="0"/>
      </c:catAx>
      <c:valAx>
        <c:axId val="224749056"/>
        <c:scaling>
          <c:orientation val="minMax"/>
        </c:scaling>
        <c:delete val="0"/>
        <c:axPos val="l"/>
        <c:majorGridlines/>
        <c:title>
          <c:tx>
            <c:rich>
              <a:bodyPr/>
              <a:lstStyle/>
              <a:p>
                <a:pPr>
                  <a:defRPr sz="1600"/>
                </a:pPr>
                <a:r>
                  <a:rPr lang="en-AU" sz="1600" dirty="0"/>
                  <a:t>Millions of Kina</a:t>
                </a:r>
              </a:p>
            </c:rich>
          </c:tx>
          <c:overlay val="0"/>
        </c:title>
        <c:numFmt formatCode="#,##0.00" sourceLinked="1"/>
        <c:majorTickMark val="none"/>
        <c:minorTickMark val="none"/>
        <c:tickLblPos val="nextTo"/>
        <c:spPr>
          <a:ln w="9525">
            <a:noFill/>
          </a:ln>
        </c:spPr>
        <c:txPr>
          <a:bodyPr/>
          <a:lstStyle/>
          <a:p>
            <a:pPr>
              <a:defRPr sz="1600"/>
            </a:pPr>
            <a:endParaRPr lang="en-US"/>
          </a:p>
        </c:txPr>
        <c:crossAx val="224747520"/>
        <c:crosses val="autoZero"/>
        <c:crossBetween val="between"/>
      </c:valAx>
    </c:plotArea>
    <c:legend>
      <c:legendPos val="b"/>
      <c:overlay val="0"/>
      <c:txPr>
        <a:bodyPr/>
        <a:lstStyle/>
        <a:p>
          <a:pPr>
            <a:defRPr sz="1600"/>
          </a:pPr>
          <a:endParaRPr lang="en-US"/>
        </a:p>
      </c:txPr>
    </c:legend>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solidFill>
                  <a:sysClr val="windowText" lastClr="000000"/>
                </a:solidFill>
              </a:defRPr>
            </a:pPr>
            <a:r>
              <a:rPr lang="en-AU" sz="1800" b="1" i="0" baseline="0" dirty="0">
                <a:effectLst/>
              </a:rPr>
              <a:t>Budgeted and actual, Taskforce Sweep and ICAC 2017 prices</a:t>
            </a:r>
            <a:endParaRPr lang="en-AU" sz="1400" dirty="0">
              <a:effectLst/>
            </a:endParaRPr>
          </a:p>
        </c:rich>
      </c:tx>
      <c:overlay val="0"/>
    </c:title>
    <c:autoTitleDeleted val="0"/>
    <c:plotArea>
      <c:layout/>
      <c:lineChart>
        <c:grouping val="standard"/>
        <c:varyColors val="0"/>
        <c:ser>
          <c:idx val="0"/>
          <c:order val="0"/>
          <c:tx>
            <c:strRef>
              <c:f>'Tables with L&amp;J DefenceNarc'!$D$86</c:f>
              <c:strCache>
                <c:ptCount val="1"/>
                <c:pt idx="0">
                  <c:v>Budgeted</c:v>
                </c:pt>
              </c:strCache>
            </c:strRef>
          </c:tx>
          <c:marker>
            <c:symbol val="none"/>
          </c:marker>
          <c:cat>
            <c:numRef>
              <c:f>'Tables with L&amp;J DefenceNarc'!$E$85:$O$85</c:f>
              <c:numCache>
                <c:formatCode>General</c:formatCode>
                <c:ptCount val="11"/>
                <c:pt idx="0">
                  <c:v>2008</c:v>
                </c:pt>
                <c:pt idx="1">
                  <c:v>2009</c:v>
                </c:pt>
                <c:pt idx="2">
                  <c:v>2010</c:v>
                </c:pt>
                <c:pt idx="3">
                  <c:v>2011</c:v>
                </c:pt>
                <c:pt idx="4">
                  <c:v>2012</c:v>
                </c:pt>
                <c:pt idx="5">
                  <c:v>2013</c:v>
                </c:pt>
                <c:pt idx="6">
                  <c:v>2014</c:v>
                </c:pt>
                <c:pt idx="7">
                  <c:v>2015</c:v>
                </c:pt>
                <c:pt idx="8">
                  <c:v>2016</c:v>
                </c:pt>
                <c:pt idx="9">
                  <c:v>2017</c:v>
                </c:pt>
                <c:pt idx="10">
                  <c:v>2018</c:v>
                </c:pt>
              </c:numCache>
            </c:numRef>
          </c:cat>
          <c:val>
            <c:numRef>
              <c:f>'Tables with L&amp;J DefenceNarc'!$E$86:$O$86</c:f>
              <c:numCache>
                <c:formatCode>General</c:formatCode>
                <c:ptCount val="11"/>
                <c:pt idx="4" formatCode="#,##0.0">
                  <c:v>6.5188267903676058</c:v>
                </c:pt>
                <c:pt idx="5" formatCode="#,##0.0">
                  <c:v>24.843037679238961</c:v>
                </c:pt>
                <c:pt idx="6" formatCode="#,##0.0">
                  <c:v>23.595602839668835</c:v>
                </c:pt>
                <c:pt idx="7" formatCode="#,##0.0">
                  <c:v>5.5649974785933418</c:v>
                </c:pt>
                <c:pt idx="8" formatCode="#,##0.0">
                  <c:v>0</c:v>
                </c:pt>
                <c:pt idx="9" formatCode="#,##0.0">
                  <c:v>1</c:v>
                </c:pt>
                <c:pt idx="10" formatCode="#,##0.00">
                  <c:v>0.47619057927405661</c:v>
                </c:pt>
              </c:numCache>
            </c:numRef>
          </c:val>
          <c:smooth val="0"/>
          <c:extLst>
            <c:ext xmlns:c16="http://schemas.microsoft.com/office/drawing/2014/chart" uri="{C3380CC4-5D6E-409C-BE32-E72D297353CC}">
              <c16:uniqueId val="{00000000-3679-4CF6-9BA9-335623F6872C}"/>
            </c:ext>
          </c:extLst>
        </c:ser>
        <c:ser>
          <c:idx val="1"/>
          <c:order val="1"/>
          <c:tx>
            <c:strRef>
              <c:f>'Tables with L&amp;J DefenceNarc'!$D$87</c:f>
              <c:strCache>
                <c:ptCount val="1"/>
                <c:pt idx="0">
                  <c:v>Actual</c:v>
                </c:pt>
              </c:strCache>
            </c:strRef>
          </c:tx>
          <c:marker>
            <c:symbol val="none"/>
          </c:marker>
          <c:cat>
            <c:numRef>
              <c:f>'Tables with L&amp;J DefenceNarc'!$E$85:$O$85</c:f>
              <c:numCache>
                <c:formatCode>General</c:formatCode>
                <c:ptCount val="11"/>
                <c:pt idx="0">
                  <c:v>2008</c:v>
                </c:pt>
                <c:pt idx="1">
                  <c:v>2009</c:v>
                </c:pt>
                <c:pt idx="2">
                  <c:v>2010</c:v>
                </c:pt>
                <c:pt idx="3">
                  <c:v>2011</c:v>
                </c:pt>
                <c:pt idx="4">
                  <c:v>2012</c:v>
                </c:pt>
                <c:pt idx="5">
                  <c:v>2013</c:v>
                </c:pt>
                <c:pt idx="6">
                  <c:v>2014</c:v>
                </c:pt>
                <c:pt idx="7">
                  <c:v>2015</c:v>
                </c:pt>
                <c:pt idx="8">
                  <c:v>2016</c:v>
                </c:pt>
                <c:pt idx="9">
                  <c:v>2017</c:v>
                </c:pt>
                <c:pt idx="10">
                  <c:v>2018</c:v>
                </c:pt>
              </c:numCache>
            </c:numRef>
          </c:cat>
          <c:val>
            <c:numRef>
              <c:f>'Tables with L&amp;J DefenceNarc'!$E$87:$O$87</c:f>
              <c:numCache>
                <c:formatCode>General</c:formatCode>
                <c:ptCount val="11"/>
                <c:pt idx="3" formatCode="#,##0.0">
                  <c:v>7.9049343450406653</c:v>
                </c:pt>
                <c:pt idx="4" formatCode="#,##0.0">
                  <c:v>3.9112960742205636</c:v>
                </c:pt>
                <c:pt idx="5" formatCode="#,##0.0">
                  <c:v>8.0739872457526634</c:v>
                </c:pt>
                <c:pt idx="6" formatCode="#,##0.0">
                  <c:v>0</c:v>
                </c:pt>
                <c:pt idx="7" formatCode="#,##0.0">
                  <c:v>0</c:v>
                </c:pt>
              </c:numCache>
            </c:numRef>
          </c:val>
          <c:smooth val="0"/>
          <c:extLst>
            <c:ext xmlns:c16="http://schemas.microsoft.com/office/drawing/2014/chart" uri="{C3380CC4-5D6E-409C-BE32-E72D297353CC}">
              <c16:uniqueId val="{00000001-3679-4CF6-9BA9-335623F6872C}"/>
            </c:ext>
          </c:extLst>
        </c:ser>
        <c:dLbls>
          <c:showLegendKey val="0"/>
          <c:showVal val="0"/>
          <c:showCatName val="0"/>
          <c:showSerName val="0"/>
          <c:showPercent val="0"/>
          <c:showBubbleSize val="0"/>
        </c:dLbls>
        <c:smooth val="0"/>
        <c:axId val="225321344"/>
        <c:axId val="225322880"/>
      </c:lineChart>
      <c:catAx>
        <c:axId val="225321344"/>
        <c:scaling>
          <c:orientation val="minMax"/>
        </c:scaling>
        <c:delete val="0"/>
        <c:axPos val="b"/>
        <c:numFmt formatCode="General" sourceLinked="1"/>
        <c:majorTickMark val="none"/>
        <c:minorTickMark val="none"/>
        <c:tickLblPos val="nextTo"/>
        <c:txPr>
          <a:bodyPr/>
          <a:lstStyle/>
          <a:p>
            <a:pPr>
              <a:defRPr sz="1600"/>
            </a:pPr>
            <a:endParaRPr lang="en-US"/>
          </a:p>
        </c:txPr>
        <c:crossAx val="225322880"/>
        <c:crosses val="autoZero"/>
        <c:auto val="1"/>
        <c:lblAlgn val="ctr"/>
        <c:lblOffset val="100"/>
        <c:noMultiLvlLbl val="0"/>
      </c:catAx>
      <c:valAx>
        <c:axId val="225322880"/>
        <c:scaling>
          <c:orientation val="minMax"/>
        </c:scaling>
        <c:delete val="0"/>
        <c:axPos val="l"/>
        <c:majorGridlines/>
        <c:title>
          <c:tx>
            <c:rich>
              <a:bodyPr/>
              <a:lstStyle/>
              <a:p>
                <a:pPr>
                  <a:defRPr sz="1600"/>
                </a:pPr>
                <a:r>
                  <a:rPr lang="en-AU" sz="1600" dirty="0"/>
                  <a:t>Millions of Kina</a:t>
                </a:r>
              </a:p>
            </c:rich>
          </c:tx>
          <c:overlay val="0"/>
        </c:title>
        <c:numFmt formatCode="General" sourceLinked="1"/>
        <c:majorTickMark val="none"/>
        <c:minorTickMark val="none"/>
        <c:tickLblPos val="nextTo"/>
        <c:spPr>
          <a:ln w="9525">
            <a:noFill/>
          </a:ln>
        </c:spPr>
        <c:txPr>
          <a:bodyPr/>
          <a:lstStyle/>
          <a:p>
            <a:pPr>
              <a:defRPr sz="1600"/>
            </a:pPr>
            <a:endParaRPr lang="en-US"/>
          </a:p>
        </c:txPr>
        <c:crossAx val="225321344"/>
        <c:crosses val="autoZero"/>
        <c:crossBetween val="between"/>
      </c:valAx>
    </c:plotArea>
    <c:legend>
      <c:legendPos val="b"/>
      <c:overlay val="0"/>
      <c:txPr>
        <a:bodyPr/>
        <a:lstStyle/>
        <a:p>
          <a:pPr>
            <a:defRPr sz="1600"/>
          </a:pPr>
          <a:endParaRPr lang="en-US"/>
        </a:p>
      </c:txPr>
    </c:legend>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marL="0" marR="0" lvl="0" indent="0" algn="ctr" defTabSz="914400" rtl="0" eaLnBrk="1" fontAlgn="auto" latinLnBrk="0" hangingPunct="1">
              <a:lnSpc>
                <a:spcPct val="100000"/>
              </a:lnSpc>
              <a:spcBef>
                <a:spcPts val="0"/>
              </a:spcBef>
              <a:spcAft>
                <a:spcPts val="0"/>
              </a:spcAft>
              <a:buClrTx/>
              <a:buSzTx/>
              <a:buFontTx/>
              <a:buNone/>
              <a:tabLst/>
              <a:defRPr sz="1800" b="1" i="0" u="none" strike="noStrike" kern="1200" baseline="0">
                <a:solidFill>
                  <a:sysClr val="windowText" lastClr="000000"/>
                </a:solidFill>
                <a:latin typeface="+mn-lt"/>
                <a:ea typeface="+mn-ea"/>
                <a:cs typeface="+mn-cs"/>
              </a:defRPr>
            </a:pPr>
            <a:r>
              <a:rPr lang="en-AU" sz="1800" b="1" i="0" baseline="0" dirty="0">
                <a:effectLst/>
              </a:rPr>
              <a:t>Budgeted and actual, 2017 prices</a:t>
            </a:r>
            <a:endParaRPr lang="en-AU" sz="1400" dirty="0">
              <a:effectLst/>
            </a:endParaRPr>
          </a:p>
        </c:rich>
      </c:tx>
      <c:layout>
        <c:manualLayout>
          <c:xMode val="edge"/>
          <c:yMode val="edge"/>
          <c:x val="0.3288888888888889"/>
          <c:y val="2.2448261287155904E-2"/>
        </c:manualLayout>
      </c:layout>
      <c:overlay val="0"/>
    </c:title>
    <c:autoTitleDeleted val="0"/>
    <c:plotArea>
      <c:layout/>
      <c:lineChart>
        <c:grouping val="standard"/>
        <c:varyColors val="0"/>
        <c:ser>
          <c:idx val="0"/>
          <c:order val="0"/>
          <c:tx>
            <c:strRef>
              <c:f>'Tables with L&amp;J DefenceNarc'!$D$64</c:f>
              <c:strCache>
                <c:ptCount val="1"/>
                <c:pt idx="0">
                  <c:v>Budgeted</c:v>
                </c:pt>
              </c:strCache>
            </c:strRef>
          </c:tx>
          <c:marker>
            <c:symbol val="none"/>
          </c:marker>
          <c:dLbls>
            <c:dLbl>
              <c:idx val="10"/>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BECE-4CB2-B29E-F851AAE1A686}"/>
                </c:ext>
              </c:extLst>
            </c:dLbl>
            <c:spPr>
              <a:noFill/>
              <a:ln>
                <a:noFill/>
              </a:ln>
              <a:effectLst/>
            </c:spPr>
            <c:txPr>
              <a:bodyPr wrap="square" lIns="38100" tIns="19050" rIns="38100" bIns="19050" anchor="ctr">
                <a:spAutoFit/>
              </a:bodyPr>
              <a:lstStyle/>
              <a:p>
                <a:pPr>
                  <a:defRPr sz="1600"/>
                </a:pPr>
                <a:endParaRPr lang="en-US"/>
              </a:p>
            </c:txPr>
            <c:showLegendKey val="0"/>
            <c:showVal val="0"/>
            <c:showCatName val="0"/>
            <c:showSerName val="0"/>
            <c:showPercent val="0"/>
            <c:showBubbleSize val="0"/>
            <c:extLst>
              <c:ext xmlns:c15="http://schemas.microsoft.com/office/drawing/2012/chart" uri="{CE6537A1-D6FC-4f65-9D91-7224C49458BB}">
                <c15:showLeaderLines val="1"/>
              </c:ext>
            </c:extLst>
          </c:dLbls>
          <c:cat>
            <c:numRef>
              <c:f>'Tables with L&amp;J DefenceNarc'!$E$63:$O$63</c:f>
              <c:numCache>
                <c:formatCode>General</c:formatCode>
                <c:ptCount val="11"/>
                <c:pt idx="0">
                  <c:v>2008</c:v>
                </c:pt>
                <c:pt idx="1">
                  <c:v>2009</c:v>
                </c:pt>
                <c:pt idx="2">
                  <c:v>2010</c:v>
                </c:pt>
                <c:pt idx="3">
                  <c:v>2011</c:v>
                </c:pt>
                <c:pt idx="4">
                  <c:v>2012</c:v>
                </c:pt>
                <c:pt idx="5">
                  <c:v>2013</c:v>
                </c:pt>
                <c:pt idx="6">
                  <c:v>2014</c:v>
                </c:pt>
                <c:pt idx="7">
                  <c:v>2015</c:v>
                </c:pt>
                <c:pt idx="8">
                  <c:v>2016</c:v>
                </c:pt>
                <c:pt idx="9">
                  <c:v>2017</c:v>
                </c:pt>
                <c:pt idx="10">
                  <c:v>2018</c:v>
                </c:pt>
              </c:numCache>
            </c:numRef>
          </c:cat>
          <c:val>
            <c:numRef>
              <c:f>'Tables with L&amp;J DefenceNarc'!$E$64:$O$64</c:f>
              <c:numCache>
                <c:formatCode>#,##0.0</c:formatCode>
                <c:ptCount val="11"/>
                <c:pt idx="0">
                  <c:v>17.956981801832374</c:v>
                </c:pt>
                <c:pt idx="1">
                  <c:v>21.297669367698703</c:v>
                </c:pt>
                <c:pt idx="2">
                  <c:v>20.742002931558851</c:v>
                </c:pt>
                <c:pt idx="3">
                  <c:v>22.041137625516836</c:v>
                </c:pt>
                <c:pt idx="4">
                  <c:v>29.750621705879681</c:v>
                </c:pt>
                <c:pt idx="5">
                  <c:v>22.874226943159272</c:v>
                </c:pt>
                <c:pt idx="6">
                  <c:v>21.23710435782974</c:v>
                </c:pt>
                <c:pt idx="7">
                  <c:v>32.265187581186765</c:v>
                </c:pt>
                <c:pt idx="8">
                  <c:v>25.124403807172019</c:v>
                </c:pt>
                <c:pt idx="9">
                  <c:v>17.201000000000001</c:v>
                </c:pt>
                <c:pt idx="10">
                  <c:v>16.851432219350315</c:v>
                </c:pt>
              </c:numCache>
            </c:numRef>
          </c:val>
          <c:smooth val="0"/>
          <c:extLst>
            <c:ext xmlns:c16="http://schemas.microsoft.com/office/drawing/2014/chart" uri="{C3380CC4-5D6E-409C-BE32-E72D297353CC}">
              <c16:uniqueId val="{00000000-F7FC-4489-A108-CB70F0CC6A58}"/>
            </c:ext>
          </c:extLst>
        </c:ser>
        <c:ser>
          <c:idx val="1"/>
          <c:order val="1"/>
          <c:tx>
            <c:strRef>
              <c:f>'Tables with L&amp;J DefenceNarc'!$D$65</c:f>
              <c:strCache>
                <c:ptCount val="1"/>
                <c:pt idx="0">
                  <c:v>Actual</c:v>
                </c:pt>
              </c:strCache>
            </c:strRef>
          </c:tx>
          <c:marker>
            <c:symbol val="none"/>
          </c:marker>
          <c:cat>
            <c:numRef>
              <c:f>'Tables with L&amp;J DefenceNarc'!$E$63:$O$63</c:f>
              <c:numCache>
                <c:formatCode>General</c:formatCode>
                <c:ptCount val="11"/>
                <c:pt idx="0">
                  <c:v>2008</c:v>
                </c:pt>
                <c:pt idx="1">
                  <c:v>2009</c:v>
                </c:pt>
                <c:pt idx="2">
                  <c:v>2010</c:v>
                </c:pt>
                <c:pt idx="3">
                  <c:v>2011</c:v>
                </c:pt>
                <c:pt idx="4">
                  <c:v>2012</c:v>
                </c:pt>
                <c:pt idx="5">
                  <c:v>2013</c:v>
                </c:pt>
                <c:pt idx="6">
                  <c:v>2014</c:v>
                </c:pt>
                <c:pt idx="7">
                  <c:v>2015</c:v>
                </c:pt>
                <c:pt idx="8">
                  <c:v>2016</c:v>
                </c:pt>
                <c:pt idx="9">
                  <c:v>2017</c:v>
                </c:pt>
                <c:pt idx="10">
                  <c:v>2018</c:v>
                </c:pt>
              </c:numCache>
            </c:numRef>
          </c:cat>
          <c:val>
            <c:numRef>
              <c:f>'Tables with L&amp;J DefenceNarc'!$E$65:$O$65</c:f>
              <c:numCache>
                <c:formatCode>#,##0.0</c:formatCode>
                <c:ptCount val="11"/>
                <c:pt idx="0">
                  <c:v>25.216006841582235</c:v>
                </c:pt>
                <c:pt idx="1">
                  <c:v>21.297669367698703</c:v>
                </c:pt>
                <c:pt idx="2">
                  <c:v>20.742002931558851</c:v>
                </c:pt>
                <c:pt idx="3">
                  <c:v>22.041137625516836</c:v>
                </c:pt>
                <c:pt idx="4">
                  <c:v>23.231794915512072</c:v>
                </c:pt>
                <c:pt idx="5">
                  <c:v>29.010457249931299</c:v>
                </c:pt>
                <c:pt idx="6">
                  <c:v>23.430433619791152</c:v>
                </c:pt>
                <c:pt idx="7">
                  <c:v>21.913290571457004</c:v>
                </c:pt>
                <c:pt idx="8">
                  <c:v>23.401353546073334</c:v>
                </c:pt>
              </c:numCache>
            </c:numRef>
          </c:val>
          <c:smooth val="0"/>
          <c:extLst>
            <c:ext xmlns:c16="http://schemas.microsoft.com/office/drawing/2014/chart" uri="{C3380CC4-5D6E-409C-BE32-E72D297353CC}">
              <c16:uniqueId val="{00000001-F7FC-4489-A108-CB70F0CC6A58}"/>
            </c:ext>
          </c:extLst>
        </c:ser>
        <c:dLbls>
          <c:showLegendKey val="0"/>
          <c:showVal val="0"/>
          <c:showCatName val="0"/>
          <c:showSerName val="0"/>
          <c:showPercent val="0"/>
          <c:showBubbleSize val="0"/>
        </c:dLbls>
        <c:smooth val="0"/>
        <c:axId val="224783360"/>
        <c:axId val="224785152"/>
      </c:lineChart>
      <c:catAx>
        <c:axId val="224783360"/>
        <c:scaling>
          <c:orientation val="minMax"/>
        </c:scaling>
        <c:delete val="0"/>
        <c:axPos val="b"/>
        <c:numFmt formatCode="General" sourceLinked="1"/>
        <c:majorTickMark val="none"/>
        <c:minorTickMark val="none"/>
        <c:tickLblPos val="nextTo"/>
        <c:txPr>
          <a:bodyPr/>
          <a:lstStyle/>
          <a:p>
            <a:pPr>
              <a:defRPr sz="1600"/>
            </a:pPr>
            <a:endParaRPr lang="en-US"/>
          </a:p>
        </c:txPr>
        <c:crossAx val="224785152"/>
        <c:crosses val="autoZero"/>
        <c:auto val="1"/>
        <c:lblAlgn val="ctr"/>
        <c:lblOffset val="100"/>
        <c:noMultiLvlLbl val="0"/>
      </c:catAx>
      <c:valAx>
        <c:axId val="224785152"/>
        <c:scaling>
          <c:orientation val="minMax"/>
        </c:scaling>
        <c:delete val="0"/>
        <c:axPos val="l"/>
        <c:majorGridlines/>
        <c:title>
          <c:tx>
            <c:rich>
              <a:bodyPr/>
              <a:lstStyle/>
              <a:p>
                <a:pPr>
                  <a:defRPr sz="1600"/>
                </a:pPr>
                <a:r>
                  <a:rPr lang="en-AU" sz="1600" dirty="0"/>
                  <a:t>Millions of Kina</a:t>
                </a:r>
              </a:p>
            </c:rich>
          </c:tx>
          <c:overlay val="0"/>
        </c:title>
        <c:numFmt formatCode="#,##0.0" sourceLinked="1"/>
        <c:majorTickMark val="none"/>
        <c:minorTickMark val="none"/>
        <c:tickLblPos val="nextTo"/>
        <c:spPr>
          <a:ln w="9525">
            <a:noFill/>
          </a:ln>
        </c:spPr>
        <c:txPr>
          <a:bodyPr/>
          <a:lstStyle/>
          <a:p>
            <a:pPr>
              <a:defRPr sz="1600"/>
            </a:pPr>
            <a:endParaRPr lang="en-US"/>
          </a:p>
        </c:txPr>
        <c:crossAx val="224783360"/>
        <c:crosses val="autoZero"/>
        <c:crossBetween val="between"/>
      </c:valAx>
    </c:plotArea>
    <c:legend>
      <c:legendPos val="b"/>
      <c:overlay val="0"/>
      <c:txPr>
        <a:bodyPr/>
        <a:lstStyle/>
        <a:p>
          <a:pPr>
            <a:defRPr sz="1600"/>
          </a:pPr>
          <a:endParaRPr lang="en-US"/>
        </a:p>
      </c:txPr>
    </c:legend>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marL="0" marR="0" indent="0" algn="ctr" defTabSz="914400" rtl="0" eaLnBrk="1" fontAlgn="auto" latinLnBrk="0" hangingPunct="1">
              <a:lnSpc>
                <a:spcPct val="100000"/>
              </a:lnSpc>
              <a:spcBef>
                <a:spcPts val="0"/>
              </a:spcBef>
              <a:spcAft>
                <a:spcPts val="0"/>
              </a:spcAft>
              <a:buClrTx/>
              <a:buSzTx/>
              <a:buFontTx/>
              <a:buNone/>
              <a:tabLst/>
              <a:defRPr sz="1800" b="1" i="0" u="none" strike="noStrike" kern="1200" baseline="0">
                <a:solidFill>
                  <a:sysClr val="windowText" lastClr="000000"/>
                </a:solidFill>
                <a:latin typeface="+mn-lt"/>
                <a:ea typeface="+mn-ea"/>
                <a:cs typeface="+mn-cs"/>
              </a:defRPr>
            </a:pPr>
            <a:r>
              <a:rPr lang="en-AU" sz="1800" b="1" i="0" baseline="0" dirty="0">
                <a:effectLst/>
              </a:rPr>
              <a:t>Budgeted and actual, 2017 prices</a:t>
            </a:r>
            <a:endParaRPr lang="en-AU" sz="1400" dirty="0">
              <a:effectLst/>
            </a:endParaRPr>
          </a:p>
        </c:rich>
      </c:tx>
      <c:overlay val="0"/>
    </c:title>
    <c:autoTitleDeleted val="0"/>
    <c:plotArea>
      <c:layout/>
      <c:lineChart>
        <c:grouping val="standard"/>
        <c:varyColors val="0"/>
        <c:ser>
          <c:idx val="0"/>
          <c:order val="0"/>
          <c:tx>
            <c:strRef>
              <c:f>'Tables with L&amp;J DefenceNarc'!$D$54</c:f>
              <c:strCache>
                <c:ptCount val="1"/>
                <c:pt idx="0">
                  <c:v>Budgeted</c:v>
                </c:pt>
              </c:strCache>
            </c:strRef>
          </c:tx>
          <c:marker>
            <c:symbol val="none"/>
          </c:marker>
          <c:cat>
            <c:numRef>
              <c:f>'Tables with L&amp;J DefenceNarc'!$E$53:$O$53</c:f>
              <c:numCache>
                <c:formatCode>General</c:formatCode>
                <c:ptCount val="11"/>
                <c:pt idx="0">
                  <c:v>2008</c:v>
                </c:pt>
                <c:pt idx="1">
                  <c:v>2009</c:v>
                </c:pt>
                <c:pt idx="2">
                  <c:v>2010</c:v>
                </c:pt>
                <c:pt idx="3">
                  <c:v>2011</c:v>
                </c:pt>
                <c:pt idx="4">
                  <c:v>2012</c:v>
                </c:pt>
                <c:pt idx="5">
                  <c:v>2013</c:v>
                </c:pt>
                <c:pt idx="6">
                  <c:v>2014</c:v>
                </c:pt>
                <c:pt idx="7">
                  <c:v>2015</c:v>
                </c:pt>
                <c:pt idx="8">
                  <c:v>2016</c:v>
                </c:pt>
                <c:pt idx="9">
                  <c:v>2017</c:v>
                </c:pt>
                <c:pt idx="10">
                  <c:v>2018</c:v>
                </c:pt>
              </c:numCache>
            </c:numRef>
          </c:cat>
          <c:val>
            <c:numRef>
              <c:f>'Tables with L&amp;J DefenceNarc'!$E$54:$O$54</c:f>
              <c:numCache>
                <c:formatCode>#,##0.0</c:formatCode>
                <c:ptCount val="11"/>
                <c:pt idx="0">
                  <c:v>18.394285956662948</c:v>
                </c:pt>
                <c:pt idx="1">
                  <c:v>21.004887565942646</c:v>
                </c:pt>
                <c:pt idx="2">
                  <c:v>19.985157610922972</c:v>
                </c:pt>
                <c:pt idx="3">
                  <c:v>20.092162433549912</c:v>
                </c:pt>
                <c:pt idx="4">
                  <c:v>22.839361542731947</c:v>
                </c:pt>
                <c:pt idx="5">
                  <c:v>22.501581377970687</c:v>
                </c:pt>
                <c:pt idx="6">
                  <c:v>21.371717272030047</c:v>
                </c:pt>
                <c:pt idx="7">
                  <c:v>24.684102816048629</c:v>
                </c:pt>
                <c:pt idx="8">
                  <c:v>21.367713237910063</c:v>
                </c:pt>
                <c:pt idx="9">
                  <c:v>18.6844</c:v>
                </c:pt>
                <c:pt idx="10">
                  <c:v>19.173337483890617</c:v>
                </c:pt>
              </c:numCache>
            </c:numRef>
          </c:val>
          <c:smooth val="0"/>
          <c:extLst>
            <c:ext xmlns:c16="http://schemas.microsoft.com/office/drawing/2014/chart" uri="{C3380CC4-5D6E-409C-BE32-E72D297353CC}">
              <c16:uniqueId val="{00000000-D7F5-41DF-AE25-FC28BAE6B091}"/>
            </c:ext>
          </c:extLst>
        </c:ser>
        <c:ser>
          <c:idx val="1"/>
          <c:order val="1"/>
          <c:tx>
            <c:strRef>
              <c:f>'Tables with L&amp;J DefenceNarc'!$D$55</c:f>
              <c:strCache>
                <c:ptCount val="1"/>
                <c:pt idx="0">
                  <c:v>Actual</c:v>
                </c:pt>
              </c:strCache>
            </c:strRef>
          </c:tx>
          <c:marker>
            <c:symbol val="none"/>
          </c:marker>
          <c:cat>
            <c:numRef>
              <c:f>'Tables with L&amp;J DefenceNarc'!$E$53:$O$53</c:f>
              <c:numCache>
                <c:formatCode>General</c:formatCode>
                <c:ptCount val="11"/>
                <c:pt idx="0">
                  <c:v>2008</c:v>
                </c:pt>
                <c:pt idx="1">
                  <c:v>2009</c:v>
                </c:pt>
                <c:pt idx="2">
                  <c:v>2010</c:v>
                </c:pt>
                <c:pt idx="3">
                  <c:v>2011</c:v>
                </c:pt>
                <c:pt idx="4">
                  <c:v>2012</c:v>
                </c:pt>
                <c:pt idx="5">
                  <c:v>2013</c:v>
                </c:pt>
                <c:pt idx="6">
                  <c:v>2014</c:v>
                </c:pt>
                <c:pt idx="7">
                  <c:v>2015</c:v>
                </c:pt>
                <c:pt idx="8">
                  <c:v>2016</c:v>
                </c:pt>
                <c:pt idx="9">
                  <c:v>2017</c:v>
                </c:pt>
                <c:pt idx="10">
                  <c:v>2018</c:v>
                </c:pt>
              </c:numCache>
            </c:numRef>
          </c:cat>
          <c:val>
            <c:numRef>
              <c:f>'Tables with L&amp;J DefenceNarc'!$E$55:$O$55</c:f>
              <c:numCache>
                <c:formatCode>#,##0.0</c:formatCode>
                <c:ptCount val="11"/>
                <c:pt idx="0">
                  <c:v>19.022730735130153</c:v>
                </c:pt>
                <c:pt idx="1">
                  <c:v>21.004887565942646</c:v>
                </c:pt>
                <c:pt idx="2">
                  <c:v>19.985157610922972</c:v>
                </c:pt>
                <c:pt idx="3">
                  <c:v>20.092162433549912</c:v>
                </c:pt>
                <c:pt idx="4">
                  <c:v>22.839361542731947</c:v>
                </c:pt>
                <c:pt idx="5">
                  <c:v>22.497854922318801</c:v>
                </c:pt>
                <c:pt idx="6">
                  <c:v>21.945090421033999</c:v>
                </c:pt>
                <c:pt idx="7">
                  <c:v>21.418562295610055</c:v>
                </c:pt>
                <c:pt idx="8">
                  <c:v>19.055402887519129</c:v>
                </c:pt>
              </c:numCache>
            </c:numRef>
          </c:val>
          <c:smooth val="0"/>
          <c:extLst>
            <c:ext xmlns:c16="http://schemas.microsoft.com/office/drawing/2014/chart" uri="{C3380CC4-5D6E-409C-BE32-E72D297353CC}">
              <c16:uniqueId val="{00000001-D7F5-41DF-AE25-FC28BAE6B091}"/>
            </c:ext>
          </c:extLst>
        </c:ser>
        <c:dLbls>
          <c:showLegendKey val="0"/>
          <c:showVal val="0"/>
          <c:showCatName val="0"/>
          <c:showSerName val="0"/>
          <c:showPercent val="0"/>
          <c:showBubbleSize val="0"/>
        </c:dLbls>
        <c:smooth val="0"/>
        <c:axId val="224705152"/>
        <c:axId val="224706944"/>
      </c:lineChart>
      <c:catAx>
        <c:axId val="224705152"/>
        <c:scaling>
          <c:orientation val="minMax"/>
        </c:scaling>
        <c:delete val="0"/>
        <c:axPos val="b"/>
        <c:numFmt formatCode="General" sourceLinked="1"/>
        <c:majorTickMark val="none"/>
        <c:minorTickMark val="none"/>
        <c:tickLblPos val="nextTo"/>
        <c:txPr>
          <a:bodyPr/>
          <a:lstStyle/>
          <a:p>
            <a:pPr>
              <a:defRPr sz="1800"/>
            </a:pPr>
            <a:endParaRPr lang="en-US"/>
          </a:p>
        </c:txPr>
        <c:crossAx val="224706944"/>
        <c:crosses val="autoZero"/>
        <c:auto val="1"/>
        <c:lblAlgn val="ctr"/>
        <c:lblOffset val="100"/>
        <c:noMultiLvlLbl val="0"/>
      </c:catAx>
      <c:valAx>
        <c:axId val="224706944"/>
        <c:scaling>
          <c:orientation val="minMax"/>
        </c:scaling>
        <c:delete val="0"/>
        <c:axPos val="l"/>
        <c:majorGridlines/>
        <c:title>
          <c:tx>
            <c:rich>
              <a:bodyPr/>
              <a:lstStyle/>
              <a:p>
                <a:pPr>
                  <a:defRPr sz="1600"/>
                </a:pPr>
                <a:r>
                  <a:rPr lang="en-AU" sz="1600" dirty="0"/>
                  <a:t>Millions of Kina</a:t>
                </a:r>
              </a:p>
            </c:rich>
          </c:tx>
          <c:overlay val="0"/>
        </c:title>
        <c:numFmt formatCode="#,##0.0" sourceLinked="1"/>
        <c:majorTickMark val="none"/>
        <c:minorTickMark val="none"/>
        <c:tickLblPos val="nextTo"/>
        <c:spPr>
          <a:ln w="9525">
            <a:noFill/>
          </a:ln>
        </c:spPr>
        <c:txPr>
          <a:bodyPr/>
          <a:lstStyle/>
          <a:p>
            <a:pPr>
              <a:defRPr sz="1600"/>
            </a:pPr>
            <a:endParaRPr lang="en-US"/>
          </a:p>
        </c:txPr>
        <c:crossAx val="224705152"/>
        <c:crosses val="autoZero"/>
        <c:crossBetween val="between"/>
      </c:valAx>
    </c:plotArea>
    <c:legend>
      <c:legendPos val="b"/>
      <c:overlay val="0"/>
      <c:txPr>
        <a:bodyPr/>
        <a:lstStyle/>
        <a:p>
          <a:pPr>
            <a:defRPr sz="1600"/>
          </a:pPr>
          <a:endParaRPr lang="en-US"/>
        </a:p>
      </c:txPr>
    </c:legend>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800"/>
            </a:pPr>
            <a:r>
              <a:rPr lang="en-AU" sz="1800" b="0" i="0" u="none" strike="noStrike" baseline="0" dirty="0">
                <a:solidFill>
                  <a:sysClr val="windowText" lastClr="000000"/>
                </a:solidFill>
              </a:rPr>
              <a:t>Actual Spending (budgeted in dashed), 2017 prices</a:t>
            </a:r>
            <a:endParaRPr lang="en-AU" sz="1800" dirty="0">
              <a:solidFill>
                <a:sysClr val="windowText" lastClr="000000"/>
              </a:solidFill>
            </a:endParaRPr>
          </a:p>
        </c:rich>
      </c:tx>
      <c:overlay val="0"/>
    </c:title>
    <c:autoTitleDeleted val="0"/>
    <c:plotArea>
      <c:layout/>
      <c:lineChart>
        <c:grouping val="standard"/>
        <c:varyColors val="0"/>
        <c:ser>
          <c:idx val="0"/>
          <c:order val="0"/>
          <c:tx>
            <c:strRef>
              <c:f>Tables!$D$135</c:f>
              <c:strCache>
                <c:ptCount val="1"/>
                <c:pt idx="0">
                  <c:v>Ombudsman Commission Actual</c:v>
                </c:pt>
              </c:strCache>
            </c:strRef>
          </c:tx>
          <c:marker>
            <c:symbol val="none"/>
          </c:marker>
          <c:dPt>
            <c:idx val="9"/>
            <c:bubble3D val="0"/>
            <c:spPr>
              <a:ln>
                <a:prstDash val="sysDash"/>
              </a:ln>
            </c:spPr>
            <c:extLst>
              <c:ext xmlns:c16="http://schemas.microsoft.com/office/drawing/2014/chart" uri="{C3380CC4-5D6E-409C-BE32-E72D297353CC}">
                <c16:uniqueId val="{00000001-2437-4E6E-B7A5-EF6F52EAC290}"/>
              </c:ext>
            </c:extLst>
          </c:dPt>
          <c:dPt>
            <c:idx val="10"/>
            <c:bubble3D val="0"/>
            <c:spPr>
              <a:ln>
                <a:prstDash val="sysDash"/>
              </a:ln>
            </c:spPr>
            <c:extLst>
              <c:ext xmlns:c16="http://schemas.microsoft.com/office/drawing/2014/chart" uri="{C3380CC4-5D6E-409C-BE32-E72D297353CC}">
                <c16:uniqueId val="{00000003-2437-4E6E-B7A5-EF6F52EAC290}"/>
              </c:ext>
            </c:extLst>
          </c:dPt>
          <c:cat>
            <c:numRef>
              <c:f>Tables!$E$134:$O$134</c:f>
              <c:numCache>
                <c:formatCode>General</c:formatCode>
                <c:ptCount val="11"/>
                <c:pt idx="0">
                  <c:v>2008</c:v>
                </c:pt>
                <c:pt idx="1">
                  <c:v>2009</c:v>
                </c:pt>
                <c:pt idx="2">
                  <c:v>2010</c:v>
                </c:pt>
                <c:pt idx="3">
                  <c:v>2011</c:v>
                </c:pt>
                <c:pt idx="4">
                  <c:v>2012</c:v>
                </c:pt>
                <c:pt idx="5">
                  <c:v>2013</c:v>
                </c:pt>
                <c:pt idx="6">
                  <c:v>2014</c:v>
                </c:pt>
                <c:pt idx="7">
                  <c:v>2015</c:v>
                </c:pt>
                <c:pt idx="8">
                  <c:v>2016</c:v>
                </c:pt>
                <c:pt idx="9">
                  <c:v>2017</c:v>
                </c:pt>
                <c:pt idx="10">
                  <c:v>2018</c:v>
                </c:pt>
              </c:numCache>
            </c:numRef>
          </c:cat>
          <c:val>
            <c:numRef>
              <c:f>Tables!$E$135:$O$135</c:f>
              <c:numCache>
                <c:formatCode>#,##0.0</c:formatCode>
                <c:ptCount val="11"/>
                <c:pt idx="0">
                  <c:v>18.116883669106599</c:v>
                </c:pt>
                <c:pt idx="1">
                  <c:v>20.004651793345321</c:v>
                </c:pt>
                <c:pt idx="2">
                  <c:v>19.033480554776645</c:v>
                </c:pt>
                <c:pt idx="3">
                  <c:v>19.135389894216832</c:v>
                </c:pt>
                <c:pt idx="4">
                  <c:v>21.751769601732239</c:v>
                </c:pt>
                <c:pt idx="5">
                  <c:v>21.426525250624</c:v>
                </c:pt>
                <c:pt idx="6">
                  <c:v>20.900082948221275</c:v>
                </c:pt>
                <c:pt idx="7">
                  <c:v>20.3986276666616</c:v>
                </c:pt>
                <c:pt idx="8">
                  <c:v>19.055402887519129</c:v>
                </c:pt>
                <c:pt idx="9">
                  <c:v>17.794663970190499</c:v>
                </c:pt>
                <c:pt idx="10" formatCode="0.00">
                  <c:v>19.173337483890617</c:v>
                </c:pt>
              </c:numCache>
            </c:numRef>
          </c:val>
          <c:smooth val="0"/>
          <c:extLst>
            <c:ext xmlns:c16="http://schemas.microsoft.com/office/drawing/2014/chart" uri="{C3380CC4-5D6E-409C-BE32-E72D297353CC}">
              <c16:uniqueId val="{00000004-2437-4E6E-B7A5-EF6F52EAC290}"/>
            </c:ext>
          </c:extLst>
        </c:ser>
        <c:ser>
          <c:idx val="1"/>
          <c:order val="1"/>
          <c:tx>
            <c:strRef>
              <c:f>Tables!$D$136</c:f>
              <c:strCache>
                <c:ptCount val="1"/>
                <c:pt idx="0">
                  <c:v>Fraud and Corruption Actual</c:v>
                </c:pt>
              </c:strCache>
            </c:strRef>
          </c:tx>
          <c:marker>
            <c:symbol val="none"/>
          </c:marker>
          <c:dPt>
            <c:idx val="9"/>
            <c:bubble3D val="0"/>
            <c:spPr>
              <a:ln>
                <a:prstDash val="sysDash"/>
              </a:ln>
            </c:spPr>
            <c:extLst>
              <c:ext xmlns:c16="http://schemas.microsoft.com/office/drawing/2014/chart" uri="{C3380CC4-5D6E-409C-BE32-E72D297353CC}">
                <c16:uniqueId val="{00000006-2437-4E6E-B7A5-EF6F52EAC290}"/>
              </c:ext>
            </c:extLst>
          </c:dPt>
          <c:dPt>
            <c:idx val="10"/>
            <c:bubble3D val="0"/>
            <c:spPr>
              <a:ln>
                <a:prstDash val="sysDash"/>
              </a:ln>
            </c:spPr>
            <c:extLst>
              <c:ext xmlns:c16="http://schemas.microsoft.com/office/drawing/2014/chart" uri="{C3380CC4-5D6E-409C-BE32-E72D297353CC}">
                <c16:uniqueId val="{00000008-2437-4E6E-B7A5-EF6F52EAC290}"/>
              </c:ext>
            </c:extLst>
          </c:dPt>
          <c:cat>
            <c:numRef>
              <c:f>Tables!$E$134:$O$134</c:f>
              <c:numCache>
                <c:formatCode>General</c:formatCode>
                <c:ptCount val="11"/>
                <c:pt idx="0">
                  <c:v>2008</c:v>
                </c:pt>
                <c:pt idx="1">
                  <c:v>2009</c:v>
                </c:pt>
                <c:pt idx="2">
                  <c:v>2010</c:v>
                </c:pt>
                <c:pt idx="3">
                  <c:v>2011</c:v>
                </c:pt>
                <c:pt idx="4">
                  <c:v>2012</c:v>
                </c:pt>
                <c:pt idx="5">
                  <c:v>2013</c:v>
                </c:pt>
                <c:pt idx="6">
                  <c:v>2014</c:v>
                </c:pt>
                <c:pt idx="7">
                  <c:v>2015</c:v>
                </c:pt>
                <c:pt idx="8">
                  <c:v>2016</c:v>
                </c:pt>
                <c:pt idx="9">
                  <c:v>2017</c:v>
                </c:pt>
                <c:pt idx="10">
                  <c:v>2018</c:v>
                </c:pt>
              </c:numCache>
            </c:numRef>
          </c:cat>
          <c:val>
            <c:numRef>
              <c:f>Tables!$E$136:$O$136</c:f>
              <c:numCache>
                <c:formatCode>#,##0.0</c:formatCode>
                <c:ptCount val="11"/>
                <c:pt idx="0">
                  <c:v>0.81148112996267419</c:v>
                </c:pt>
                <c:pt idx="1">
                  <c:v>0.20560336565382692</c:v>
                </c:pt>
                <c:pt idx="2">
                  <c:v>0.65085285002480542</c:v>
                </c:pt>
                <c:pt idx="3">
                  <c:v>0.93872703646029132</c:v>
                </c:pt>
                <c:pt idx="4">
                  <c:v>0.67522618503379317</c:v>
                </c:pt>
                <c:pt idx="5">
                  <c:v>0.52856512157568425</c:v>
                </c:pt>
                <c:pt idx="6">
                  <c:v>1.0166332482958234</c:v>
                </c:pt>
                <c:pt idx="7">
                  <c:v>1.13239731533437</c:v>
                </c:pt>
                <c:pt idx="8">
                  <c:v>1.6939</c:v>
                </c:pt>
                <c:pt idx="9">
                  <c:v>1.3354283690672999</c:v>
                </c:pt>
                <c:pt idx="10" formatCode="0.00">
                  <c:v>0.65704776128234321</c:v>
                </c:pt>
              </c:numCache>
            </c:numRef>
          </c:val>
          <c:smooth val="0"/>
          <c:extLst>
            <c:ext xmlns:c16="http://schemas.microsoft.com/office/drawing/2014/chart" uri="{C3380CC4-5D6E-409C-BE32-E72D297353CC}">
              <c16:uniqueId val="{00000009-2437-4E6E-B7A5-EF6F52EAC290}"/>
            </c:ext>
          </c:extLst>
        </c:ser>
        <c:ser>
          <c:idx val="2"/>
          <c:order val="2"/>
          <c:tx>
            <c:strRef>
              <c:f>Tables!$D$137</c:f>
              <c:strCache>
                <c:ptCount val="1"/>
                <c:pt idx="0">
                  <c:v>Auditor General Actual</c:v>
                </c:pt>
              </c:strCache>
            </c:strRef>
          </c:tx>
          <c:marker>
            <c:symbol val="none"/>
          </c:marker>
          <c:dPt>
            <c:idx val="9"/>
            <c:bubble3D val="0"/>
            <c:spPr>
              <a:ln>
                <a:prstDash val="sysDash"/>
              </a:ln>
            </c:spPr>
            <c:extLst>
              <c:ext xmlns:c16="http://schemas.microsoft.com/office/drawing/2014/chart" uri="{C3380CC4-5D6E-409C-BE32-E72D297353CC}">
                <c16:uniqueId val="{0000000B-2437-4E6E-B7A5-EF6F52EAC290}"/>
              </c:ext>
            </c:extLst>
          </c:dPt>
          <c:dPt>
            <c:idx val="10"/>
            <c:bubble3D val="0"/>
            <c:spPr>
              <a:ln>
                <a:prstDash val="sysDash"/>
              </a:ln>
            </c:spPr>
            <c:extLst>
              <c:ext xmlns:c16="http://schemas.microsoft.com/office/drawing/2014/chart" uri="{C3380CC4-5D6E-409C-BE32-E72D297353CC}">
                <c16:uniqueId val="{0000000D-2437-4E6E-B7A5-EF6F52EAC290}"/>
              </c:ext>
            </c:extLst>
          </c:dPt>
          <c:cat>
            <c:numRef>
              <c:f>Tables!$E$134:$O$134</c:f>
              <c:numCache>
                <c:formatCode>General</c:formatCode>
                <c:ptCount val="11"/>
                <c:pt idx="0">
                  <c:v>2008</c:v>
                </c:pt>
                <c:pt idx="1">
                  <c:v>2009</c:v>
                </c:pt>
                <c:pt idx="2">
                  <c:v>2010</c:v>
                </c:pt>
                <c:pt idx="3">
                  <c:v>2011</c:v>
                </c:pt>
                <c:pt idx="4">
                  <c:v>2012</c:v>
                </c:pt>
                <c:pt idx="5">
                  <c:v>2013</c:v>
                </c:pt>
                <c:pt idx="6">
                  <c:v>2014</c:v>
                </c:pt>
                <c:pt idx="7">
                  <c:v>2015</c:v>
                </c:pt>
                <c:pt idx="8">
                  <c:v>2016</c:v>
                </c:pt>
                <c:pt idx="9">
                  <c:v>2017</c:v>
                </c:pt>
                <c:pt idx="10">
                  <c:v>2018</c:v>
                </c:pt>
              </c:numCache>
            </c:numRef>
          </c:cat>
          <c:val>
            <c:numRef>
              <c:f>Tables!$E$137:$O$137</c:f>
              <c:numCache>
                <c:formatCode>#,##0.0</c:formatCode>
                <c:ptCount val="11"/>
                <c:pt idx="0">
                  <c:v>24.01524097193272</c:v>
                </c:pt>
                <c:pt idx="1">
                  <c:v>20.283491562288177</c:v>
                </c:pt>
                <c:pt idx="2">
                  <c:v>19.75428551282328</c:v>
                </c:pt>
                <c:pt idx="3">
                  <c:v>20.991556462438925</c:v>
                </c:pt>
                <c:pt idx="4">
                  <c:v>22.125515614411846</c:v>
                </c:pt>
                <c:pt idx="5">
                  <c:v>27.629002717994862</c:v>
                </c:pt>
                <c:pt idx="6">
                  <c:v>22.314695304105939</c:v>
                </c:pt>
                <c:pt idx="7">
                  <c:v>20.869797381784821</c:v>
                </c:pt>
                <c:pt idx="8">
                  <c:v>23.401353546073334</c:v>
                </c:pt>
                <c:pt idx="9">
                  <c:v>16.38190227950837</c:v>
                </c:pt>
                <c:pt idx="10" formatCode="0.00">
                  <c:v>16.851432219350315</c:v>
                </c:pt>
              </c:numCache>
            </c:numRef>
          </c:val>
          <c:smooth val="0"/>
          <c:extLst>
            <c:ext xmlns:c16="http://schemas.microsoft.com/office/drawing/2014/chart" uri="{C3380CC4-5D6E-409C-BE32-E72D297353CC}">
              <c16:uniqueId val="{0000000E-2437-4E6E-B7A5-EF6F52EAC290}"/>
            </c:ext>
          </c:extLst>
        </c:ser>
        <c:ser>
          <c:idx val="3"/>
          <c:order val="3"/>
          <c:tx>
            <c:strRef>
              <c:f>Tables!$D$138</c:f>
              <c:strCache>
                <c:ptCount val="1"/>
                <c:pt idx="0">
                  <c:v>ITFS/ICAC Actual </c:v>
                </c:pt>
              </c:strCache>
            </c:strRef>
          </c:tx>
          <c:marker>
            <c:symbol val="none"/>
          </c:marker>
          <c:dPt>
            <c:idx val="9"/>
            <c:bubble3D val="0"/>
            <c:spPr>
              <a:ln>
                <a:prstDash val="sysDash"/>
              </a:ln>
            </c:spPr>
            <c:extLst>
              <c:ext xmlns:c16="http://schemas.microsoft.com/office/drawing/2014/chart" uri="{C3380CC4-5D6E-409C-BE32-E72D297353CC}">
                <c16:uniqueId val="{00000010-2437-4E6E-B7A5-EF6F52EAC290}"/>
              </c:ext>
            </c:extLst>
          </c:dPt>
          <c:dPt>
            <c:idx val="10"/>
            <c:bubble3D val="0"/>
            <c:spPr>
              <a:ln>
                <a:prstDash val="sysDash"/>
              </a:ln>
            </c:spPr>
            <c:extLst>
              <c:ext xmlns:c16="http://schemas.microsoft.com/office/drawing/2014/chart" uri="{C3380CC4-5D6E-409C-BE32-E72D297353CC}">
                <c16:uniqueId val="{00000012-2437-4E6E-B7A5-EF6F52EAC290}"/>
              </c:ext>
            </c:extLst>
          </c:dPt>
          <c:cat>
            <c:numRef>
              <c:f>Tables!$E$134:$O$134</c:f>
              <c:numCache>
                <c:formatCode>General</c:formatCode>
                <c:ptCount val="11"/>
                <c:pt idx="0">
                  <c:v>2008</c:v>
                </c:pt>
                <c:pt idx="1">
                  <c:v>2009</c:v>
                </c:pt>
                <c:pt idx="2">
                  <c:v>2010</c:v>
                </c:pt>
                <c:pt idx="3">
                  <c:v>2011</c:v>
                </c:pt>
                <c:pt idx="4">
                  <c:v>2012</c:v>
                </c:pt>
                <c:pt idx="5">
                  <c:v>2013</c:v>
                </c:pt>
                <c:pt idx="6">
                  <c:v>2014</c:v>
                </c:pt>
                <c:pt idx="7">
                  <c:v>2015</c:v>
                </c:pt>
                <c:pt idx="8">
                  <c:v>2016</c:v>
                </c:pt>
                <c:pt idx="9">
                  <c:v>2017</c:v>
                </c:pt>
                <c:pt idx="10">
                  <c:v>2018</c:v>
                </c:pt>
              </c:numCache>
            </c:numRef>
          </c:cat>
          <c:val>
            <c:numRef>
              <c:f>Tables!$E$138:$O$138</c:f>
              <c:numCache>
                <c:formatCode>General</c:formatCode>
                <c:ptCount val="11"/>
                <c:pt idx="3" formatCode="#,##0.0">
                  <c:v>7.5285077592224683</c:v>
                </c:pt>
                <c:pt idx="4" formatCode="#,##0.0">
                  <c:v>3.7250433157436187</c:v>
                </c:pt>
                <c:pt idx="5" formatCode="#,##0.0">
                  <c:v>7.6895104974081177</c:v>
                </c:pt>
                <c:pt idx="6" formatCode="#,##0.0">
                  <c:v>0</c:v>
                </c:pt>
                <c:pt idx="7" formatCode="#,##0.0">
                  <c:v>0</c:v>
                </c:pt>
                <c:pt idx="8" formatCode="#,##0.0">
                  <c:v>0</c:v>
                </c:pt>
                <c:pt idx="9" formatCode="#,##0.0">
                  <c:v>0.95238080806397096</c:v>
                </c:pt>
                <c:pt idx="10" formatCode="0.00">
                  <c:v>0.47619057927405661</c:v>
                </c:pt>
              </c:numCache>
            </c:numRef>
          </c:val>
          <c:smooth val="0"/>
          <c:extLst>
            <c:ext xmlns:c16="http://schemas.microsoft.com/office/drawing/2014/chart" uri="{C3380CC4-5D6E-409C-BE32-E72D297353CC}">
              <c16:uniqueId val="{00000013-2437-4E6E-B7A5-EF6F52EAC290}"/>
            </c:ext>
          </c:extLst>
        </c:ser>
        <c:ser>
          <c:idx val="4"/>
          <c:order val="4"/>
          <c:tx>
            <c:strRef>
              <c:f>Tables!$D$139</c:f>
              <c:strCache>
                <c:ptCount val="1"/>
                <c:pt idx="0">
                  <c:v>FIU</c:v>
                </c:pt>
              </c:strCache>
            </c:strRef>
          </c:tx>
          <c:marker>
            <c:symbol val="none"/>
          </c:marker>
          <c:dPt>
            <c:idx val="9"/>
            <c:bubble3D val="0"/>
            <c:spPr>
              <a:ln>
                <a:prstDash val="sysDash"/>
              </a:ln>
            </c:spPr>
            <c:extLst>
              <c:ext xmlns:c16="http://schemas.microsoft.com/office/drawing/2014/chart" uri="{C3380CC4-5D6E-409C-BE32-E72D297353CC}">
                <c16:uniqueId val="{00000015-2437-4E6E-B7A5-EF6F52EAC290}"/>
              </c:ext>
            </c:extLst>
          </c:dPt>
          <c:dPt>
            <c:idx val="10"/>
            <c:bubble3D val="0"/>
            <c:spPr>
              <a:ln>
                <a:prstDash val="sysDash"/>
              </a:ln>
            </c:spPr>
            <c:extLst>
              <c:ext xmlns:c16="http://schemas.microsoft.com/office/drawing/2014/chart" uri="{C3380CC4-5D6E-409C-BE32-E72D297353CC}">
                <c16:uniqueId val="{00000017-2437-4E6E-B7A5-EF6F52EAC290}"/>
              </c:ext>
            </c:extLst>
          </c:dPt>
          <c:cat>
            <c:numRef>
              <c:f>Tables!$E$134:$O$134</c:f>
              <c:numCache>
                <c:formatCode>General</c:formatCode>
                <c:ptCount val="11"/>
                <c:pt idx="0">
                  <c:v>2008</c:v>
                </c:pt>
                <c:pt idx="1">
                  <c:v>2009</c:v>
                </c:pt>
                <c:pt idx="2">
                  <c:v>2010</c:v>
                </c:pt>
                <c:pt idx="3">
                  <c:v>2011</c:v>
                </c:pt>
                <c:pt idx="4">
                  <c:v>2012</c:v>
                </c:pt>
                <c:pt idx="5">
                  <c:v>2013</c:v>
                </c:pt>
                <c:pt idx="6">
                  <c:v>2014</c:v>
                </c:pt>
                <c:pt idx="7">
                  <c:v>2015</c:v>
                </c:pt>
                <c:pt idx="8">
                  <c:v>2016</c:v>
                </c:pt>
                <c:pt idx="9">
                  <c:v>2017</c:v>
                </c:pt>
                <c:pt idx="10">
                  <c:v>2018</c:v>
                </c:pt>
              </c:numCache>
            </c:numRef>
          </c:cat>
          <c:val>
            <c:numRef>
              <c:f>Tables!$E$139:$O$139</c:f>
              <c:numCache>
                <c:formatCode>General</c:formatCode>
                <c:ptCount val="11"/>
                <c:pt idx="6" formatCode="#,##0.0">
                  <c:v>0.3105630303149487</c:v>
                </c:pt>
                <c:pt idx="7" formatCode="#,##0.0">
                  <c:v>0.26436384016137005</c:v>
                </c:pt>
                <c:pt idx="8" formatCode="#,##0.0">
                  <c:v>0.41506506289598372</c:v>
                </c:pt>
                <c:pt idx="9" formatCode="#,##0.0">
                  <c:v>0.45447612160812706</c:v>
                </c:pt>
                <c:pt idx="10" formatCode="0.00">
                  <c:v>0.28476196640588586</c:v>
                </c:pt>
              </c:numCache>
            </c:numRef>
          </c:val>
          <c:smooth val="0"/>
          <c:extLst>
            <c:ext xmlns:c16="http://schemas.microsoft.com/office/drawing/2014/chart" uri="{C3380CC4-5D6E-409C-BE32-E72D297353CC}">
              <c16:uniqueId val="{00000018-2437-4E6E-B7A5-EF6F52EAC290}"/>
            </c:ext>
          </c:extLst>
        </c:ser>
        <c:dLbls>
          <c:showLegendKey val="0"/>
          <c:showVal val="0"/>
          <c:showCatName val="0"/>
          <c:showSerName val="0"/>
          <c:showPercent val="0"/>
          <c:showBubbleSize val="0"/>
        </c:dLbls>
        <c:smooth val="0"/>
        <c:axId val="225017856"/>
        <c:axId val="225019392"/>
      </c:lineChart>
      <c:catAx>
        <c:axId val="225017856"/>
        <c:scaling>
          <c:orientation val="minMax"/>
        </c:scaling>
        <c:delete val="0"/>
        <c:axPos val="b"/>
        <c:numFmt formatCode="General" sourceLinked="1"/>
        <c:majorTickMark val="none"/>
        <c:minorTickMark val="none"/>
        <c:tickLblPos val="nextTo"/>
        <c:txPr>
          <a:bodyPr/>
          <a:lstStyle/>
          <a:p>
            <a:pPr>
              <a:defRPr sz="1800"/>
            </a:pPr>
            <a:endParaRPr lang="en-US"/>
          </a:p>
        </c:txPr>
        <c:crossAx val="225019392"/>
        <c:crosses val="autoZero"/>
        <c:auto val="1"/>
        <c:lblAlgn val="ctr"/>
        <c:lblOffset val="100"/>
        <c:noMultiLvlLbl val="0"/>
      </c:catAx>
      <c:valAx>
        <c:axId val="225019392"/>
        <c:scaling>
          <c:orientation val="minMax"/>
        </c:scaling>
        <c:delete val="0"/>
        <c:axPos val="l"/>
        <c:majorGridlines/>
        <c:title>
          <c:tx>
            <c:rich>
              <a:bodyPr/>
              <a:lstStyle/>
              <a:p>
                <a:pPr>
                  <a:defRPr sz="1600"/>
                </a:pPr>
                <a:r>
                  <a:rPr lang="en-AU" sz="1600" dirty="0"/>
                  <a:t>Millions of Kina</a:t>
                </a:r>
              </a:p>
            </c:rich>
          </c:tx>
          <c:overlay val="0"/>
        </c:title>
        <c:numFmt formatCode="#,##0.0" sourceLinked="1"/>
        <c:majorTickMark val="none"/>
        <c:minorTickMark val="none"/>
        <c:tickLblPos val="nextTo"/>
        <c:spPr>
          <a:ln w="9525">
            <a:noFill/>
          </a:ln>
        </c:spPr>
        <c:txPr>
          <a:bodyPr/>
          <a:lstStyle/>
          <a:p>
            <a:pPr>
              <a:defRPr sz="1800"/>
            </a:pPr>
            <a:endParaRPr lang="en-US"/>
          </a:p>
        </c:txPr>
        <c:crossAx val="225017856"/>
        <c:crosses val="autoZero"/>
        <c:crossBetween val="between"/>
      </c:valAx>
    </c:plotArea>
    <c:legend>
      <c:legendPos val="b"/>
      <c:overlay val="0"/>
      <c:txPr>
        <a:bodyPr/>
        <a:lstStyle/>
        <a:p>
          <a:pPr>
            <a:defRPr sz="1600"/>
          </a:pPr>
          <a:endParaRPr lang="en-US"/>
        </a:p>
      </c:txPr>
    </c:legend>
    <c:plotVisOnly val="1"/>
    <c:dispBlanksAs val="gap"/>
    <c:showDLblsOverMax val="0"/>
  </c:chart>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600">
                <a:solidFill>
                  <a:sysClr val="windowText" lastClr="000000"/>
                </a:solidFill>
              </a:defRPr>
            </a:pPr>
            <a:r>
              <a:rPr lang="en-AU" sz="1600" b="0" i="0" baseline="0" dirty="0">
                <a:solidFill>
                  <a:sysClr val="windowText" lastClr="000000"/>
                </a:solidFill>
              </a:rPr>
              <a:t>Total Anti-corruption Budget and Spending, 2017 prices</a:t>
            </a:r>
          </a:p>
        </c:rich>
      </c:tx>
      <c:layout>
        <c:manualLayout>
          <c:xMode val="edge"/>
          <c:yMode val="edge"/>
          <c:x val="0.25287863322640225"/>
          <c:y val="3.5411248390673986E-2"/>
        </c:manualLayout>
      </c:layout>
      <c:overlay val="0"/>
    </c:title>
    <c:autoTitleDeleted val="0"/>
    <c:plotArea>
      <c:layout/>
      <c:lineChart>
        <c:grouping val="standard"/>
        <c:varyColors val="0"/>
        <c:ser>
          <c:idx val="0"/>
          <c:order val="0"/>
          <c:tx>
            <c:strRef>
              <c:f>Tables!$D$69</c:f>
              <c:strCache>
                <c:ptCount val="1"/>
                <c:pt idx="0">
                  <c:v>Budgeted</c:v>
                </c:pt>
              </c:strCache>
            </c:strRef>
          </c:tx>
          <c:marker>
            <c:symbol val="none"/>
          </c:marker>
          <c:cat>
            <c:numRef>
              <c:f>Tables!$E$68:$O$68</c:f>
              <c:numCache>
                <c:formatCode>General</c:formatCode>
                <c:ptCount val="11"/>
                <c:pt idx="0">
                  <c:v>2008</c:v>
                </c:pt>
                <c:pt idx="1">
                  <c:v>2009</c:v>
                </c:pt>
                <c:pt idx="2">
                  <c:v>2010</c:v>
                </c:pt>
                <c:pt idx="3">
                  <c:v>2011</c:v>
                </c:pt>
                <c:pt idx="4">
                  <c:v>2012</c:v>
                </c:pt>
                <c:pt idx="5">
                  <c:v>2013</c:v>
                </c:pt>
                <c:pt idx="6">
                  <c:v>2014</c:v>
                </c:pt>
                <c:pt idx="7">
                  <c:v>2015</c:v>
                </c:pt>
                <c:pt idx="8">
                  <c:v>2016</c:v>
                </c:pt>
                <c:pt idx="9">
                  <c:v>2017</c:v>
                </c:pt>
                <c:pt idx="10">
                  <c:v>2018</c:v>
                </c:pt>
              </c:numCache>
            </c:numRef>
          </c:cat>
          <c:val>
            <c:numRef>
              <c:f>Tables!$E$69:$O$69</c:f>
              <c:numCache>
                <c:formatCode>0</c:formatCode>
                <c:ptCount val="11"/>
                <c:pt idx="0">
                  <c:v>36.629581302535264</c:v>
                </c:pt>
                <c:pt idx="1">
                  <c:v>42.562873916296191</c:v>
                </c:pt>
                <c:pt idx="2">
                  <c:v>41.491550117771396</c:v>
                </c:pt>
                <c:pt idx="3">
                  <c:v>43.227724589940479</c:v>
                </c:pt>
                <c:pt idx="4">
                  <c:v>60.397321342363291</c:v>
                </c:pt>
                <c:pt idx="5">
                  <c:v>71.459258871693322</c:v>
                </c:pt>
                <c:pt idx="6">
                  <c:v>68.287798222257166</c:v>
                </c:pt>
                <c:pt idx="7">
                  <c:v>64.990711753802771</c:v>
                </c:pt>
                <c:pt idx="8">
                  <c:v>48.944497416698219</c:v>
                </c:pt>
                <c:pt idx="9">
                  <c:v>38.764800000000001</c:v>
                </c:pt>
                <c:pt idx="10">
                  <c:v>37.442770010203219</c:v>
                </c:pt>
              </c:numCache>
            </c:numRef>
          </c:val>
          <c:smooth val="0"/>
          <c:extLst>
            <c:ext xmlns:c16="http://schemas.microsoft.com/office/drawing/2014/chart" uri="{C3380CC4-5D6E-409C-BE32-E72D297353CC}">
              <c16:uniqueId val="{00000000-8B3A-41B2-826F-21BE27FFD1DD}"/>
            </c:ext>
          </c:extLst>
        </c:ser>
        <c:ser>
          <c:idx val="1"/>
          <c:order val="1"/>
          <c:tx>
            <c:strRef>
              <c:f>Tables!$D$70</c:f>
              <c:strCache>
                <c:ptCount val="1"/>
                <c:pt idx="0">
                  <c:v>Actual</c:v>
                </c:pt>
              </c:strCache>
            </c:strRef>
          </c:tx>
          <c:marker>
            <c:symbol val="none"/>
          </c:marker>
          <c:cat>
            <c:numRef>
              <c:f>Tables!$E$68:$O$68</c:f>
              <c:numCache>
                <c:formatCode>General</c:formatCode>
                <c:ptCount val="11"/>
                <c:pt idx="0">
                  <c:v>2008</c:v>
                </c:pt>
                <c:pt idx="1">
                  <c:v>2009</c:v>
                </c:pt>
                <c:pt idx="2">
                  <c:v>2010</c:v>
                </c:pt>
                <c:pt idx="3">
                  <c:v>2011</c:v>
                </c:pt>
                <c:pt idx="4">
                  <c:v>2012</c:v>
                </c:pt>
                <c:pt idx="5">
                  <c:v>2013</c:v>
                </c:pt>
                <c:pt idx="6">
                  <c:v>2014</c:v>
                </c:pt>
                <c:pt idx="7">
                  <c:v>2015</c:v>
                </c:pt>
                <c:pt idx="8">
                  <c:v>2016</c:v>
                </c:pt>
                <c:pt idx="9">
                  <c:v>2017</c:v>
                </c:pt>
                <c:pt idx="10">
                  <c:v>2018</c:v>
                </c:pt>
              </c:numCache>
            </c:numRef>
          </c:cat>
          <c:val>
            <c:numRef>
              <c:f>Tables!$E$70:$O$70</c:f>
              <c:numCache>
                <c:formatCode>0</c:formatCode>
                <c:ptCount val="11"/>
                <c:pt idx="0">
                  <c:v>45.090792892287553</c:v>
                </c:pt>
                <c:pt idx="1">
                  <c:v>42.518440500291319</c:v>
                </c:pt>
                <c:pt idx="2">
                  <c:v>41.410556138564736</c:v>
                </c:pt>
                <c:pt idx="3">
                  <c:v>51.023897941751109</c:v>
                </c:pt>
                <c:pt idx="4">
                  <c:v>50.691440134184965</c:v>
                </c:pt>
                <c:pt idx="5">
                  <c:v>60.137292879756956</c:v>
                </c:pt>
                <c:pt idx="6">
                  <c:v>46.769080344535993</c:v>
                </c:pt>
                <c:pt idx="7">
                  <c:v>44.798452302575548</c:v>
                </c:pt>
                <c:pt idx="8">
                  <c:v>44.666901768502036</c:v>
                </c:pt>
              </c:numCache>
            </c:numRef>
          </c:val>
          <c:smooth val="0"/>
          <c:extLst>
            <c:ext xmlns:c16="http://schemas.microsoft.com/office/drawing/2014/chart" uri="{C3380CC4-5D6E-409C-BE32-E72D297353CC}">
              <c16:uniqueId val="{00000001-8B3A-41B2-826F-21BE27FFD1DD}"/>
            </c:ext>
          </c:extLst>
        </c:ser>
        <c:dLbls>
          <c:showLegendKey val="0"/>
          <c:showVal val="0"/>
          <c:showCatName val="0"/>
          <c:showSerName val="0"/>
          <c:showPercent val="0"/>
          <c:showBubbleSize val="0"/>
        </c:dLbls>
        <c:smooth val="0"/>
        <c:axId val="224668672"/>
        <c:axId val="224670464"/>
      </c:lineChart>
      <c:catAx>
        <c:axId val="224668672"/>
        <c:scaling>
          <c:orientation val="minMax"/>
        </c:scaling>
        <c:delete val="0"/>
        <c:axPos val="b"/>
        <c:numFmt formatCode="General" sourceLinked="1"/>
        <c:majorTickMark val="none"/>
        <c:minorTickMark val="none"/>
        <c:tickLblPos val="nextTo"/>
        <c:txPr>
          <a:bodyPr/>
          <a:lstStyle/>
          <a:p>
            <a:pPr>
              <a:defRPr sz="1800"/>
            </a:pPr>
            <a:endParaRPr lang="en-US"/>
          </a:p>
        </c:txPr>
        <c:crossAx val="224670464"/>
        <c:crosses val="autoZero"/>
        <c:auto val="1"/>
        <c:lblAlgn val="ctr"/>
        <c:lblOffset val="100"/>
        <c:noMultiLvlLbl val="0"/>
      </c:catAx>
      <c:valAx>
        <c:axId val="224670464"/>
        <c:scaling>
          <c:orientation val="minMax"/>
        </c:scaling>
        <c:delete val="0"/>
        <c:axPos val="l"/>
        <c:majorGridlines/>
        <c:title>
          <c:tx>
            <c:rich>
              <a:bodyPr rot="-5400000" vert="horz"/>
              <a:lstStyle/>
              <a:p>
                <a:pPr>
                  <a:defRPr sz="1600"/>
                </a:pPr>
                <a:r>
                  <a:rPr lang="en-AU" sz="1600" b="0"/>
                  <a:t>Millions</a:t>
                </a:r>
                <a:r>
                  <a:rPr lang="en-AU" sz="1600" b="0" baseline="0"/>
                  <a:t> of Kina </a:t>
                </a:r>
                <a:endParaRPr lang="en-AU" sz="1600" b="0"/>
              </a:p>
            </c:rich>
          </c:tx>
          <c:layout>
            <c:manualLayout>
              <c:xMode val="edge"/>
              <c:yMode val="edge"/>
              <c:x val="1.4739019057767179E-2"/>
              <c:y val="0.36116690187775596"/>
            </c:manualLayout>
          </c:layout>
          <c:overlay val="0"/>
        </c:title>
        <c:numFmt formatCode="0" sourceLinked="1"/>
        <c:majorTickMark val="none"/>
        <c:minorTickMark val="none"/>
        <c:tickLblPos val="nextTo"/>
        <c:spPr>
          <a:ln w="9525">
            <a:noFill/>
          </a:ln>
        </c:spPr>
        <c:txPr>
          <a:bodyPr/>
          <a:lstStyle/>
          <a:p>
            <a:pPr>
              <a:defRPr sz="1800"/>
            </a:pPr>
            <a:endParaRPr lang="en-US"/>
          </a:p>
        </c:txPr>
        <c:crossAx val="224668672"/>
        <c:crosses val="autoZero"/>
        <c:crossBetween val="between"/>
      </c:valAx>
    </c:plotArea>
    <c:legend>
      <c:legendPos val="b"/>
      <c:overlay val="0"/>
      <c:txPr>
        <a:bodyPr/>
        <a:lstStyle/>
        <a:p>
          <a:pPr>
            <a:defRPr sz="1600"/>
          </a:pPr>
          <a:endParaRPr lang="en-US"/>
        </a:p>
      </c:txPr>
    </c:legend>
    <c:plotVisOnly val="1"/>
    <c:dispBlanksAs val="gap"/>
    <c:showDLblsOverMax val="0"/>
  </c:chart>
  <c:externalData r:id="rId1">
    <c:autoUpdate val="0"/>
  </c:externalData>
  <c:userShapes r:id="rId2"/>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0" i="0" u="none" strike="noStrike" kern="1200" spc="0" baseline="0">
                <a:solidFill>
                  <a:schemeClr val="tx1">
                    <a:lumMod val="65000"/>
                    <a:lumOff val="35000"/>
                  </a:schemeClr>
                </a:solidFill>
                <a:latin typeface="+mn-lt"/>
                <a:ea typeface="+mn-ea"/>
                <a:cs typeface="+mn-cs"/>
              </a:defRPr>
            </a:pPr>
            <a:r>
              <a:rPr lang="en-AU" sz="1800"/>
              <a:t>EITI Budget vs actual, 2017 prices</a:t>
            </a:r>
          </a:p>
        </c:rich>
      </c:tx>
      <c:overlay val="0"/>
      <c:spPr>
        <a:noFill/>
        <a:ln>
          <a:noFill/>
        </a:ln>
        <a:effectLst/>
      </c:spPr>
      <c:txPr>
        <a:bodyPr rot="0" spcFirstLastPara="1" vertOverflow="ellipsis" vert="horz" wrap="square" anchor="ctr" anchorCtr="1"/>
        <a:lstStyle/>
        <a:p>
          <a:pPr>
            <a:defRPr sz="18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'Tables with L&amp;J DefenceNarc'!$D$96</c:f>
              <c:strCache>
                <c:ptCount val="1"/>
                <c:pt idx="0">
                  <c:v>Budgeted</c:v>
                </c:pt>
              </c:strCache>
            </c:strRef>
          </c:tx>
          <c:spPr>
            <a:solidFill>
              <a:schemeClr val="accent1"/>
            </a:solidFill>
            <a:ln>
              <a:noFill/>
            </a:ln>
            <a:effectLst/>
          </c:spPr>
          <c:invertIfNegative val="0"/>
          <c:cat>
            <c:numRef>
              <c:f>'Tables with L&amp;J DefenceNarc'!$M$95:$O$95</c:f>
              <c:numCache>
                <c:formatCode>General</c:formatCode>
                <c:ptCount val="3"/>
                <c:pt idx="0">
                  <c:v>2016</c:v>
                </c:pt>
                <c:pt idx="1">
                  <c:v>2017</c:v>
                </c:pt>
                <c:pt idx="2">
                  <c:v>2018</c:v>
                </c:pt>
              </c:numCache>
            </c:numRef>
          </c:cat>
          <c:val>
            <c:numRef>
              <c:f>'Tables with L&amp;J DefenceNarc'!$M$96:$O$96</c:f>
              <c:numCache>
                <c:formatCode>#,##0.00</c:formatCode>
                <c:ptCount val="3"/>
                <c:pt idx="1">
                  <c:v>2.7</c:v>
                </c:pt>
                <c:pt idx="2">
                  <c:v>2.571429128079906</c:v>
                </c:pt>
              </c:numCache>
            </c:numRef>
          </c:val>
          <c:extLst>
            <c:ext xmlns:c16="http://schemas.microsoft.com/office/drawing/2014/chart" uri="{C3380CC4-5D6E-409C-BE32-E72D297353CC}">
              <c16:uniqueId val="{00000000-D8F6-40CF-863A-86BE1F0C31D3}"/>
            </c:ext>
          </c:extLst>
        </c:ser>
        <c:ser>
          <c:idx val="1"/>
          <c:order val="1"/>
          <c:tx>
            <c:strRef>
              <c:f>'Tables with L&amp;J DefenceNarc'!$D$97</c:f>
              <c:strCache>
                <c:ptCount val="1"/>
                <c:pt idx="0">
                  <c:v>Actual</c:v>
                </c:pt>
              </c:strCache>
            </c:strRef>
          </c:tx>
          <c:spPr>
            <a:solidFill>
              <a:schemeClr val="accent2"/>
            </a:solidFill>
            <a:ln>
              <a:noFill/>
            </a:ln>
            <a:effectLst/>
          </c:spPr>
          <c:invertIfNegative val="0"/>
          <c:cat>
            <c:numRef>
              <c:f>'Tables with L&amp;J DefenceNarc'!$M$95:$O$95</c:f>
              <c:numCache>
                <c:formatCode>General</c:formatCode>
                <c:ptCount val="3"/>
                <c:pt idx="0">
                  <c:v>2016</c:v>
                </c:pt>
                <c:pt idx="1">
                  <c:v>2017</c:v>
                </c:pt>
                <c:pt idx="2">
                  <c:v>2018</c:v>
                </c:pt>
              </c:numCache>
            </c:numRef>
          </c:cat>
          <c:val>
            <c:numRef>
              <c:f>'Tables with L&amp;J DefenceNarc'!$M$97:$O$97</c:f>
              <c:numCache>
                <c:formatCode>General</c:formatCode>
                <c:ptCount val="3"/>
                <c:pt idx="0" formatCode="#,##0.000">
                  <c:v>3.7800005727941852</c:v>
                </c:pt>
              </c:numCache>
            </c:numRef>
          </c:val>
          <c:extLst>
            <c:ext xmlns:c16="http://schemas.microsoft.com/office/drawing/2014/chart" uri="{C3380CC4-5D6E-409C-BE32-E72D297353CC}">
              <c16:uniqueId val="{00000001-D8F6-40CF-863A-86BE1F0C31D3}"/>
            </c:ext>
          </c:extLst>
        </c:ser>
        <c:dLbls>
          <c:showLegendKey val="0"/>
          <c:showVal val="0"/>
          <c:showCatName val="0"/>
          <c:showSerName val="0"/>
          <c:showPercent val="0"/>
          <c:showBubbleSize val="0"/>
        </c:dLbls>
        <c:gapWidth val="219"/>
        <c:overlap val="-27"/>
        <c:axId val="947352968"/>
        <c:axId val="947359528"/>
      </c:barChart>
      <c:catAx>
        <c:axId val="9473529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947359528"/>
        <c:crosses val="autoZero"/>
        <c:auto val="1"/>
        <c:lblAlgn val="ctr"/>
        <c:lblOffset val="100"/>
        <c:noMultiLvlLbl val="0"/>
      </c:catAx>
      <c:valAx>
        <c:axId val="94735952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r>
                  <a:rPr lang="en-AU" sz="1800" dirty="0"/>
                  <a:t>Millions of Kina</a:t>
                </a:r>
              </a:p>
            </c:rich>
          </c:tx>
          <c:overlay val="0"/>
          <c:spPr>
            <a:noFill/>
            <a:ln>
              <a:noFill/>
            </a:ln>
            <a:effectLst/>
          </c:spPr>
          <c:txPr>
            <a:bodyPr rot="-54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title>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94735296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3020379878228727E-2"/>
          <c:y val="6.0855336201378576E-2"/>
          <c:w val="0.92265286283658987"/>
          <c:h val="0.62472041354683805"/>
        </c:manualLayout>
      </c:layout>
      <c:lineChart>
        <c:grouping val="standard"/>
        <c:varyColors val="0"/>
        <c:ser>
          <c:idx val="0"/>
          <c:order val="0"/>
          <c:tx>
            <c:strRef>
              <c:f>'[PNG-GovSpending-on-Anti-corruption 13 June.xlsx]Tables with L&amp;J DefenceNarc'!$D$135</c:f>
              <c:strCache>
                <c:ptCount val="1"/>
                <c:pt idx="0">
                  <c:v>Ombudsman Commission</c:v>
                </c:pt>
              </c:strCache>
            </c:strRef>
          </c:tx>
          <c:marker>
            <c:symbol val="none"/>
          </c:marker>
          <c:dPt>
            <c:idx val="9"/>
            <c:bubble3D val="0"/>
            <c:spPr>
              <a:ln>
                <a:prstDash val="sysDash"/>
              </a:ln>
            </c:spPr>
            <c:extLst>
              <c:ext xmlns:c16="http://schemas.microsoft.com/office/drawing/2014/chart" uri="{C3380CC4-5D6E-409C-BE32-E72D297353CC}">
                <c16:uniqueId val="{00000001-80AE-43F4-B4B2-1A72C59DCE94}"/>
              </c:ext>
            </c:extLst>
          </c:dPt>
          <c:dPt>
            <c:idx val="10"/>
            <c:bubble3D val="0"/>
            <c:spPr>
              <a:ln>
                <a:prstDash val="sysDash"/>
              </a:ln>
            </c:spPr>
            <c:extLst>
              <c:ext xmlns:c16="http://schemas.microsoft.com/office/drawing/2014/chart" uri="{C3380CC4-5D6E-409C-BE32-E72D297353CC}">
                <c16:uniqueId val="{00000003-80AE-43F4-B4B2-1A72C59DCE94}"/>
              </c:ext>
            </c:extLst>
          </c:dPt>
          <c:cat>
            <c:numRef>
              <c:f>'[PNG-GovSpending-on-Anti-corruption 13 June.xlsx]Tables with L&amp;J DefenceNarc'!$E$134:$O$134</c:f>
              <c:numCache>
                <c:formatCode>General</c:formatCode>
                <c:ptCount val="11"/>
                <c:pt idx="0">
                  <c:v>2008</c:v>
                </c:pt>
                <c:pt idx="1">
                  <c:v>2009</c:v>
                </c:pt>
                <c:pt idx="2">
                  <c:v>2010</c:v>
                </c:pt>
                <c:pt idx="3">
                  <c:v>2011</c:v>
                </c:pt>
                <c:pt idx="4">
                  <c:v>2012</c:v>
                </c:pt>
                <c:pt idx="5">
                  <c:v>2013</c:v>
                </c:pt>
                <c:pt idx="6">
                  <c:v>2014</c:v>
                </c:pt>
                <c:pt idx="7">
                  <c:v>2015</c:v>
                </c:pt>
                <c:pt idx="8">
                  <c:v>2016</c:v>
                </c:pt>
                <c:pt idx="9">
                  <c:v>2017</c:v>
                </c:pt>
                <c:pt idx="10">
                  <c:v>2018</c:v>
                </c:pt>
              </c:numCache>
            </c:numRef>
          </c:cat>
          <c:val>
            <c:numRef>
              <c:f>'[PNG-GovSpending-on-Anti-corruption 13 June.xlsx]Tables with L&amp;J DefenceNarc'!$E$135:$O$135</c:f>
              <c:numCache>
                <c:formatCode>#,##0.0</c:formatCode>
                <c:ptCount val="11"/>
                <c:pt idx="0">
                  <c:v>18.116883669106599</c:v>
                </c:pt>
                <c:pt idx="1">
                  <c:v>20.004651793345321</c:v>
                </c:pt>
                <c:pt idx="2">
                  <c:v>19.033480554776645</c:v>
                </c:pt>
                <c:pt idx="3">
                  <c:v>19.135389894216832</c:v>
                </c:pt>
                <c:pt idx="4">
                  <c:v>21.751769601732239</c:v>
                </c:pt>
                <c:pt idx="5">
                  <c:v>21.426525250624</c:v>
                </c:pt>
                <c:pt idx="6">
                  <c:v>20.900082948221275</c:v>
                </c:pt>
                <c:pt idx="7">
                  <c:v>20.3986276666616</c:v>
                </c:pt>
                <c:pt idx="8">
                  <c:v>19.055402887519129</c:v>
                </c:pt>
                <c:pt idx="9">
                  <c:v>17.794663970190499</c:v>
                </c:pt>
                <c:pt idx="10" formatCode="0.00">
                  <c:v>19.173337483890617</c:v>
                </c:pt>
              </c:numCache>
            </c:numRef>
          </c:val>
          <c:smooth val="0"/>
          <c:extLst>
            <c:ext xmlns:c16="http://schemas.microsoft.com/office/drawing/2014/chart" uri="{C3380CC4-5D6E-409C-BE32-E72D297353CC}">
              <c16:uniqueId val="{00000004-80AE-43F4-B4B2-1A72C59DCE94}"/>
            </c:ext>
          </c:extLst>
        </c:ser>
        <c:ser>
          <c:idx val="1"/>
          <c:order val="1"/>
          <c:tx>
            <c:strRef>
              <c:f>'[PNG-GovSpending-on-Anti-corruption 13 June.xlsx]Tables with L&amp;J DefenceNarc'!$D$136</c:f>
              <c:strCache>
                <c:ptCount val="1"/>
                <c:pt idx="0">
                  <c:v>Fraud and AC Directorate</c:v>
                </c:pt>
              </c:strCache>
            </c:strRef>
          </c:tx>
          <c:marker>
            <c:symbol val="none"/>
          </c:marker>
          <c:dPt>
            <c:idx val="8"/>
            <c:bubble3D val="0"/>
            <c:spPr>
              <a:ln>
                <a:prstDash val="solid"/>
              </a:ln>
            </c:spPr>
            <c:extLst>
              <c:ext xmlns:c16="http://schemas.microsoft.com/office/drawing/2014/chart" uri="{C3380CC4-5D6E-409C-BE32-E72D297353CC}">
                <c16:uniqueId val="{00000006-80AE-43F4-B4B2-1A72C59DCE94}"/>
              </c:ext>
            </c:extLst>
          </c:dPt>
          <c:dPt>
            <c:idx val="9"/>
            <c:bubble3D val="0"/>
            <c:spPr>
              <a:ln>
                <a:prstDash val="sysDash"/>
              </a:ln>
            </c:spPr>
            <c:extLst>
              <c:ext xmlns:c16="http://schemas.microsoft.com/office/drawing/2014/chart" uri="{C3380CC4-5D6E-409C-BE32-E72D297353CC}">
                <c16:uniqueId val="{00000008-80AE-43F4-B4B2-1A72C59DCE94}"/>
              </c:ext>
            </c:extLst>
          </c:dPt>
          <c:dPt>
            <c:idx val="10"/>
            <c:bubble3D val="0"/>
            <c:spPr>
              <a:ln>
                <a:prstDash val="sysDash"/>
              </a:ln>
            </c:spPr>
            <c:extLst>
              <c:ext xmlns:c16="http://schemas.microsoft.com/office/drawing/2014/chart" uri="{C3380CC4-5D6E-409C-BE32-E72D297353CC}">
                <c16:uniqueId val="{0000000A-80AE-43F4-B4B2-1A72C59DCE94}"/>
              </c:ext>
            </c:extLst>
          </c:dPt>
          <c:cat>
            <c:numRef>
              <c:f>'[PNG-GovSpending-on-Anti-corruption 13 June.xlsx]Tables with L&amp;J DefenceNarc'!$E$134:$O$134</c:f>
              <c:numCache>
                <c:formatCode>General</c:formatCode>
                <c:ptCount val="11"/>
                <c:pt idx="0">
                  <c:v>2008</c:v>
                </c:pt>
                <c:pt idx="1">
                  <c:v>2009</c:v>
                </c:pt>
                <c:pt idx="2">
                  <c:v>2010</c:v>
                </c:pt>
                <c:pt idx="3">
                  <c:v>2011</c:v>
                </c:pt>
                <c:pt idx="4">
                  <c:v>2012</c:v>
                </c:pt>
                <c:pt idx="5">
                  <c:v>2013</c:v>
                </c:pt>
                <c:pt idx="6">
                  <c:v>2014</c:v>
                </c:pt>
                <c:pt idx="7">
                  <c:v>2015</c:v>
                </c:pt>
                <c:pt idx="8">
                  <c:v>2016</c:v>
                </c:pt>
                <c:pt idx="9">
                  <c:v>2017</c:v>
                </c:pt>
                <c:pt idx="10">
                  <c:v>2018</c:v>
                </c:pt>
              </c:numCache>
            </c:numRef>
          </c:cat>
          <c:val>
            <c:numRef>
              <c:f>'[PNG-GovSpending-on-Anti-corruption 13 June.xlsx]Tables with L&amp;J DefenceNarc'!$E$136:$O$136</c:f>
              <c:numCache>
                <c:formatCode>#,##0.0</c:formatCode>
                <c:ptCount val="11"/>
                <c:pt idx="0">
                  <c:v>0.81148112996267419</c:v>
                </c:pt>
                <c:pt idx="1">
                  <c:v>0.20560336565382692</c:v>
                </c:pt>
                <c:pt idx="2">
                  <c:v>0.65085285002480542</c:v>
                </c:pt>
                <c:pt idx="3">
                  <c:v>0.93872703646029132</c:v>
                </c:pt>
                <c:pt idx="4">
                  <c:v>0.67522618503379317</c:v>
                </c:pt>
                <c:pt idx="5">
                  <c:v>0.52856512157568425</c:v>
                </c:pt>
                <c:pt idx="6">
                  <c:v>1.0166332482958234</c:v>
                </c:pt>
                <c:pt idx="7">
                  <c:v>1.13239731533437</c:v>
                </c:pt>
                <c:pt idx="8">
                  <c:v>1.6939</c:v>
                </c:pt>
                <c:pt idx="9">
                  <c:v>1.3354283690672999</c:v>
                </c:pt>
                <c:pt idx="10" formatCode="0.00">
                  <c:v>0.65704776128234321</c:v>
                </c:pt>
              </c:numCache>
            </c:numRef>
          </c:val>
          <c:smooth val="0"/>
          <c:extLst>
            <c:ext xmlns:c16="http://schemas.microsoft.com/office/drawing/2014/chart" uri="{C3380CC4-5D6E-409C-BE32-E72D297353CC}">
              <c16:uniqueId val="{0000000B-80AE-43F4-B4B2-1A72C59DCE94}"/>
            </c:ext>
          </c:extLst>
        </c:ser>
        <c:ser>
          <c:idx val="2"/>
          <c:order val="2"/>
          <c:tx>
            <c:strRef>
              <c:f>'[PNG-GovSpending-on-Anti-corruption 13 June.xlsx]Tables with L&amp;J DefenceNarc'!$D$137</c:f>
              <c:strCache>
                <c:ptCount val="1"/>
                <c:pt idx="0">
                  <c:v>Auditor General</c:v>
                </c:pt>
              </c:strCache>
            </c:strRef>
          </c:tx>
          <c:marker>
            <c:symbol val="none"/>
          </c:marker>
          <c:dPt>
            <c:idx val="8"/>
            <c:bubble3D val="0"/>
            <c:extLst>
              <c:ext xmlns:c16="http://schemas.microsoft.com/office/drawing/2014/chart" uri="{C3380CC4-5D6E-409C-BE32-E72D297353CC}">
                <c16:uniqueId val="{0000000C-80AE-43F4-B4B2-1A72C59DCE94}"/>
              </c:ext>
            </c:extLst>
          </c:dPt>
          <c:dPt>
            <c:idx val="9"/>
            <c:bubble3D val="0"/>
            <c:spPr>
              <a:ln>
                <a:prstDash val="sysDash"/>
              </a:ln>
            </c:spPr>
            <c:extLst>
              <c:ext xmlns:c16="http://schemas.microsoft.com/office/drawing/2014/chart" uri="{C3380CC4-5D6E-409C-BE32-E72D297353CC}">
                <c16:uniqueId val="{0000000E-80AE-43F4-B4B2-1A72C59DCE94}"/>
              </c:ext>
            </c:extLst>
          </c:dPt>
          <c:dPt>
            <c:idx val="10"/>
            <c:bubble3D val="0"/>
            <c:spPr>
              <a:ln>
                <a:prstDash val="sysDash"/>
              </a:ln>
            </c:spPr>
            <c:extLst>
              <c:ext xmlns:c16="http://schemas.microsoft.com/office/drawing/2014/chart" uri="{C3380CC4-5D6E-409C-BE32-E72D297353CC}">
                <c16:uniqueId val="{00000010-80AE-43F4-B4B2-1A72C59DCE94}"/>
              </c:ext>
            </c:extLst>
          </c:dPt>
          <c:cat>
            <c:numRef>
              <c:f>'[PNG-GovSpending-on-Anti-corruption 13 June.xlsx]Tables with L&amp;J DefenceNarc'!$E$134:$O$134</c:f>
              <c:numCache>
                <c:formatCode>General</c:formatCode>
                <c:ptCount val="11"/>
                <c:pt idx="0">
                  <c:v>2008</c:v>
                </c:pt>
                <c:pt idx="1">
                  <c:v>2009</c:v>
                </c:pt>
                <c:pt idx="2">
                  <c:v>2010</c:v>
                </c:pt>
                <c:pt idx="3">
                  <c:v>2011</c:v>
                </c:pt>
                <c:pt idx="4">
                  <c:v>2012</c:v>
                </c:pt>
                <c:pt idx="5">
                  <c:v>2013</c:v>
                </c:pt>
                <c:pt idx="6">
                  <c:v>2014</c:v>
                </c:pt>
                <c:pt idx="7">
                  <c:v>2015</c:v>
                </c:pt>
                <c:pt idx="8">
                  <c:v>2016</c:v>
                </c:pt>
                <c:pt idx="9">
                  <c:v>2017</c:v>
                </c:pt>
                <c:pt idx="10">
                  <c:v>2018</c:v>
                </c:pt>
              </c:numCache>
            </c:numRef>
          </c:cat>
          <c:val>
            <c:numRef>
              <c:f>'[PNG-GovSpending-on-Anti-corruption 13 June.xlsx]Tables with L&amp;J DefenceNarc'!$E$137:$O$137</c:f>
              <c:numCache>
                <c:formatCode>#,##0.0</c:formatCode>
                <c:ptCount val="11"/>
                <c:pt idx="0">
                  <c:v>24.01524097193272</c:v>
                </c:pt>
                <c:pt idx="1">
                  <c:v>20.283491562288177</c:v>
                </c:pt>
                <c:pt idx="2">
                  <c:v>19.75428551282328</c:v>
                </c:pt>
                <c:pt idx="3">
                  <c:v>20.991556462438925</c:v>
                </c:pt>
                <c:pt idx="4">
                  <c:v>22.125515614411846</c:v>
                </c:pt>
                <c:pt idx="5">
                  <c:v>27.629002717994862</c:v>
                </c:pt>
                <c:pt idx="6">
                  <c:v>22.314695304105939</c:v>
                </c:pt>
                <c:pt idx="7">
                  <c:v>20.869797381784821</c:v>
                </c:pt>
                <c:pt idx="8">
                  <c:v>23.401353546073334</c:v>
                </c:pt>
                <c:pt idx="9">
                  <c:v>16.38190227950837</c:v>
                </c:pt>
                <c:pt idx="10" formatCode="0.00">
                  <c:v>16.851432219350315</c:v>
                </c:pt>
              </c:numCache>
            </c:numRef>
          </c:val>
          <c:smooth val="0"/>
          <c:extLst>
            <c:ext xmlns:c16="http://schemas.microsoft.com/office/drawing/2014/chart" uri="{C3380CC4-5D6E-409C-BE32-E72D297353CC}">
              <c16:uniqueId val="{00000011-80AE-43F4-B4B2-1A72C59DCE94}"/>
            </c:ext>
          </c:extLst>
        </c:ser>
        <c:ser>
          <c:idx val="3"/>
          <c:order val="3"/>
          <c:tx>
            <c:strRef>
              <c:f>'[PNG-GovSpending-on-Anti-corruption 13 June.xlsx]Tables with L&amp;J DefenceNarc'!$D$138</c:f>
              <c:strCache>
                <c:ptCount val="1"/>
                <c:pt idx="0">
                  <c:v>ITFS/ICAC</c:v>
                </c:pt>
              </c:strCache>
            </c:strRef>
          </c:tx>
          <c:marker>
            <c:symbol val="none"/>
          </c:marker>
          <c:dPt>
            <c:idx val="9"/>
            <c:bubble3D val="0"/>
            <c:spPr>
              <a:ln>
                <a:prstDash val="sysDash"/>
              </a:ln>
            </c:spPr>
            <c:extLst>
              <c:ext xmlns:c16="http://schemas.microsoft.com/office/drawing/2014/chart" uri="{C3380CC4-5D6E-409C-BE32-E72D297353CC}">
                <c16:uniqueId val="{00000013-80AE-43F4-B4B2-1A72C59DCE94}"/>
              </c:ext>
            </c:extLst>
          </c:dPt>
          <c:dPt>
            <c:idx val="10"/>
            <c:bubble3D val="0"/>
            <c:spPr>
              <a:ln>
                <a:prstDash val="sysDash"/>
              </a:ln>
            </c:spPr>
            <c:extLst>
              <c:ext xmlns:c16="http://schemas.microsoft.com/office/drawing/2014/chart" uri="{C3380CC4-5D6E-409C-BE32-E72D297353CC}">
                <c16:uniqueId val="{00000015-80AE-43F4-B4B2-1A72C59DCE94}"/>
              </c:ext>
            </c:extLst>
          </c:dPt>
          <c:cat>
            <c:numRef>
              <c:f>'[PNG-GovSpending-on-Anti-corruption 13 June.xlsx]Tables with L&amp;J DefenceNarc'!$E$134:$O$134</c:f>
              <c:numCache>
                <c:formatCode>General</c:formatCode>
                <c:ptCount val="11"/>
                <c:pt idx="0">
                  <c:v>2008</c:v>
                </c:pt>
                <c:pt idx="1">
                  <c:v>2009</c:v>
                </c:pt>
                <c:pt idx="2">
                  <c:v>2010</c:v>
                </c:pt>
                <c:pt idx="3">
                  <c:v>2011</c:v>
                </c:pt>
                <c:pt idx="4">
                  <c:v>2012</c:v>
                </c:pt>
                <c:pt idx="5">
                  <c:v>2013</c:v>
                </c:pt>
                <c:pt idx="6">
                  <c:v>2014</c:v>
                </c:pt>
                <c:pt idx="7">
                  <c:v>2015</c:v>
                </c:pt>
                <c:pt idx="8">
                  <c:v>2016</c:v>
                </c:pt>
                <c:pt idx="9">
                  <c:v>2017</c:v>
                </c:pt>
                <c:pt idx="10">
                  <c:v>2018</c:v>
                </c:pt>
              </c:numCache>
            </c:numRef>
          </c:cat>
          <c:val>
            <c:numRef>
              <c:f>'[PNG-GovSpending-on-Anti-corruption 13 June.xlsx]Tables with L&amp;J DefenceNarc'!$E$138:$O$138</c:f>
              <c:numCache>
                <c:formatCode>General</c:formatCode>
                <c:ptCount val="11"/>
                <c:pt idx="3" formatCode="#,##0.0">
                  <c:v>7.5285077592224683</c:v>
                </c:pt>
                <c:pt idx="4" formatCode="#,##0.0">
                  <c:v>3.7250433157436187</c:v>
                </c:pt>
                <c:pt idx="5" formatCode="#,##0.0">
                  <c:v>7.6895104974081177</c:v>
                </c:pt>
                <c:pt idx="6" formatCode="#,##0.0">
                  <c:v>0</c:v>
                </c:pt>
                <c:pt idx="7" formatCode="#,##0.0">
                  <c:v>0</c:v>
                </c:pt>
                <c:pt idx="8" formatCode="#,##0.0">
                  <c:v>0</c:v>
                </c:pt>
                <c:pt idx="9" formatCode="#,##0.0">
                  <c:v>0.95238080806397096</c:v>
                </c:pt>
                <c:pt idx="10" formatCode="0.00">
                  <c:v>0.47619057927405661</c:v>
                </c:pt>
              </c:numCache>
            </c:numRef>
          </c:val>
          <c:smooth val="0"/>
          <c:extLst>
            <c:ext xmlns:c16="http://schemas.microsoft.com/office/drawing/2014/chart" uri="{C3380CC4-5D6E-409C-BE32-E72D297353CC}">
              <c16:uniqueId val="{00000016-80AE-43F4-B4B2-1A72C59DCE94}"/>
            </c:ext>
          </c:extLst>
        </c:ser>
        <c:ser>
          <c:idx val="4"/>
          <c:order val="4"/>
          <c:tx>
            <c:strRef>
              <c:f>'[PNG-GovSpending-on-Anti-corruption 13 June.xlsx]Tables with L&amp;J DefenceNarc'!$D$139</c:f>
              <c:strCache>
                <c:ptCount val="1"/>
                <c:pt idx="0">
                  <c:v>FIU/FASU</c:v>
                </c:pt>
              </c:strCache>
            </c:strRef>
          </c:tx>
          <c:marker>
            <c:symbol val="none"/>
          </c:marker>
          <c:dPt>
            <c:idx val="9"/>
            <c:bubble3D val="0"/>
            <c:spPr>
              <a:ln>
                <a:prstDash val="sysDash"/>
              </a:ln>
            </c:spPr>
            <c:extLst>
              <c:ext xmlns:c16="http://schemas.microsoft.com/office/drawing/2014/chart" uri="{C3380CC4-5D6E-409C-BE32-E72D297353CC}">
                <c16:uniqueId val="{00000018-80AE-43F4-B4B2-1A72C59DCE94}"/>
              </c:ext>
            </c:extLst>
          </c:dPt>
          <c:dPt>
            <c:idx val="10"/>
            <c:bubble3D val="0"/>
            <c:spPr>
              <a:ln>
                <a:prstDash val="sysDash"/>
              </a:ln>
            </c:spPr>
            <c:extLst>
              <c:ext xmlns:c16="http://schemas.microsoft.com/office/drawing/2014/chart" uri="{C3380CC4-5D6E-409C-BE32-E72D297353CC}">
                <c16:uniqueId val="{0000001A-80AE-43F4-B4B2-1A72C59DCE94}"/>
              </c:ext>
            </c:extLst>
          </c:dPt>
          <c:cat>
            <c:numRef>
              <c:f>'[PNG-GovSpending-on-Anti-corruption 13 June.xlsx]Tables with L&amp;J DefenceNarc'!$E$134:$O$134</c:f>
              <c:numCache>
                <c:formatCode>General</c:formatCode>
                <c:ptCount val="11"/>
                <c:pt idx="0">
                  <c:v>2008</c:v>
                </c:pt>
                <c:pt idx="1">
                  <c:v>2009</c:v>
                </c:pt>
                <c:pt idx="2">
                  <c:v>2010</c:v>
                </c:pt>
                <c:pt idx="3">
                  <c:v>2011</c:v>
                </c:pt>
                <c:pt idx="4">
                  <c:v>2012</c:v>
                </c:pt>
                <c:pt idx="5">
                  <c:v>2013</c:v>
                </c:pt>
                <c:pt idx="6">
                  <c:v>2014</c:v>
                </c:pt>
                <c:pt idx="7">
                  <c:v>2015</c:v>
                </c:pt>
                <c:pt idx="8">
                  <c:v>2016</c:v>
                </c:pt>
                <c:pt idx="9">
                  <c:v>2017</c:v>
                </c:pt>
                <c:pt idx="10">
                  <c:v>2018</c:v>
                </c:pt>
              </c:numCache>
            </c:numRef>
          </c:cat>
          <c:val>
            <c:numRef>
              <c:f>'[PNG-GovSpending-on-Anti-corruption 13 June.xlsx]Tables with L&amp;J DefenceNarc'!$E$139:$O$139</c:f>
              <c:numCache>
                <c:formatCode>General</c:formatCode>
                <c:ptCount val="11"/>
                <c:pt idx="6" formatCode="#,##0.0">
                  <c:v>0.3105630303149487</c:v>
                </c:pt>
                <c:pt idx="7" formatCode="#,##0.0">
                  <c:v>0.26436384016137005</c:v>
                </c:pt>
                <c:pt idx="8" formatCode="#,##0.0">
                  <c:v>0.41506506289598372</c:v>
                </c:pt>
                <c:pt idx="9" formatCode="#,##0.0">
                  <c:v>0.45447612160812706</c:v>
                </c:pt>
                <c:pt idx="10" formatCode="0.00">
                  <c:v>0.28476196640588586</c:v>
                </c:pt>
              </c:numCache>
            </c:numRef>
          </c:val>
          <c:smooth val="0"/>
          <c:extLst>
            <c:ext xmlns:c16="http://schemas.microsoft.com/office/drawing/2014/chart" uri="{C3380CC4-5D6E-409C-BE32-E72D297353CC}">
              <c16:uniqueId val="{0000001B-80AE-43F4-B4B2-1A72C59DCE94}"/>
            </c:ext>
          </c:extLst>
        </c:ser>
        <c:ser>
          <c:idx val="5"/>
          <c:order val="5"/>
          <c:tx>
            <c:strRef>
              <c:f>'[PNG-GovSpending-on-Anti-corruption 13 June.xlsx]Tables with L&amp;J DefenceNarc'!$D$140</c:f>
              <c:strCache>
                <c:ptCount val="1"/>
                <c:pt idx="0">
                  <c:v>EITI</c:v>
                </c:pt>
              </c:strCache>
            </c:strRef>
          </c:tx>
          <c:spPr>
            <a:ln cap="sq">
              <a:bevel/>
            </a:ln>
          </c:spPr>
          <c:marker>
            <c:symbol val="none"/>
          </c:marker>
          <c:dPt>
            <c:idx val="9"/>
            <c:bubble3D val="0"/>
            <c:spPr>
              <a:ln cap="sq">
                <a:prstDash val="sysDash"/>
                <a:bevel/>
              </a:ln>
            </c:spPr>
            <c:extLst>
              <c:ext xmlns:c16="http://schemas.microsoft.com/office/drawing/2014/chart" uri="{C3380CC4-5D6E-409C-BE32-E72D297353CC}">
                <c16:uniqueId val="{0000001D-80AE-43F4-B4B2-1A72C59DCE94}"/>
              </c:ext>
            </c:extLst>
          </c:dPt>
          <c:dPt>
            <c:idx val="10"/>
            <c:bubble3D val="0"/>
            <c:spPr>
              <a:ln cap="sq">
                <a:prstDash val="sysDash"/>
                <a:bevel/>
              </a:ln>
            </c:spPr>
            <c:extLst>
              <c:ext xmlns:c16="http://schemas.microsoft.com/office/drawing/2014/chart" uri="{C3380CC4-5D6E-409C-BE32-E72D297353CC}">
                <c16:uniqueId val="{0000001F-80AE-43F4-B4B2-1A72C59DCE94}"/>
              </c:ext>
            </c:extLst>
          </c:dPt>
          <c:cat>
            <c:numRef>
              <c:f>'[PNG-GovSpending-on-Anti-corruption 13 June.xlsx]Tables with L&amp;J DefenceNarc'!$E$134:$O$134</c:f>
              <c:numCache>
                <c:formatCode>General</c:formatCode>
                <c:ptCount val="11"/>
                <c:pt idx="0">
                  <c:v>2008</c:v>
                </c:pt>
                <c:pt idx="1">
                  <c:v>2009</c:v>
                </c:pt>
                <c:pt idx="2">
                  <c:v>2010</c:v>
                </c:pt>
                <c:pt idx="3">
                  <c:v>2011</c:v>
                </c:pt>
                <c:pt idx="4">
                  <c:v>2012</c:v>
                </c:pt>
                <c:pt idx="5">
                  <c:v>2013</c:v>
                </c:pt>
                <c:pt idx="6">
                  <c:v>2014</c:v>
                </c:pt>
                <c:pt idx="7">
                  <c:v>2015</c:v>
                </c:pt>
                <c:pt idx="8">
                  <c:v>2016</c:v>
                </c:pt>
                <c:pt idx="9">
                  <c:v>2017</c:v>
                </c:pt>
                <c:pt idx="10">
                  <c:v>2018</c:v>
                </c:pt>
              </c:numCache>
            </c:numRef>
          </c:cat>
          <c:val>
            <c:numRef>
              <c:f>'[PNG-GovSpending-on-Anti-corruption 13 June.xlsx]Tables with L&amp;J DefenceNarc'!$E$140:$O$140</c:f>
              <c:numCache>
                <c:formatCode>General</c:formatCode>
                <c:ptCount val="11"/>
                <c:pt idx="8" formatCode="#,##0.000">
                  <c:v>3.7800005727941852</c:v>
                </c:pt>
                <c:pt idx="9" formatCode="#,##0.000">
                  <c:v>2.7</c:v>
                </c:pt>
                <c:pt idx="10" formatCode="#,##0.000">
                  <c:v>2.571429128079906</c:v>
                </c:pt>
              </c:numCache>
            </c:numRef>
          </c:val>
          <c:smooth val="0"/>
          <c:extLst>
            <c:ext xmlns:c16="http://schemas.microsoft.com/office/drawing/2014/chart" uri="{C3380CC4-5D6E-409C-BE32-E72D297353CC}">
              <c16:uniqueId val="{00000020-80AE-43F4-B4B2-1A72C59DCE94}"/>
            </c:ext>
          </c:extLst>
        </c:ser>
        <c:dLbls>
          <c:showLegendKey val="0"/>
          <c:showVal val="0"/>
          <c:showCatName val="0"/>
          <c:showSerName val="0"/>
          <c:showPercent val="0"/>
          <c:showBubbleSize val="0"/>
        </c:dLbls>
        <c:smooth val="0"/>
        <c:axId val="41220736"/>
        <c:axId val="131156608"/>
      </c:lineChart>
      <c:catAx>
        <c:axId val="41220736"/>
        <c:scaling>
          <c:orientation val="minMax"/>
        </c:scaling>
        <c:delete val="0"/>
        <c:axPos val="b"/>
        <c:numFmt formatCode="General" sourceLinked="1"/>
        <c:majorTickMark val="none"/>
        <c:minorTickMark val="none"/>
        <c:tickLblPos val="nextTo"/>
        <c:txPr>
          <a:bodyPr/>
          <a:lstStyle/>
          <a:p>
            <a:pPr>
              <a:defRPr sz="1800"/>
            </a:pPr>
            <a:endParaRPr lang="en-US"/>
          </a:p>
        </c:txPr>
        <c:crossAx val="131156608"/>
        <c:crosses val="autoZero"/>
        <c:auto val="1"/>
        <c:lblAlgn val="ctr"/>
        <c:lblOffset val="100"/>
        <c:noMultiLvlLbl val="0"/>
      </c:catAx>
      <c:valAx>
        <c:axId val="131156608"/>
        <c:scaling>
          <c:orientation val="minMax"/>
        </c:scaling>
        <c:delete val="0"/>
        <c:axPos val="l"/>
        <c:majorGridlines/>
        <c:numFmt formatCode="#,##0.0" sourceLinked="1"/>
        <c:majorTickMark val="none"/>
        <c:minorTickMark val="none"/>
        <c:tickLblPos val="nextTo"/>
        <c:spPr>
          <a:ln w="9525">
            <a:noFill/>
          </a:ln>
        </c:spPr>
        <c:txPr>
          <a:bodyPr/>
          <a:lstStyle/>
          <a:p>
            <a:pPr>
              <a:defRPr sz="1800"/>
            </a:pPr>
            <a:endParaRPr lang="en-US"/>
          </a:p>
        </c:txPr>
        <c:crossAx val="41220736"/>
        <c:crosses val="autoZero"/>
        <c:crossBetween val="between"/>
      </c:valAx>
    </c:plotArea>
    <c:legend>
      <c:legendPos val="b"/>
      <c:overlay val="0"/>
      <c:txPr>
        <a:bodyPr/>
        <a:lstStyle/>
        <a:p>
          <a:pPr>
            <a:defRPr sz="1600"/>
          </a:pPr>
          <a:endParaRPr lang="en-US"/>
        </a:p>
      </c:txPr>
    </c:legend>
    <c:plotVisOnly val="1"/>
    <c:dispBlanksAs val="gap"/>
    <c:showDLblsOverMax val="0"/>
  </c:chart>
  <c:txPr>
    <a:bodyPr/>
    <a:lstStyle/>
    <a:p>
      <a:pPr>
        <a:defRPr sz="900"/>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0.703</cdr:x>
      <cdr:y>0.26046</cdr:y>
    </cdr:from>
    <cdr:to>
      <cdr:x>0.703</cdr:x>
      <cdr:y>0.38289</cdr:y>
    </cdr:to>
    <cdr:cxnSp macro="">
      <cdr:nvCxnSpPr>
        <cdr:cNvPr id="3" name="Straight Arrow Connector 2">
          <a:extLst xmlns:a="http://schemas.openxmlformats.org/drawingml/2006/main">
            <a:ext uri="{FF2B5EF4-FFF2-40B4-BE49-F238E27FC236}">
              <a16:creationId xmlns:a16="http://schemas.microsoft.com/office/drawing/2014/main" id="{574C9F33-4231-4359-A207-06D007225005}"/>
            </a:ext>
          </a:extLst>
        </cdr:cNvPr>
        <cdr:cNvCxnSpPr/>
      </cdr:nvCxnSpPr>
      <cdr:spPr>
        <a:xfrm xmlns:a="http://schemas.openxmlformats.org/drawingml/2006/main" flipH="1">
          <a:off x="6018760" y="1305838"/>
          <a:ext cx="1" cy="613776"/>
        </a:xfrm>
        <a:prstGeom xmlns:a="http://schemas.openxmlformats.org/drawingml/2006/main" prst="straightConnector1">
          <a:avLst/>
        </a:prstGeom>
        <a:ln xmlns:a="http://schemas.openxmlformats.org/drawingml/2006/main" w="50800">
          <a:solidFill>
            <a:srgbClr val="FFC000"/>
          </a:solidFill>
          <a:headEnd type="triangle"/>
          <a:tailEnd type="triangle"/>
        </a:ln>
      </cdr:spPr>
      <cdr:style>
        <a:lnRef xmlns:a="http://schemas.openxmlformats.org/drawingml/2006/main" idx="2">
          <a:schemeClr val="accent1"/>
        </a:lnRef>
        <a:fillRef xmlns:a="http://schemas.openxmlformats.org/drawingml/2006/main" idx="0">
          <a:schemeClr val="accent1"/>
        </a:fillRef>
        <a:effectRef xmlns:a="http://schemas.openxmlformats.org/drawingml/2006/main" idx="1">
          <a:schemeClr val="accent1"/>
        </a:effectRef>
        <a:fontRef xmlns:a="http://schemas.openxmlformats.org/drawingml/2006/main" idx="minor">
          <a:schemeClr val="tx1"/>
        </a:fontRef>
      </cdr:style>
    </cdr:cxn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DC23998-916E-E749-B368-6C0401AFB287}" type="datetimeFigureOut">
              <a:rPr lang="en-US" smtClean="0"/>
              <a:pPr/>
              <a:t>6/14/2018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98AC8F7-7455-6644-9AE3-B05BF0FE6A38}" type="slidenum">
              <a:rPr lang="en-US" smtClean="0"/>
              <a:pPr/>
              <a:t>‹#›</a:t>
            </a:fld>
            <a:endParaRPr lang="en-US"/>
          </a:p>
        </p:txBody>
      </p:sp>
    </p:spTree>
    <p:extLst>
      <p:ext uri="{BB962C8B-B14F-4D97-AF65-F5344CB8AC3E}">
        <p14:creationId xmlns:p14="http://schemas.microsoft.com/office/powerpoint/2010/main" val="37093382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405E470-365B-C347-83D0-E480DF38CA08}" type="datetimeFigureOut">
              <a:rPr lang="en-US" smtClean="0"/>
              <a:pPr/>
              <a:t>6/14/2018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A3D7451-D55E-0540-BE13-0CD139B02F76}" type="slidenum">
              <a:rPr lang="en-US" smtClean="0"/>
              <a:pPr/>
              <a:t>‹#›</a:t>
            </a:fld>
            <a:endParaRPr lang="en-US"/>
          </a:p>
        </p:txBody>
      </p:sp>
    </p:spTree>
    <p:extLst>
      <p:ext uri="{BB962C8B-B14F-4D97-AF65-F5344CB8AC3E}">
        <p14:creationId xmlns:p14="http://schemas.microsoft.com/office/powerpoint/2010/main" val="2548713426"/>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3" Type="http://schemas.openxmlformats.org/officeDocument/2006/relationships/hyperlink" Target="http://devpolicy.org/excel/PNG-GovSpending-on-Anti-corruption.xlsx" TargetMode="External"/><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3" Type="http://schemas.openxmlformats.org/officeDocument/2006/relationships/hyperlink" Target="http://devpolicy.org/the-elephant-in-the-room-20171117/" TargetMode="External"/><Relationship Id="rId2" Type="http://schemas.openxmlformats.org/officeDocument/2006/relationships/slide" Target="../slides/slide20.xml"/><Relationship Id="rId1" Type="http://schemas.openxmlformats.org/officeDocument/2006/relationships/notesMaster" Target="../notesMasters/notesMaster1.xml"/><Relationship Id="rId5" Type="http://schemas.openxmlformats.org/officeDocument/2006/relationships/hyperlink" Target="http://www.theaustralian.com.au/news/world/corruption-fight-priority-for-papua-new-guinea-pms-second-term/news-story/baf60d9b02384c75bb33cc8b5b3eaf4e" TargetMode="External"/><Relationship Id="rId4" Type="http://schemas.openxmlformats.org/officeDocument/2006/relationships/hyperlink" Target="http://devpolicy.org/Events/2017/PNG%20Update%20Conference/Dr%20Eric%20Kwa%202017%20PNG%20Update%20Speech.pdf" TargetMode="Externa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3" Type="http://schemas.openxmlformats.org/officeDocument/2006/relationships/hyperlink" Target="https://ramumine.wordpress.com/tag/eiti/" TargetMode="External"/><Relationship Id="rId2" Type="http://schemas.openxmlformats.org/officeDocument/2006/relationships/slide" Target="../slides/slide22.xml"/><Relationship Id="rId1" Type="http://schemas.openxmlformats.org/officeDocument/2006/relationships/notesMaster" Target="../notesMasters/notesMaster1.xml"/><Relationship Id="rId5" Type="http://schemas.openxmlformats.org/officeDocument/2006/relationships/hyperlink" Target="https://eiti.org/australia" TargetMode="External"/><Relationship Id="rId4" Type="http://schemas.openxmlformats.org/officeDocument/2006/relationships/hyperlink" Target="https://ramumine.wordpress.com/2017/01/09/huge-gaps-in-papua-new-guineas-2014-eiti/" TargetMode="Externa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Today I want to share some of the ongoing research my colleague Husnia and myself and I have been conducting over the past two years.  This presentation follows on from a presentation we did at last years’ PNG update, where we examined anti-corruption funding between 2008 and 2017; this presentation updates that analysis with new findings gained from the 2018 budget.</a:t>
            </a:r>
          </a:p>
        </p:txBody>
      </p:sp>
      <p:sp>
        <p:nvSpPr>
          <p:cNvPr id="4" name="Slide Number Placeholder 3"/>
          <p:cNvSpPr>
            <a:spLocks noGrp="1"/>
          </p:cNvSpPr>
          <p:nvPr>
            <p:ph type="sldNum" sz="quarter" idx="10"/>
          </p:nvPr>
        </p:nvSpPr>
        <p:spPr/>
        <p:txBody>
          <a:bodyPr/>
          <a:lstStyle/>
          <a:p>
            <a:fld id="{EA3D7451-D55E-0540-BE13-0CD139B02F76}" type="slidenum">
              <a:rPr lang="en-US" smtClean="0"/>
              <a:pPr/>
              <a:t>1</a:t>
            </a:fld>
            <a:endParaRPr lang="en-US"/>
          </a:p>
        </p:txBody>
      </p:sp>
    </p:spTree>
    <p:extLst>
      <p:ext uri="{BB962C8B-B14F-4D97-AF65-F5344CB8AC3E}">
        <p14:creationId xmlns:p14="http://schemas.microsoft.com/office/powerpoint/2010/main" val="55363112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That means that the OC is set to become the best funded anti-corruption agency, taking over from the auditor general. This also shows just how poorly funded other anti-corruption organisations are.</a:t>
            </a:r>
          </a:p>
        </p:txBody>
      </p:sp>
      <p:sp>
        <p:nvSpPr>
          <p:cNvPr id="4" name="Slide Number Placeholder 3"/>
          <p:cNvSpPr>
            <a:spLocks noGrp="1"/>
          </p:cNvSpPr>
          <p:nvPr>
            <p:ph type="sldNum" sz="quarter" idx="10"/>
          </p:nvPr>
        </p:nvSpPr>
        <p:spPr/>
        <p:txBody>
          <a:bodyPr/>
          <a:lstStyle/>
          <a:p>
            <a:fld id="{EA3D7451-D55E-0540-BE13-0CD139B02F76}" type="slidenum">
              <a:rPr lang="en-US" smtClean="0"/>
              <a:pPr/>
              <a:t>10</a:t>
            </a:fld>
            <a:endParaRPr lang="en-US"/>
          </a:p>
        </p:txBody>
      </p:sp>
    </p:spTree>
    <p:extLst>
      <p:ext uri="{BB962C8B-B14F-4D97-AF65-F5344CB8AC3E}">
        <p14:creationId xmlns:p14="http://schemas.microsoft.com/office/powerpoint/2010/main" val="18840541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Last year when we presented we were worried about the growing gap between what AC agencies were budgeted (blue line) and what they received (red line).  Now, because of cuts to the budget the gap between budgeted and actual spending has reduced, which is not the best way to close a funding gap. </a:t>
            </a:r>
          </a:p>
        </p:txBody>
      </p:sp>
      <p:sp>
        <p:nvSpPr>
          <p:cNvPr id="4" name="Slide Number Placeholder 3"/>
          <p:cNvSpPr>
            <a:spLocks noGrp="1"/>
          </p:cNvSpPr>
          <p:nvPr>
            <p:ph type="sldNum" sz="quarter" idx="10"/>
          </p:nvPr>
        </p:nvSpPr>
        <p:spPr/>
        <p:txBody>
          <a:bodyPr/>
          <a:lstStyle/>
          <a:p>
            <a:fld id="{EA3D7451-D55E-0540-BE13-0CD139B02F76}" type="slidenum">
              <a:rPr lang="en-US" smtClean="0"/>
              <a:pPr/>
              <a:t>11</a:t>
            </a:fld>
            <a:endParaRPr lang="en-US"/>
          </a:p>
        </p:txBody>
      </p:sp>
    </p:spTree>
    <p:extLst>
      <p:ext uri="{BB962C8B-B14F-4D97-AF65-F5344CB8AC3E}">
        <p14:creationId xmlns:p14="http://schemas.microsoft.com/office/powerpoint/2010/main" val="30232081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There is some good news in the budget – which is the introduction of funding for the Extractive Industry Transparency Initiative.  This got a significant injection of just over 3.5million kina in 2016, although it is set to receive 1million fewer kina of funding over the following two years.</a:t>
            </a:r>
          </a:p>
        </p:txBody>
      </p:sp>
      <p:sp>
        <p:nvSpPr>
          <p:cNvPr id="4" name="Slide Number Placeholder 3"/>
          <p:cNvSpPr>
            <a:spLocks noGrp="1"/>
          </p:cNvSpPr>
          <p:nvPr>
            <p:ph type="sldNum" sz="quarter" idx="10"/>
          </p:nvPr>
        </p:nvSpPr>
        <p:spPr/>
        <p:txBody>
          <a:bodyPr/>
          <a:lstStyle/>
          <a:p>
            <a:fld id="{EA3D7451-D55E-0540-BE13-0CD139B02F76}" type="slidenum">
              <a:rPr lang="en-US" smtClean="0"/>
              <a:pPr/>
              <a:t>12</a:t>
            </a:fld>
            <a:endParaRPr lang="en-US"/>
          </a:p>
        </p:txBody>
      </p:sp>
    </p:spTree>
    <p:extLst>
      <p:ext uri="{BB962C8B-B14F-4D97-AF65-F5344CB8AC3E}">
        <p14:creationId xmlns:p14="http://schemas.microsoft.com/office/powerpoint/2010/main" val="369650065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Still this injection does not arrest the overall trend of declining anti-corruption funding.</a:t>
            </a:r>
          </a:p>
        </p:txBody>
      </p:sp>
      <p:sp>
        <p:nvSpPr>
          <p:cNvPr id="4" name="Slide Number Placeholder 3"/>
          <p:cNvSpPr>
            <a:spLocks noGrp="1"/>
          </p:cNvSpPr>
          <p:nvPr>
            <p:ph type="sldNum" sz="quarter" idx="10"/>
          </p:nvPr>
        </p:nvSpPr>
        <p:spPr/>
        <p:txBody>
          <a:bodyPr/>
          <a:lstStyle/>
          <a:p>
            <a:fld id="{EA3D7451-D55E-0540-BE13-0CD139B02F76}" type="slidenum">
              <a:rPr lang="en-US" smtClean="0"/>
              <a:pPr/>
              <a:t>14</a:t>
            </a:fld>
            <a:endParaRPr lang="en-US"/>
          </a:p>
        </p:txBody>
      </p:sp>
    </p:spTree>
    <p:extLst>
      <p:ext uri="{BB962C8B-B14F-4D97-AF65-F5344CB8AC3E}">
        <p14:creationId xmlns:p14="http://schemas.microsoft.com/office/powerpoint/2010/main" val="15807452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AU" sz="1200" kern="1200" dirty="0">
                <a:solidFill>
                  <a:schemeClr val="tx1"/>
                </a:solidFill>
                <a:effectLst/>
                <a:latin typeface="+mn-lt"/>
                <a:ea typeface="+mn-ea"/>
                <a:cs typeface="+mn-cs"/>
              </a:rPr>
              <a:t>With the PNG government continuing to underpay a variety of government departments and programs, the gap between budgets and spending on anti-corruption organisations resembles the other areas of government. In 2016, 91 </a:t>
            </a:r>
            <a:r>
              <a:rPr lang="en-AU" sz="1200" kern="1200" dirty="0" err="1">
                <a:solidFill>
                  <a:schemeClr val="tx1"/>
                </a:solidFill>
                <a:effectLst/>
                <a:latin typeface="+mn-lt"/>
                <a:ea typeface="+mn-ea"/>
                <a:cs typeface="+mn-cs"/>
              </a:rPr>
              <a:t>Teoa</a:t>
            </a:r>
            <a:r>
              <a:rPr lang="en-AU" sz="1200" kern="1200" dirty="0">
                <a:solidFill>
                  <a:schemeClr val="tx1"/>
                </a:solidFill>
                <a:effectLst/>
                <a:latin typeface="+mn-lt"/>
                <a:ea typeface="+mn-ea"/>
                <a:cs typeface="+mn-cs"/>
              </a:rPr>
              <a:t> out of every kina (or 91 per cent) reached government departments, the same amount reaching the state’s anti-corruption agencies. This is an improvement on 2015 – a particularly bad year for converting budgetary allocations into funding – however, it highlights that the government has continued to starve many departments and programs of cash.</a:t>
            </a:r>
          </a:p>
          <a:p>
            <a:endParaRPr lang="en-AU" dirty="0"/>
          </a:p>
        </p:txBody>
      </p:sp>
      <p:sp>
        <p:nvSpPr>
          <p:cNvPr id="4" name="Slide Number Placeholder 3"/>
          <p:cNvSpPr>
            <a:spLocks noGrp="1"/>
          </p:cNvSpPr>
          <p:nvPr>
            <p:ph type="sldNum" sz="quarter" idx="10"/>
          </p:nvPr>
        </p:nvSpPr>
        <p:spPr/>
        <p:txBody>
          <a:bodyPr/>
          <a:lstStyle/>
          <a:p>
            <a:fld id="{EA3D7451-D55E-0540-BE13-0CD139B02F76}" type="slidenum">
              <a:rPr lang="en-US" smtClean="0"/>
              <a:pPr/>
              <a:t>15</a:t>
            </a:fld>
            <a:endParaRPr lang="en-US"/>
          </a:p>
        </p:txBody>
      </p:sp>
    </p:spTree>
    <p:extLst>
      <p:ext uri="{BB962C8B-B14F-4D97-AF65-F5344CB8AC3E}">
        <p14:creationId xmlns:p14="http://schemas.microsoft.com/office/powerpoint/2010/main" val="129153506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It is not surprising that less is being spent on anti-corruption organisation given the financial crisis, but the government has cut anti-corruption organizations more than other areas of the budget.  This means that of the diminishing funding available even less of it is spent on anti-corruption organisations.</a:t>
            </a:r>
          </a:p>
        </p:txBody>
      </p:sp>
      <p:sp>
        <p:nvSpPr>
          <p:cNvPr id="4" name="Slide Number Placeholder 3"/>
          <p:cNvSpPr>
            <a:spLocks noGrp="1"/>
          </p:cNvSpPr>
          <p:nvPr>
            <p:ph type="sldNum" sz="quarter" idx="10"/>
          </p:nvPr>
        </p:nvSpPr>
        <p:spPr/>
        <p:txBody>
          <a:bodyPr/>
          <a:lstStyle/>
          <a:p>
            <a:fld id="{EA3D7451-D55E-0540-BE13-0CD139B02F76}" type="slidenum">
              <a:rPr lang="en-US" smtClean="0"/>
              <a:pPr/>
              <a:t>16</a:t>
            </a:fld>
            <a:endParaRPr lang="en-US"/>
          </a:p>
        </p:txBody>
      </p:sp>
    </p:spTree>
    <p:extLst>
      <p:ext uri="{BB962C8B-B14F-4D97-AF65-F5344CB8AC3E}">
        <p14:creationId xmlns:p14="http://schemas.microsoft.com/office/powerpoint/2010/main" val="60448678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This is still the case when we take out funding associated with decentralisation.</a:t>
            </a:r>
          </a:p>
        </p:txBody>
      </p:sp>
      <p:sp>
        <p:nvSpPr>
          <p:cNvPr id="4" name="Slide Number Placeholder 3"/>
          <p:cNvSpPr>
            <a:spLocks noGrp="1"/>
          </p:cNvSpPr>
          <p:nvPr>
            <p:ph type="sldNum" sz="quarter" idx="10"/>
          </p:nvPr>
        </p:nvSpPr>
        <p:spPr/>
        <p:txBody>
          <a:bodyPr/>
          <a:lstStyle/>
          <a:p>
            <a:fld id="{EA3D7451-D55E-0540-BE13-0CD139B02F76}" type="slidenum">
              <a:rPr lang="en-US" smtClean="0"/>
              <a:pPr/>
              <a:t>17</a:t>
            </a:fld>
            <a:endParaRPr lang="en-US"/>
          </a:p>
        </p:txBody>
      </p:sp>
    </p:spTree>
    <p:extLst>
      <p:ext uri="{BB962C8B-B14F-4D97-AF65-F5344CB8AC3E}">
        <p14:creationId xmlns:p14="http://schemas.microsoft.com/office/powerpoint/2010/main" val="288356999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r>
              <a:rPr lang="en-AU" sz="1200" kern="1200" dirty="0">
                <a:solidFill>
                  <a:schemeClr val="tx1"/>
                </a:solidFill>
                <a:effectLst/>
                <a:latin typeface="+mn-lt"/>
                <a:ea typeface="+mn-ea"/>
                <a:cs typeface="+mn-cs"/>
              </a:rPr>
              <a:t>If one looks at the 2018 budget hard enough it is possible to make out a dim silver lining. The budget reveals that in 2016 the government spent close to four million kina on the country’s Extractive Industries Transparency Initiative (EITI) – a global standard designed to improve transparency and accountability in extractive industries. The government intends to spend 2.7 and 2.6 million kina on the EITI in 2017 and 2018 respectively. As we </a:t>
            </a:r>
            <a:r>
              <a:rPr lang="en-AU" sz="1200" kern="1200" dirty="0">
                <a:solidFill>
                  <a:schemeClr val="tx1"/>
                </a:solidFill>
                <a:effectLst/>
                <a:latin typeface="+mn-lt"/>
                <a:ea typeface="+mn-ea"/>
                <a:cs typeface="+mn-cs"/>
                <a:hlinkClick r:id="rId3"/>
              </a:rPr>
              <a:t>show</a:t>
            </a:r>
            <a:r>
              <a:rPr lang="en-AU" sz="1200" kern="1200" dirty="0">
                <a:solidFill>
                  <a:schemeClr val="tx1"/>
                </a:solidFill>
                <a:effectLst/>
                <a:latin typeface="+mn-lt"/>
                <a:ea typeface="+mn-ea"/>
                <a:cs typeface="+mn-cs"/>
              </a:rPr>
              <a:t>, when we add this to funding for the five anti-corruption organisations, it is not enough to halt the downward trend in budgeted anti-corruption spending, but it does help further close the gap between 2016 spending and allocations.</a:t>
            </a:r>
          </a:p>
        </p:txBody>
      </p:sp>
      <p:sp>
        <p:nvSpPr>
          <p:cNvPr id="4" name="Slide Number Placeholder 3"/>
          <p:cNvSpPr>
            <a:spLocks noGrp="1"/>
          </p:cNvSpPr>
          <p:nvPr>
            <p:ph type="sldNum" sz="quarter" idx="10"/>
          </p:nvPr>
        </p:nvSpPr>
        <p:spPr/>
        <p:txBody>
          <a:bodyPr/>
          <a:lstStyle/>
          <a:p>
            <a:fld id="{EA3D7451-D55E-0540-BE13-0CD139B02F76}" type="slidenum">
              <a:rPr lang="en-US" smtClean="0"/>
              <a:pPr/>
              <a:t>18</a:t>
            </a:fld>
            <a:endParaRPr lang="en-US"/>
          </a:p>
        </p:txBody>
      </p:sp>
    </p:spTree>
    <p:extLst>
      <p:ext uri="{BB962C8B-B14F-4D97-AF65-F5344CB8AC3E}">
        <p14:creationId xmlns:p14="http://schemas.microsoft.com/office/powerpoint/2010/main" val="132894733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r>
              <a:rPr lang="en-AU" sz="1200" kern="1200" dirty="0">
                <a:solidFill>
                  <a:schemeClr val="tx1"/>
                </a:solidFill>
                <a:effectLst/>
                <a:latin typeface="+mn-lt"/>
                <a:ea typeface="+mn-ea"/>
                <a:cs typeface="+mn-cs"/>
              </a:rPr>
              <a:t>Amidst these budget cuts and underpayment the government continues to promote its ‘commitment’ to addressing corruption. This commitment is being met by amending and passing laws, rather than spending on anti-corruption bodies. The government has commissioned the </a:t>
            </a:r>
            <a:r>
              <a:rPr lang="en-AU" sz="1200" kern="1200" dirty="0">
                <a:solidFill>
                  <a:schemeClr val="tx1"/>
                </a:solidFill>
                <a:effectLst/>
                <a:latin typeface="+mn-lt"/>
                <a:ea typeface="+mn-ea"/>
                <a:cs typeface="+mn-cs"/>
                <a:hlinkClick r:id="rId3"/>
              </a:rPr>
              <a:t>Constitutional and Law Reform Commission</a:t>
            </a:r>
            <a:r>
              <a:rPr lang="en-AU" sz="1200" kern="1200" dirty="0">
                <a:solidFill>
                  <a:schemeClr val="tx1"/>
                </a:solidFill>
                <a:effectLst/>
                <a:latin typeface="+mn-lt"/>
                <a:ea typeface="+mn-ea"/>
                <a:cs typeface="+mn-cs"/>
              </a:rPr>
              <a:t> (CLRC) to design laws for the new ICAC, and the CLRC is </a:t>
            </a:r>
            <a:r>
              <a:rPr lang="en-AU" sz="1200" kern="1200" dirty="0">
                <a:solidFill>
                  <a:schemeClr val="tx1"/>
                </a:solidFill>
                <a:effectLst/>
                <a:latin typeface="+mn-lt"/>
                <a:ea typeface="+mn-ea"/>
                <a:cs typeface="+mn-cs"/>
                <a:hlinkClick r:id="rId4"/>
              </a:rPr>
              <a:t>reviewing</a:t>
            </a:r>
            <a:r>
              <a:rPr lang="en-AU" sz="1200" kern="1200" dirty="0">
                <a:solidFill>
                  <a:schemeClr val="tx1"/>
                </a:solidFill>
                <a:effectLst/>
                <a:latin typeface="+mn-lt"/>
                <a:ea typeface="+mn-ea"/>
                <a:cs typeface="+mn-cs"/>
              </a:rPr>
              <a:t> [pdf] the Organic Law on the Ombudsman Commission and the Organic Law on the Duties and Responsibilities of Leadership. The 2018 budget states that the government will aim to introduce specific bribery offences to minimise fraud and corruption; it also promotes the passing of anti-money laundering and counter terrorism financing laws, as well as amendments to the Proceeds of Crime, Criminal Code and Mutual Assistance in Criminal Matters legislations.</a:t>
            </a:r>
          </a:p>
          <a:p>
            <a:pPr fontAlgn="base"/>
            <a:r>
              <a:rPr lang="en-AU" sz="1200" kern="1200" dirty="0">
                <a:solidFill>
                  <a:schemeClr val="tx1"/>
                </a:solidFill>
                <a:effectLst/>
                <a:latin typeface="+mn-lt"/>
                <a:ea typeface="+mn-ea"/>
                <a:cs typeface="+mn-cs"/>
              </a:rPr>
              <a:t>However, the disparity between this legislative rhetoric and material outcomes is startling. In 2018, the budget for the country’s </a:t>
            </a:r>
            <a:r>
              <a:rPr lang="en-AU" sz="1200" kern="1200" dirty="0">
                <a:solidFill>
                  <a:schemeClr val="tx1"/>
                </a:solidFill>
                <a:effectLst/>
                <a:latin typeface="+mn-lt"/>
                <a:ea typeface="+mn-ea"/>
                <a:cs typeface="+mn-cs"/>
                <a:hlinkClick r:id="rId5"/>
              </a:rPr>
              <a:t>much-promoted</a:t>
            </a:r>
            <a:r>
              <a:rPr lang="en-AU" sz="1200" kern="1200" dirty="0">
                <a:solidFill>
                  <a:schemeClr val="tx1"/>
                </a:solidFill>
                <a:effectLst/>
                <a:latin typeface="+mn-lt"/>
                <a:ea typeface="+mn-ea"/>
                <a:cs typeface="+mn-cs"/>
              </a:rPr>
              <a:t> ICAC is only 500,000 kina, half of its 2017 allocation (by comparison the Ombudsman Commission was allocated 19 million kina in 2018).</a:t>
            </a:r>
          </a:p>
          <a:p>
            <a:endParaRPr lang="en-AU" dirty="0"/>
          </a:p>
        </p:txBody>
      </p:sp>
      <p:sp>
        <p:nvSpPr>
          <p:cNvPr id="4" name="Slide Number Placeholder 3"/>
          <p:cNvSpPr>
            <a:spLocks noGrp="1"/>
          </p:cNvSpPr>
          <p:nvPr>
            <p:ph type="sldNum" sz="quarter" idx="10"/>
          </p:nvPr>
        </p:nvSpPr>
        <p:spPr/>
        <p:txBody>
          <a:bodyPr/>
          <a:lstStyle/>
          <a:p>
            <a:fld id="{EA3D7451-D55E-0540-BE13-0CD139B02F76}" type="slidenum">
              <a:rPr lang="en-US" smtClean="0"/>
              <a:pPr/>
              <a:t>20</a:t>
            </a:fld>
            <a:endParaRPr lang="en-US"/>
          </a:p>
        </p:txBody>
      </p:sp>
    </p:spTree>
    <p:extLst>
      <p:ext uri="{BB962C8B-B14F-4D97-AF65-F5344CB8AC3E}">
        <p14:creationId xmlns:p14="http://schemas.microsoft.com/office/powerpoint/2010/main" val="225595070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A3D7451-D55E-0540-BE13-0CD139B02F76}" type="slidenum">
              <a:rPr lang="en-US" smtClean="0"/>
              <a:pPr/>
              <a:t>21</a:t>
            </a:fld>
            <a:endParaRPr lang="en-US"/>
          </a:p>
        </p:txBody>
      </p:sp>
    </p:spTree>
    <p:extLst>
      <p:ext uri="{BB962C8B-B14F-4D97-AF65-F5344CB8AC3E}">
        <p14:creationId xmlns:p14="http://schemas.microsoft.com/office/powerpoint/2010/main" val="12270348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AU" dirty="0"/>
              <a:t>From looking at10 years of government budgets and found a growing gap between allocations and spending for anti-corruption organisations.  In this presentation I’ll focus on the 2018 to explain how funding for anti-corruption organisations has changed, and how those changes align to anti-corruption rhetoric.  This type of analysis is important as it highlights how the government supports anti-corruption organisations through resources and rhetoric when finances are increasingly squeezed.</a:t>
            </a:r>
          </a:p>
        </p:txBody>
      </p:sp>
      <p:sp>
        <p:nvSpPr>
          <p:cNvPr id="4" name="Slide Number Placeholder 3"/>
          <p:cNvSpPr>
            <a:spLocks noGrp="1"/>
          </p:cNvSpPr>
          <p:nvPr>
            <p:ph type="sldNum" sz="quarter" idx="10"/>
          </p:nvPr>
        </p:nvSpPr>
        <p:spPr/>
        <p:txBody>
          <a:bodyPr/>
          <a:lstStyle/>
          <a:p>
            <a:fld id="{EA3D7451-D55E-0540-BE13-0CD139B02F76}" type="slidenum">
              <a:rPr lang="en-US" smtClean="0"/>
              <a:pPr/>
              <a:t>2</a:t>
            </a:fld>
            <a:endParaRPr lang="en-US"/>
          </a:p>
        </p:txBody>
      </p:sp>
    </p:spTree>
    <p:extLst>
      <p:ext uri="{BB962C8B-B14F-4D97-AF65-F5344CB8AC3E}">
        <p14:creationId xmlns:p14="http://schemas.microsoft.com/office/powerpoint/2010/main" val="186516902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AU" sz="1400" kern="1200" dirty="0">
                <a:solidFill>
                  <a:schemeClr val="tx1"/>
                </a:solidFill>
                <a:effectLst/>
                <a:latin typeface="+mn-lt"/>
                <a:ea typeface="+mn-ea"/>
                <a:cs typeface="+mn-cs"/>
              </a:rPr>
              <a:t>PNG’s engagement with the EITI shows that a mix of external and internal pressure can help focus the government’s meagre resources into improving transparency and accountability. PNG has been a member of </a:t>
            </a:r>
            <a:r>
              <a:rPr lang="en-AU" sz="1400" b="1" kern="1200" dirty="0">
                <a:solidFill>
                  <a:schemeClr val="tx1"/>
                </a:solidFill>
                <a:effectLst/>
                <a:latin typeface="+mn-lt"/>
                <a:ea typeface="+mn-ea"/>
                <a:cs typeface="+mn-cs"/>
              </a:rPr>
              <a:t>the EITI since 2014</a:t>
            </a:r>
            <a:r>
              <a:rPr lang="en-AU" sz="1400" kern="1200" dirty="0">
                <a:solidFill>
                  <a:schemeClr val="tx1"/>
                </a:solidFill>
                <a:effectLst/>
                <a:latin typeface="+mn-lt"/>
                <a:ea typeface="+mn-ea"/>
                <a:cs typeface="+mn-cs"/>
              </a:rPr>
              <a:t>. It has </a:t>
            </a:r>
            <a:r>
              <a:rPr lang="en-AU" sz="1400" b="1" kern="1200" dirty="0">
                <a:solidFill>
                  <a:schemeClr val="tx1"/>
                </a:solidFill>
                <a:effectLst/>
                <a:latin typeface="+mn-lt"/>
                <a:ea typeface="+mn-ea"/>
                <a:cs typeface="+mn-cs"/>
              </a:rPr>
              <a:t>established the PNG EITI Multi-Stakeholder Group</a:t>
            </a:r>
            <a:r>
              <a:rPr lang="en-AU" sz="1400" kern="1200" dirty="0">
                <a:solidFill>
                  <a:schemeClr val="tx1"/>
                </a:solidFill>
                <a:effectLst/>
                <a:latin typeface="+mn-lt"/>
                <a:ea typeface="+mn-ea"/>
                <a:cs typeface="+mn-cs"/>
              </a:rPr>
              <a:t>, which provides guidance and oversight on the EITI implementation process. In late 2017, the PNG EITI 2016 financial year report was released, and has already caused a stir by </a:t>
            </a:r>
            <a:r>
              <a:rPr lang="en-AU" sz="1400" b="1" kern="1200" dirty="0">
                <a:solidFill>
                  <a:schemeClr val="tx1"/>
                </a:solidFill>
                <a:effectLst/>
                <a:latin typeface="+mn-lt"/>
                <a:ea typeface="+mn-ea"/>
                <a:cs typeface="+mn-cs"/>
              </a:rPr>
              <a:t>highlighting that the Bank of PNG has failed to produce receipts for oil and gas levy and </a:t>
            </a:r>
            <a:r>
              <a:rPr lang="en-AU" sz="1400" b="1" kern="1200" dirty="0">
                <a:solidFill>
                  <a:schemeClr val="tx1"/>
                </a:solidFill>
                <a:effectLst/>
                <a:latin typeface="+mn-lt"/>
                <a:ea typeface="+mn-ea"/>
                <a:cs typeface="+mn-cs"/>
                <a:hlinkClick r:id="rId3"/>
              </a:rPr>
              <a:t>royalty payments worth 73 million kina</a:t>
            </a:r>
            <a:r>
              <a:rPr lang="en-AU" sz="1400" kern="1200" dirty="0">
                <a:solidFill>
                  <a:schemeClr val="tx1"/>
                </a:solidFill>
                <a:effectLst/>
                <a:latin typeface="+mn-lt"/>
                <a:ea typeface="+mn-ea"/>
                <a:cs typeface="+mn-cs"/>
              </a:rPr>
              <a:t>. </a:t>
            </a:r>
            <a:r>
              <a:rPr lang="en-AU" sz="1400" kern="1200" dirty="0">
                <a:solidFill>
                  <a:schemeClr val="tx1"/>
                </a:solidFill>
                <a:effectLst/>
                <a:latin typeface="+mn-lt"/>
                <a:ea typeface="+mn-ea"/>
                <a:cs typeface="+mn-cs"/>
                <a:hlinkClick r:id="rId4"/>
              </a:rPr>
              <a:t>While previous EITI reports have been criticised</a:t>
            </a:r>
            <a:r>
              <a:rPr lang="en-AU" sz="1400" kern="1200" dirty="0">
                <a:solidFill>
                  <a:schemeClr val="tx1"/>
                </a:solidFill>
                <a:effectLst/>
                <a:latin typeface="+mn-lt"/>
                <a:ea typeface="+mn-ea"/>
                <a:cs typeface="+mn-cs"/>
              </a:rPr>
              <a:t>, </a:t>
            </a:r>
            <a:r>
              <a:rPr lang="en-AU" sz="1400" b="1" kern="1200" dirty="0">
                <a:solidFill>
                  <a:schemeClr val="tx1"/>
                </a:solidFill>
                <a:effectLst/>
                <a:latin typeface="+mn-lt"/>
                <a:ea typeface="+mn-ea"/>
                <a:cs typeface="+mn-cs"/>
              </a:rPr>
              <a:t>the country is still much further along the EITI process than Australia</a:t>
            </a:r>
            <a:r>
              <a:rPr lang="en-AU" sz="1400" kern="1200" dirty="0">
                <a:solidFill>
                  <a:schemeClr val="tx1"/>
                </a:solidFill>
                <a:effectLst/>
                <a:latin typeface="+mn-lt"/>
                <a:ea typeface="+mn-ea"/>
                <a:cs typeface="+mn-cs"/>
              </a:rPr>
              <a:t>, which is not yet a member, although in 2016 it announced its intention to </a:t>
            </a:r>
            <a:r>
              <a:rPr lang="en-AU" sz="1400" kern="1200" dirty="0">
                <a:solidFill>
                  <a:schemeClr val="tx1"/>
                </a:solidFill>
                <a:effectLst/>
                <a:latin typeface="+mn-lt"/>
                <a:ea typeface="+mn-ea"/>
                <a:cs typeface="+mn-cs"/>
                <a:hlinkClick r:id="rId5"/>
              </a:rPr>
              <a:t>apply</a:t>
            </a:r>
            <a:r>
              <a:rPr lang="en-AU" sz="1400" kern="1200" dirty="0">
                <a:solidFill>
                  <a:schemeClr val="tx1"/>
                </a:solidFill>
                <a:effectLst/>
                <a:latin typeface="+mn-lt"/>
                <a:ea typeface="+mn-ea"/>
                <a:cs typeface="+mn-cs"/>
              </a:rPr>
              <a:t>.</a:t>
            </a:r>
            <a:endParaRPr lang="en-AU" sz="1400" dirty="0"/>
          </a:p>
          <a:p>
            <a:endParaRPr lang="en-US" dirty="0"/>
          </a:p>
        </p:txBody>
      </p:sp>
      <p:sp>
        <p:nvSpPr>
          <p:cNvPr id="4" name="Slide Number Placeholder 3"/>
          <p:cNvSpPr>
            <a:spLocks noGrp="1"/>
          </p:cNvSpPr>
          <p:nvPr>
            <p:ph type="sldNum" sz="quarter" idx="10"/>
          </p:nvPr>
        </p:nvSpPr>
        <p:spPr/>
        <p:txBody>
          <a:bodyPr/>
          <a:lstStyle/>
          <a:p>
            <a:fld id="{EA3D7451-D55E-0540-BE13-0CD139B02F76}" type="slidenum">
              <a:rPr lang="en-US" smtClean="0"/>
              <a:pPr/>
              <a:t>22</a:t>
            </a:fld>
            <a:endParaRPr lang="en-US"/>
          </a:p>
        </p:txBody>
      </p:sp>
    </p:spTree>
    <p:extLst>
      <p:ext uri="{BB962C8B-B14F-4D97-AF65-F5344CB8AC3E}">
        <p14:creationId xmlns:p14="http://schemas.microsoft.com/office/powerpoint/2010/main" val="2043471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To start with let’s have a look at what the 2018 budget reveals about the state of the </a:t>
            </a:r>
            <a:r>
              <a:rPr lang="en-AU" dirty="0" err="1"/>
              <a:t>country;s</a:t>
            </a:r>
            <a:r>
              <a:rPr lang="en-AU" dirty="0"/>
              <a:t> key anti=-corruption organisations.</a:t>
            </a:r>
          </a:p>
        </p:txBody>
      </p:sp>
      <p:sp>
        <p:nvSpPr>
          <p:cNvPr id="4" name="Slide Number Placeholder 3"/>
          <p:cNvSpPr>
            <a:spLocks noGrp="1"/>
          </p:cNvSpPr>
          <p:nvPr>
            <p:ph type="sldNum" sz="quarter" idx="10"/>
          </p:nvPr>
        </p:nvSpPr>
        <p:spPr/>
        <p:txBody>
          <a:bodyPr/>
          <a:lstStyle/>
          <a:p>
            <a:fld id="{EA3D7451-D55E-0540-BE13-0CD139B02F76}" type="slidenum">
              <a:rPr lang="en-US" smtClean="0"/>
              <a:pPr/>
              <a:t>3</a:t>
            </a:fld>
            <a:endParaRPr lang="en-US"/>
          </a:p>
        </p:txBody>
      </p:sp>
    </p:spTree>
    <p:extLst>
      <p:ext uri="{BB962C8B-B14F-4D97-AF65-F5344CB8AC3E}">
        <p14:creationId xmlns:p14="http://schemas.microsoft.com/office/powerpoint/2010/main" val="26782429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For this analysis we focus on five key anti-corruption organisations, although later on I’ll also look at how the broader Law and Justice sector has fared over the past decade.</a:t>
            </a:r>
          </a:p>
        </p:txBody>
      </p:sp>
      <p:sp>
        <p:nvSpPr>
          <p:cNvPr id="4" name="Slide Number Placeholder 3"/>
          <p:cNvSpPr>
            <a:spLocks noGrp="1"/>
          </p:cNvSpPr>
          <p:nvPr>
            <p:ph type="sldNum" sz="quarter" idx="10"/>
          </p:nvPr>
        </p:nvSpPr>
        <p:spPr/>
        <p:txBody>
          <a:bodyPr/>
          <a:lstStyle/>
          <a:p>
            <a:fld id="{EA3D7451-D55E-0540-BE13-0CD139B02F76}" type="slidenum">
              <a:rPr lang="en-US" smtClean="0"/>
              <a:pPr/>
              <a:t>4</a:t>
            </a:fld>
            <a:endParaRPr lang="en-US"/>
          </a:p>
        </p:txBody>
      </p:sp>
    </p:spTree>
    <p:extLst>
      <p:ext uri="{BB962C8B-B14F-4D97-AF65-F5344CB8AC3E}">
        <p14:creationId xmlns:p14="http://schemas.microsoft.com/office/powerpoint/2010/main" val="40350103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First of all, the Financial </a:t>
            </a:r>
            <a:r>
              <a:rPr lang="en-AU" dirty="0" err="1"/>
              <a:t>Intellegence</a:t>
            </a:r>
            <a:r>
              <a:rPr lang="en-AU" dirty="0"/>
              <a:t> Unit – a unit set up to focus on money laundering.  Under </a:t>
            </a:r>
            <a:r>
              <a:rPr lang="en-US" sz="1200" kern="1200" dirty="0">
                <a:solidFill>
                  <a:schemeClr val="tx1"/>
                </a:solidFill>
                <a:effectLst/>
                <a:latin typeface="+mn-lt"/>
                <a:ea typeface="+mn-ea"/>
                <a:cs typeface="+mn-cs"/>
              </a:rPr>
              <a:t>the Anti-Money Laundering and Counter Terrorist Financing Act 2015 the FIU became the Financial Analysis and Supervision Unit (FASU) and moved from the police department to the Bank of PNG. The FIU was, in 2015, </a:t>
            </a:r>
            <a:r>
              <a:rPr lang="en-US" sz="1200" kern="1200" dirty="0" err="1">
                <a:solidFill>
                  <a:schemeClr val="tx1"/>
                </a:solidFill>
                <a:effectLst/>
                <a:latin typeface="+mn-lt"/>
                <a:ea typeface="+mn-ea"/>
                <a:cs typeface="+mn-cs"/>
              </a:rPr>
              <a:t>pillored</a:t>
            </a:r>
            <a:r>
              <a:rPr lang="en-US" sz="1200" kern="1200" dirty="0">
                <a:solidFill>
                  <a:schemeClr val="tx1"/>
                </a:solidFill>
                <a:effectLst/>
                <a:latin typeface="+mn-lt"/>
                <a:ea typeface="+mn-ea"/>
                <a:cs typeface="+mn-cs"/>
              </a:rPr>
              <a:t> in the media for it’s budget being less than the police band.  In 2018 the FASU will </a:t>
            </a:r>
            <a:endParaRPr lang="en-AU" dirty="0"/>
          </a:p>
        </p:txBody>
      </p:sp>
      <p:sp>
        <p:nvSpPr>
          <p:cNvPr id="4" name="Slide Number Placeholder 3"/>
          <p:cNvSpPr>
            <a:spLocks noGrp="1"/>
          </p:cNvSpPr>
          <p:nvPr>
            <p:ph type="sldNum" sz="quarter" idx="10"/>
          </p:nvPr>
        </p:nvSpPr>
        <p:spPr/>
        <p:txBody>
          <a:bodyPr/>
          <a:lstStyle/>
          <a:p>
            <a:fld id="{EA3D7451-D55E-0540-BE13-0CD139B02F76}" type="slidenum">
              <a:rPr lang="en-US" smtClean="0"/>
              <a:pPr/>
              <a:t>5</a:t>
            </a:fld>
            <a:endParaRPr lang="en-US"/>
          </a:p>
        </p:txBody>
      </p:sp>
    </p:spTree>
    <p:extLst>
      <p:ext uri="{BB962C8B-B14F-4D97-AF65-F5344CB8AC3E}">
        <p14:creationId xmlns:p14="http://schemas.microsoft.com/office/powerpoint/2010/main" val="23055797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The Fraud Squad sees their budget more than halved</a:t>
            </a:r>
          </a:p>
        </p:txBody>
      </p:sp>
      <p:sp>
        <p:nvSpPr>
          <p:cNvPr id="4" name="Slide Number Placeholder 3"/>
          <p:cNvSpPr>
            <a:spLocks noGrp="1"/>
          </p:cNvSpPr>
          <p:nvPr>
            <p:ph type="sldNum" sz="quarter" idx="10"/>
          </p:nvPr>
        </p:nvSpPr>
        <p:spPr/>
        <p:txBody>
          <a:bodyPr/>
          <a:lstStyle/>
          <a:p>
            <a:fld id="{EA3D7451-D55E-0540-BE13-0CD139B02F76}" type="slidenum">
              <a:rPr lang="en-US" smtClean="0"/>
              <a:pPr/>
              <a:t>6</a:t>
            </a:fld>
            <a:endParaRPr lang="en-US"/>
          </a:p>
        </p:txBody>
      </p:sp>
    </p:spTree>
    <p:extLst>
      <p:ext uri="{BB962C8B-B14F-4D97-AF65-F5344CB8AC3E}">
        <p14:creationId xmlns:p14="http://schemas.microsoft.com/office/powerpoint/2010/main" val="2179169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Funding for the ICAC has halved from a budgeted 1million kina in 2017 to 500,000 in 2018.</a:t>
            </a:r>
          </a:p>
        </p:txBody>
      </p:sp>
      <p:sp>
        <p:nvSpPr>
          <p:cNvPr id="4" name="Slide Number Placeholder 3"/>
          <p:cNvSpPr>
            <a:spLocks noGrp="1"/>
          </p:cNvSpPr>
          <p:nvPr>
            <p:ph type="sldNum" sz="quarter" idx="10"/>
          </p:nvPr>
        </p:nvSpPr>
        <p:spPr/>
        <p:txBody>
          <a:bodyPr/>
          <a:lstStyle/>
          <a:p>
            <a:fld id="{EA3D7451-D55E-0540-BE13-0CD139B02F76}" type="slidenum">
              <a:rPr lang="en-US" smtClean="0"/>
              <a:pPr/>
              <a:t>7</a:t>
            </a:fld>
            <a:endParaRPr lang="en-US"/>
          </a:p>
        </p:txBody>
      </p:sp>
    </p:spTree>
    <p:extLst>
      <p:ext uri="{BB962C8B-B14F-4D97-AF65-F5344CB8AC3E}">
        <p14:creationId xmlns:p14="http://schemas.microsoft.com/office/powerpoint/2010/main" val="7826891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After significant cuts to the Auditor General, the agency gets a haircut in 2018 – a reduction of 300,000 kina.</a:t>
            </a:r>
          </a:p>
        </p:txBody>
      </p:sp>
      <p:sp>
        <p:nvSpPr>
          <p:cNvPr id="4" name="Slide Number Placeholder 3"/>
          <p:cNvSpPr>
            <a:spLocks noGrp="1"/>
          </p:cNvSpPr>
          <p:nvPr>
            <p:ph type="sldNum" sz="quarter" idx="10"/>
          </p:nvPr>
        </p:nvSpPr>
        <p:spPr/>
        <p:txBody>
          <a:bodyPr/>
          <a:lstStyle/>
          <a:p>
            <a:fld id="{EA3D7451-D55E-0540-BE13-0CD139B02F76}" type="slidenum">
              <a:rPr lang="en-US" smtClean="0"/>
              <a:pPr/>
              <a:t>8</a:t>
            </a:fld>
            <a:endParaRPr lang="en-US"/>
          </a:p>
        </p:txBody>
      </p:sp>
    </p:spTree>
    <p:extLst>
      <p:ext uri="{BB962C8B-B14F-4D97-AF65-F5344CB8AC3E}">
        <p14:creationId xmlns:p14="http://schemas.microsoft.com/office/powerpoint/2010/main" val="33050609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The Ombudsman Commission is the only agencies out of the five we focus on that has more budgeted funds than last year; it gets an additional 500,000kina.</a:t>
            </a:r>
          </a:p>
        </p:txBody>
      </p:sp>
      <p:sp>
        <p:nvSpPr>
          <p:cNvPr id="4" name="Slide Number Placeholder 3"/>
          <p:cNvSpPr>
            <a:spLocks noGrp="1"/>
          </p:cNvSpPr>
          <p:nvPr>
            <p:ph type="sldNum" sz="quarter" idx="10"/>
          </p:nvPr>
        </p:nvSpPr>
        <p:spPr/>
        <p:txBody>
          <a:bodyPr/>
          <a:lstStyle/>
          <a:p>
            <a:fld id="{EA3D7451-D55E-0540-BE13-0CD139B02F76}" type="slidenum">
              <a:rPr lang="en-US" smtClean="0"/>
              <a:pPr/>
              <a:t>9</a:t>
            </a:fld>
            <a:endParaRPr lang="en-US"/>
          </a:p>
        </p:txBody>
      </p:sp>
    </p:spTree>
    <p:extLst>
      <p:ext uri="{BB962C8B-B14F-4D97-AF65-F5344CB8AC3E}">
        <p14:creationId xmlns:p14="http://schemas.microsoft.com/office/powerpoint/2010/main" val="38467841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AU"/>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AU"/>
              <a:t>Click to edit Master subtitle style</a:t>
            </a:r>
            <a:endParaRPr lang="en-US"/>
          </a:p>
        </p:txBody>
      </p:sp>
      <p:sp>
        <p:nvSpPr>
          <p:cNvPr id="4" name="Date Placeholder 3"/>
          <p:cNvSpPr>
            <a:spLocks noGrp="1"/>
          </p:cNvSpPr>
          <p:nvPr>
            <p:ph type="dt" sz="half" idx="10"/>
          </p:nvPr>
        </p:nvSpPr>
        <p:spPr/>
        <p:txBody>
          <a:bodyPr/>
          <a:lstStyle/>
          <a:p>
            <a:fld id="{754894F1-FF88-1945-928E-A377CA3CC491}" type="datetimeFigureOut">
              <a:rPr lang="en-US" smtClean="0"/>
              <a:pPr/>
              <a:t>6/14/2018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A0B5F7-887D-6340-A03B-306F4D8A8E8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Date Placeholder 3"/>
          <p:cNvSpPr>
            <a:spLocks noGrp="1"/>
          </p:cNvSpPr>
          <p:nvPr>
            <p:ph type="dt" sz="half" idx="10"/>
          </p:nvPr>
        </p:nvSpPr>
        <p:spPr/>
        <p:txBody>
          <a:bodyPr/>
          <a:lstStyle/>
          <a:p>
            <a:fld id="{754894F1-FF88-1945-928E-A377CA3CC491}" type="datetimeFigureOut">
              <a:rPr lang="en-US" smtClean="0"/>
              <a:pPr/>
              <a:t>6/14/2018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A0B5F7-887D-6340-A03B-306F4D8A8E8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AU"/>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Date Placeholder 3"/>
          <p:cNvSpPr>
            <a:spLocks noGrp="1"/>
          </p:cNvSpPr>
          <p:nvPr>
            <p:ph type="dt" sz="half" idx="10"/>
          </p:nvPr>
        </p:nvSpPr>
        <p:spPr/>
        <p:txBody>
          <a:bodyPr/>
          <a:lstStyle/>
          <a:p>
            <a:fld id="{754894F1-FF88-1945-928E-A377CA3CC491}" type="datetimeFigureOut">
              <a:rPr lang="en-US" smtClean="0"/>
              <a:pPr/>
              <a:t>6/14/2018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A0B5F7-887D-6340-A03B-306F4D8A8E8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endParaRPr lang="en-US"/>
          </a:p>
        </p:txBody>
      </p:sp>
      <p:sp>
        <p:nvSpPr>
          <p:cNvPr id="3" name="Content Placeholder 2"/>
          <p:cNvSpPr>
            <a:spLocks noGrp="1"/>
          </p:cNvSpPr>
          <p:nvPr>
            <p:ph idx="1"/>
          </p:nvPr>
        </p:nvSpPr>
        <p:spPr/>
        <p:txBody>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Date Placeholder 3"/>
          <p:cNvSpPr>
            <a:spLocks noGrp="1"/>
          </p:cNvSpPr>
          <p:nvPr>
            <p:ph type="dt" sz="half" idx="10"/>
          </p:nvPr>
        </p:nvSpPr>
        <p:spPr/>
        <p:txBody>
          <a:bodyPr/>
          <a:lstStyle/>
          <a:p>
            <a:fld id="{754894F1-FF88-1945-928E-A377CA3CC491}" type="datetimeFigureOut">
              <a:rPr lang="en-US" smtClean="0"/>
              <a:pPr/>
              <a:t>6/14/2018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A0B5F7-887D-6340-A03B-306F4D8A8E8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AU"/>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AU"/>
              <a:t>Click to edit Master text styles</a:t>
            </a:r>
          </a:p>
        </p:txBody>
      </p:sp>
      <p:sp>
        <p:nvSpPr>
          <p:cNvPr id="4" name="Date Placeholder 3"/>
          <p:cNvSpPr>
            <a:spLocks noGrp="1"/>
          </p:cNvSpPr>
          <p:nvPr>
            <p:ph type="dt" sz="half" idx="10"/>
          </p:nvPr>
        </p:nvSpPr>
        <p:spPr/>
        <p:txBody>
          <a:bodyPr/>
          <a:lstStyle/>
          <a:p>
            <a:fld id="{754894F1-FF88-1945-928E-A377CA3CC491}" type="datetimeFigureOut">
              <a:rPr lang="en-US" smtClean="0"/>
              <a:pPr/>
              <a:t>6/14/2018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A0B5F7-887D-6340-A03B-306F4D8A8E8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5" name="Date Placeholder 4"/>
          <p:cNvSpPr>
            <a:spLocks noGrp="1"/>
          </p:cNvSpPr>
          <p:nvPr>
            <p:ph type="dt" sz="half" idx="10"/>
          </p:nvPr>
        </p:nvSpPr>
        <p:spPr/>
        <p:txBody>
          <a:bodyPr/>
          <a:lstStyle/>
          <a:p>
            <a:fld id="{754894F1-FF88-1945-928E-A377CA3CC491}" type="datetimeFigureOut">
              <a:rPr lang="en-US" smtClean="0"/>
              <a:pPr/>
              <a:t>6/14/2018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A0B5F7-887D-6340-A03B-306F4D8A8E8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AU"/>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7" name="Date Placeholder 6"/>
          <p:cNvSpPr>
            <a:spLocks noGrp="1"/>
          </p:cNvSpPr>
          <p:nvPr>
            <p:ph type="dt" sz="half" idx="10"/>
          </p:nvPr>
        </p:nvSpPr>
        <p:spPr/>
        <p:txBody>
          <a:bodyPr/>
          <a:lstStyle/>
          <a:p>
            <a:fld id="{754894F1-FF88-1945-928E-A377CA3CC491}" type="datetimeFigureOut">
              <a:rPr lang="en-US" smtClean="0"/>
              <a:pPr/>
              <a:t>6/14/2018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4A0B5F7-887D-6340-A03B-306F4D8A8E8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endParaRPr lang="en-US"/>
          </a:p>
        </p:txBody>
      </p:sp>
      <p:sp>
        <p:nvSpPr>
          <p:cNvPr id="3" name="Date Placeholder 2"/>
          <p:cNvSpPr>
            <a:spLocks noGrp="1"/>
          </p:cNvSpPr>
          <p:nvPr>
            <p:ph type="dt" sz="half" idx="10"/>
          </p:nvPr>
        </p:nvSpPr>
        <p:spPr/>
        <p:txBody>
          <a:bodyPr/>
          <a:lstStyle/>
          <a:p>
            <a:fld id="{754894F1-FF88-1945-928E-A377CA3CC491}" type="datetimeFigureOut">
              <a:rPr lang="en-US" smtClean="0"/>
              <a:pPr/>
              <a:t>6/14/2018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4A0B5F7-887D-6340-A03B-306F4D8A8E8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4894F1-FF88-1945-928E-A377CA3CC491}" type="datetimeFigureOut">
              <a:rPr lang="en-US" smtClean="0"/>
              <a:pPr/>
              <a:t>6/14/2018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4A0B5F7-887D-6340-A03B-306F4D8A8E8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AU"/>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a:t>Click to edit Master text styles</a:t>
            </a:r>
          </a:p>
        </p:txBody>
      </p:sp>
      <p:sp>
        <p:nvSpPr>
          <p:cNvPr id="5" name="Date Placeholder 4"/>
          <p:cNvSpPr>
            <a:spLocks noGrp="1"/>
          </p:cNvSpPr>
          <p:nvPr>
            <p:ph type="dt" sz="half" idx="10"/>
          </p:nvPr>
        </p:nvSpPr>
        <p:spPr/>
        <p:txBody>
          <a:bodyPr/>
          <a:lstStyle/>
          <a:p>
            <a:fld id="{754894F1-FF88-1945-928E-A377CA3CC491}" type="datetimeFigureOut">
              <a:rPr lang="en-US" smtClean="0"/>
              <a:pPr/>
              <a:t>6/14/2018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A0B5F7-887D-6340-A03B-306F4D8A8E8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AU"/>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a:t>Click to edit Master text styles</a:t>
            </a:r>
          </a:p>
        </p:txBody>
      </p:sp>
      <p:sp>
        <p:nvSpPr>
          <p:cNvPr id="5" name="Date Placeholder 4"/>
          <p:cNvSpPr>
            <a:spLocks noGrp="1"/>
          </p:cNvSpPr>
          <p:nvPr>
            <p:ph type="dt" sz="half" idx="10"/>
          </p:nvPr>
        </p:nvSpPr>
        <p:spPr/>
        <p:txBody>
          <a:bodyPr/>
          <a:lstStyle/>
          <a:p>
            <a:fld id="{754894F1-FF88-1945-928E-A377CA3CC491}" type="datetimeFigureOut">
              <a:rPr lang="en-US" smtClean="0"/>
              <a:pPr/>
              <a:t>6/14/2018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A0B5F7-887D-6340-A03B-306F4D8A8E8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AU"/>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4894F1-FF88-1945-928E-A377CA3CC491}" type="datetimeFigureOut">
              <a:rPr lang="en-US" smtClean="0"/>
              <a:pPr/>
              <a:t>6/14/2018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A0B5F7-887D-6340-A03B-306F4D8A8E8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papers.ssrn.com/sol3/papers.cfm?abstract_id=3009987"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4762500"/>
            <a:ext cx="6400800" cy="1752600"/>
          </a:xfrm>
        </p:spPr>
        <p:txBody>
          <a:bodyPr>
            <a:normAutofit fontScale="62500" lnSpcReduction="20000"/>
          </a:bodyPr>
          <a:lstStyle/>
          <a:p>
            <a:r>
              <a:rPr lang="en-US" b="1" dirty="0"/>
              <a:t>Grant Walton </a:t>
            </a:r>
            <a:r>
              <a:rPr lang="en-AU" dirty="0"/>
              <a:t>Research Fellow</a:t>
            </a:r>
            <a:endParaRPr lang="en-US" b="1" dirty="0"/>
          </a:p>
          <a:p>
            <a:r>
              <a:rPr lang="en-US" b="1" dirty="0" err="1"/>
              <a:t>Husnia</a:t>
            </a:r>
            <a:r>
              <a:rPr lang="en-US" b="1" dirty="0"/>
              <a:t> </a:t>
            </a:r>
            <a:r>
              <a:rPr lang="en-US" b="1" dirty="0" err="1"/>
              <a:t>Hushang</a:t>
            </a:r>
            <a:r>
              <a:rPr lang="en-AU" dirty="0"/>
              <a:t>, Program Officer</a:t>
            </a:r>
          </a:p>
          <a:p>
            <a:endParaRPr lang="en-AU" dirty="0"/>
          </a:p>
          <a:p>
            <a:r>
              <a:rPr lang="en-AU" dirty="0"/>
              <a:t>Development Policy Centre, </a:t>
            </a:r>
            <a:r>
              <a:rPr lang="en-US" dirty="0"/>
              <a:t>Crawford School of Public Policy,</a:t>
            </a:r>
            <a:r>
              <a:rPr lang="en-AU" dirty="0"/>
              <a:t> Australian National University. </a:t>
            </a:r>
            <a:r>
              <a:rPr lang="en-AU" dirty="0" err="1"/>
              <a:t>grant.walton@anu.edu.au</a:t>
            </a:r>
            <a:endParaRPr lang="en-AU" dirty="0"/>
          </a:p>
          <a:p>
            <a:endParaRPr lang="en-US" dirty="0"/>
          </a:p>
        </p:txBody>
      </p:sp>
      <p:pic>
        <p:nvPicPr>
          <p:cNvPr id="4" name="Picture 3" descr="logo with block"/>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
            <a:ext cx="5669556" cy="1460582"/>
          </a:xfrm>
          <a:prstGeom prst="rect">
            <a:avLst/>
          </a:prstGeom>
          <a:noFill/>
          <a:ln>
            <a:noFill/>
          </a:ln>
        </p:spPr>
      </p:pic>
      <p:sp>
        <p:nvSpPr>
          <p:cNvPr id="2" name="Title 1"/>
          <p:cNvSpPr>
            <a:spLocks noGrp="1"/>
          </p:cNvSpPr>
          <p:nvPr>
            <p:ph type="ctrTitle"/>
          </p:nvPr>
        </p:nvSpPr>
        <p:spPr>
          <a:xfrm>
            <a:off x="685800" y="2376529"/>
            <a:ext cx="7772400" cy="1470025"/>
          </a:xfrm>
        </p:spPr>
        <p:txBody>
          <a:bodyPr>
            <a:normAutofit fontScale="90000"/>
          </a:bodyPr>
          <a:lstStyle/>
          <a:p>
            <a:r>
              <a:rPr lang="en-AU" sz="4000" b="1" dirty="0"/>
              <a:t>The Wrong Way to Close a Funding Gap: </a:t>
            </a:r>
            <a:br>
              <a:rPr lang="en-AU" sz="4000" b="1" dirty="0"/>
            </a:br>
            <a:r>
              <a:rPr lang="en-AU" sz="4000" b="1" dirty="0"/>
              <a:t>anti-corruption and the 2018 PNG budget</a:t>
            </a:r>
            <a:r>
              <a:rPr lang="en-US" sz="4000" b="1" dirty="0"/>
              <a:t> </a:t>
            </a:r>
            <a:br>
              <a:rPr lang="en-AU" dirty="0"/>
            </a:br>
            <a:br>
              <a:rPr lang="en-US" dirty="0"/>
            </a:b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a:t>The Ombudsman Commission is set to become the best funded AC org.</a:t>
            </a:r>
          </a:p>
        </p:txBody>
      </p:sp>
      <p:graphicFrame>
        <p:nvGraphicFramePr>
          <p:cNvPr id="4" name="Content Placeholder 3">
            <a:extLst>
              <a:ext uri="{FF2B5EF4-FFF2-40B4-BE49-F238E27FC236}">
                <a16:creationId xmlns:a16="http://schemas.microsoft.com/office/drawing/2014/main" id="{00000000-0008-0000-0000-000018000000}"/>
              </a:ext>
            </a:extLst>
          </p:cNvPr>
          <p:cNvGraphicFramePr>
            <a:graphicFrameLocks noGrp="1"/>
          </p:cNvGraphicFramePr>
          <p:nvPr>
            <p:ph idx="1"/>
            <p:extLst>
              <p:ext uri="{D42A27DB-BD31-4B8C-83A1-F6EECF244321}">
                <p14:modId xmlns:p14="http://schemas.microsoft.com/office/powerpoint/2010/main" val="3261335729"/>
              </p:ext>
            </p:extLst>
          </p:nvPr>
        </p:nvGraphicFramePr>
        <p:xfrm>
          <a:off x="457200" y="1600200"/>
          <a:ext cx="8586592" cy="5257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8493239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a:t>The funding gap is closing, but for the wrong reasons</a:t>
            </a:r>
          </a:p>
        </p:txBody>
      </p:sp>
      <p:graphicFrame>
        <p:nvGraphicFramePr>
          <p:cNvPr id="4" name="Content Placeholder 3">
            <a:extLst>
              <a:ext uri="{FF2B5EF4-FFF2-40B4-BE49-F238E27FC236}">
                <a16:creationId xmlns:a16="http://schemas.microsoft.com/office/drawing/2014/main" id="{00000000-0008-0000-0000-00001C000000}"/>
              </a:ext>
            </a:extLst>
          </p:cNvPr>
          <p:cNvGraphicFramePr>
            <a:graphicFrameLocks noGrp="1"/>
          </p:cNvGraphicFramePr>
          <p:nvPr>
            <p:ph idx="1"/>
            <p:extLst>
              <p:ext uri="{D42A27DB-BD31-4B8C-83A1-F6EECF244321}">
                <p14:modId xmlns:p14="http://schemas.microsoft.com/office/powerpoint/2010/main" val="1750354759"/>
              </p:ext>
            </p:extLst>
          </p:nvPr>
        </p:nvGraphicFramePr>
        <p:xfrm>
          <a:off x="457200" y="1600200"/>
          <a:ext cx="8561540" cy="501354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4254946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a:t>EITI funding a silver lining</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268695420"/>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7718729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E086D6-F010-4650-9598-8FB449B096B0}"/>
              </a:ext>
            </a:extLst>
          </p:cNvPr>
          <p:cNvSpPr>
            <a:spLocks noGrp="1"/>
          </p:cNvSpPr>
          <p:nvPr>
            <p:ph type="title"/>
          </p:nvPr>
        </p:nvSpPr>
        <p:spPr/>
        <p:txBody>
          <a:bodyPr>
            <a:normAutofit fontScale="90000"/>
          </a:bodyPr>
          <a:lstStyle/>
          <a:p>
            <a:r>
              <a:rPr lang="en-AU" dirty="0"/>
              <a:t>EITI better funded than ICAC, FIU/FASU, Fraud Squad </a:t>
            </a:r>
          </a:p>
        </p:txBody>
      </p:sp>
      <p:graphicFrame>
        <p:nvGraphicFramePr>
          <p:cNvPr id="9" name="Content Placeholder 8">
            <a:extLst>
              <a:ext uri="{FF2B5EF4-FFF2-40B4-BE49-F238E27FC236}">
                <a16:creationId xmlns:a16="http://schemas.microsoft.com/office/drawing/2014/main" id="{00000000-0008-0000-0000-000015000000}"/>
              </a:ext>
            </a:extLst>
          </p:cNvPr>
          <p:cNvGraphicFramePr>
            <a:graphicFrameLocks noGrp="1"/>
          </p:cNvGraphicFramePr>
          <p:nvPr>
            <p:ph idx="1"/>
            <p:extLst>
              <p:ext uri="{D42A27DB-BD31-4B8C-83A1-F6EECF244321}">
                <p14:modId xmlns:p14="http://schemas.microsoft.com/office/powerpoint/2010/main" val="2830997836"/>
              </p:ext>
            </p:extLst>
          </p:nvPr>
        </p:nvGraphicFramePr>
        <p:xfrm>
          <a:off x="457200" y="1600200"/>
          <a:ext cx="8229600" cy="503913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6207866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a:t>EITI helps close the gap, but funding still declines</a:t>
            </a:r>
          </a:p>
        </p:txBody>
      </p:sp>
      <p:graphicFrame>
        <p:nvGraphicFramePr>
          <p:cNvPr id="4" name="Content Placeholder 3">
            <a:extLst>
              <a:ext uri="{FF2B5EF4-FFF2-40B4-BE49-F238E27FC236}">
                <a16:creationId xmlns:a16="http://schemas.microsoft.com/office/drawing/2014/main" id="{00000000-0008-0000-0000-000010000000}"/>
              </a:ext>
            </a:extLst>
          </p:cNvPr>
          <p:cNvGraphicFramePr>
            <a:graphicFrameLocks noGrp="1"/>
          </p:cNvGraphicFramePr>
          <p:nvPr>
            <p:ph idx="1"/>
            <p:extLst>
              <p:ext uri="{D42A27DB-BD31-4B8C-83A1-F6EECF244321}">
                <p14:modId xmlns:p14="http://schemas.microsoft.com/office/powerpoint/2010/main" val="1533327842"/>
              </p:ext>
            </p:extLst>
          </p:nvPr>
        </p:nvGraphicFramePr>
        <p:xfrm>
          <a:off x="152400" y="1600200"/>
          <a:ext cx="8991599" cy="492586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7951920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a:t>Now, AC underspends reflect other areas of government</a:t>
            </a:r>
          </a:p>
        </p:txBody>
      </p:sp>
      <p:graphicFrame>
        <p:nvGraphicFramePr>
          <p:cNvPr id="4" name="Content Placeholder 3">
            <a:extLst>
              <a:ext uri="{FF2B5EF4-FFF2-40B4-BE49-F238E27FC236}">
                <a16:creationId xmlns:a16="http://schemas.microsoft.com/office/drawing/2014/main" id="{00000000-0008-0000-0000-000017000000}"/>
              </a:ext>
            </a:extLst>
          </p:cNvPr>
          <p:cNvGraphicFramePr>
            <a:graphicFrameLocks noGrp="1"/>
          </p:cNvGraphicFramePr>
          <p:nvPr>
            <p:ph idx="1"/>
            <p:extLst>
              <p:ext uri="{D42A27DB-BD31-4B8C-83A1-F6EECF244321}">
                <p14:modId xmlns:p14="http://schemas.microsoft.com/office/powerpoint/2010/main" val="2867453746"/>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4932184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a:t>Less available money will be spent on anti-corruption organisations</a:t>
            </a:r>
          </a:p>
        </p:txBody>
      </p:sp>
      <p:graphicFrame>
        <p:nvGraphicFramePr>
          <p:cNvPr id="4" name="Content Placeholder 3">
            <a:extLst>
              <a:ext uri="{FF2B5EF4-FFF2-40B4-BE49-F238E27FC236}">
                <a16:creationId xmlns:a16="http://schemas.microsoft.com/office/drawing/2014/main" id="{00000000-0008-0000-0000-000013000000}"/>
              </a:ext>
            </a:extLst>
          </p:cNvPr>
          <p:cNvGraphicFramePr>
            <a:graphicFrameLocks noGrp="1"/>
          </p:cNvGraphicFramePr>
          <p:nvPr>
            <p:ph idx="1"/>
            <p:extLst>
              <p:ext uri="{D42A27DB-BD31-4B8C-83A1-F6EECF244321}">
                <p14:modId xmlns:p14="http://schemas.microsoft.com/office/powerpoint/2010/main" val="2244615198"/>
              </p:ext>
            </p:extLst>
          </p:nvPr>
        </p:nvGraphicFramePr>
        <p:xfrm>
          <a:off x="457199" y="1600200"/>
          <a:ext cx="8323545" cy="482565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4194561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a:t>That’s still the case when decentralisation is taken into account</a:t>
            </a:r>
          </a:p>
        </p:txBody>
      </p:sp>
      <p:graphicFrame>
        <p:nvGraphicFramePr>
          <p:cNvPr id="4" name="Content Placeholder 3">
            <a:extLst>
              <a:ext uri="{FF2B5EF4-FFF2-40B4-BE49-F238E27FC236}">
                <a16:creationId xmlns:a16="http://schemas.microsoft.com/office/drawing/2014/main" id="{00000000-0008-0000-0000-000024000000}"/>
              </a:ext>
            </a:extLst>
          </p:cNvPr>
          <p:cNvGraphicFramePr>
            <a:graphicFrameLocks noGrp="1"/>
          </p:cNvGraphicFramePr>
          <p:nvPr>
            <p:ph idx="1"/>
            <p:extLst>
              <p:ext uri="{D42A27DB-BD31-4B8C-83A1-F6EECF244321}">
                <p14:modId xmlns:p14="http://schemas.microsoft.com/office/powerpoint/2010/main" val="3348463964"/>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5808778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a:t>AC spending is miniscule c/w broader Law and Justice Sector</a:t>
            </a:r>
          </a:p>
        </p:txBody>
      </p:sp>
      <p:graphicFrame>
        <p:nvGraphicFramePr>
          <p:cNvPr id="4" name="Content Placeholder 3">
            <a:extLst>
              <a:ext uri="{FF2B5EF4-FFF2-40B4-BE49-F238E27FC236}">
                <a16:creationId xmlns:a16="http://schemas.microsoft.com/office/drawing/2014/main" id="{00000000-0008-0000-0000-000004000000}"/>
              </a:ext>
            </a:extLst>
          </p:cNvPr>
          <p:cNvGraphicFramePr>
            <a:graphicFrameLocks noGrp="1"/>
          </p:cNvGraphicFramePr>
          <p:nvPr>
            <p:ph idx="1"/>
            <p:extLst>
              <p:ext uri="{D42A27DB-BD31-4B8C-83A1-F6EECF244321}">
                <p14:modId xmlns:p14="http://schemas.microsoft.com/office/powerpoint/2010/main" val="1424261457"/>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7979867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1FB39A-8032-4FC4-B1F8-29D458F00161}"/>
              </a:ext>
            </a:extLst>
          </p:cNvPr>
          <p:cNvSpPr>
            <a:spLocks noGrp="1"/>
          </p:cNvSpPr>
          <p:nvPr>
            <p:ph type="title"/>
          </p:nvPr>
        </p:nvSpPr>
        <p:spPr>
          <a:xfrm>
            <a:off x="457200" y="2504271"/>
            <a:ext cx="8229600" cy="1143000"/>
          </a:xfrm>
        </p:spPr>
        <p:txBody>
          <a:bodyPr/>
          <a:lstStyle/>
          <a:p>
            <a:r>
              <a:rPr lang="en-AU" dirty="0"/>
              <a:t>Anti-corruption rhetoric: an update</a:t>
            </a:r>
          </a:p>
        </p:txBody>
      </p:sp>
    </p:spTree>
    <p:extLst>
      <p:ext uri="{BB962C8B-B14F-4D97-AF65-F5344CB8AC3E}">
        <p14:creationId xmlns:p14="http://schemas.microsoft.com/office/powerpoint/2010/main" val="17908529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p>
        </p:txBody>
      </p:sp>
      <p:sp>
        <p:nvSpPr>
          <p:cNvPr id="3" name="Content Placeholder 2"/>
          <p:cNvSpPr>
            <a:spLocks noGrp="1"/>
          </p:cNvSpPr>
          <p:nvPr>
            <p:ph idx="1"/>
          </p:nvPr>
        </p:nvSpPr>
        <p:spPr>
          <a:xfrm>
            <a:off x="457200" y="1600200"/>
            <a:ext cx="8229600" cy="5008604"/>
          </a:xfrm>
        </p:spPr>
        <p:txBody>
          <a:bodyPr>
            <a:normAutofit fontScale="92500" lnSpcReduction="10000"/>
          </a:bodyPr>
          <a:lstStyle/>
          <a:p>
            <a:r>
              <a:rPr lang="en-AU" dirty="0"/>
              <a:t>Last year we presented 10 years of government budgets and found a growing gap between allocations and spending for anti-corruption organisations</a:t>
            </a:r>
          </a:p>
          <a:p>
            <a:r>
              <a:rPr lang="en-AU" dirty="0"/>
              <a:t>This year we look at :</a:t>
            </a:r>
          </a:p>
          <a:p>
            <a:pPr lvl="1"/>
            <a:r>
              <a:rPr lang="en-AU" dirty="0"/>
              <a:t>the 2018 budget to reveal what has changed,</a:t>
            </a:r>
          </a:p>
          <a:p>
            <a:pPr lvl="1"/>
            <a:r>
              <a:rPr lang="en-AU" dirty="0"/>
              <a:t>how anti-corruption </a:t>
            </a:r>
            <a:r>
              <a:rPr lang="en-AU" b="1" dirty="0"/>
              <a:t>funding</a:t>
            </a:r>
            <a:r>
              <a:rPr lang="en-AU" dirty="0"/>
              <a:t> aligns to government </a:t>
            </a:r>
            <a:r>
              <a:rPr lang="en-AU" b="1" dirty="0"/>
              <a:t>rhetoric</a:t>
            </a:r>
          </a:p>
          <a:p>
            <a:r>
              <a:rPr lang="en-AU" dirty="0"/>
              <a:t>Reveals how well PNG government supports anti-corruption</a:t>
            </a:r>
          </a:p>
          <a:p>
            <a:pPr lvl="1"/>
            <a:r>
              <a:rPr lang="en-US" dirty="0"/>
              <a:t>Are AC </a:t>
            </a:r>
            <a:r>
              <a:rPr lang="en-US" dirty="0" err="1"/>
              <a:t>organisations</a:t>
            </a:r>
            <a:r>
              <a:rPr lang="en-US" dirty="0"/>
              <a:t> worse or better off in 2018?</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a:t>With less funding government has ramped up A/C rhetoric</a:t>
            </a:r>
          </a:p>
        </p:txBody>
      </p:sp>
      <p:sp>
        <p:nvSpPr>
          <p:cNvPr id="3" name="Content Placeholder 2"/>
          <p:cNvSpPr>
            <a:spLocks noGrp="1"/>
          </p:cNvSpPr>
          <p:nvPr>
            <p:ph idx="1"/>
          </p:nvPr>
        </p:nvSpPr>
        <p:spPr>
          <a:xfrm>
            <a:off x="457200" y="1600200"/>
            <a:ext cx="8229600" cy="5017883"/>
          </a:xfrm>
        </p:spPr>
        <p:txBody>
          <a:bodyPr>
            <a:normAutofit fontScale="85000" lnSpcReduction="20000"/>
          </a:bodyPr>
          <a:lstStyle/>
          <a:p>
            <a:r>
              <a:rPr lang="en-AU" dirty="0"/>
              <a:t>Gov’t continues to promote commitment to address corruption</a:t>
            </a:r>
          </a:p>
          <a:p>
            <a:r>
              <a:rPr lang="en-AU" dirty="0"/>
              <a:t>Mostly this is being done through legal reform:</a:t>
            </a:r>
          </a:p>
          <a:p>
            <a:pPr lvl="1"/>
            <a:r>
              <a:rPr lang="en-AU" dirty="0"/>
              <a:t> Constitutional and Law Reform Commission</a:t>
            </a:r>
          </a:p>
          <a:p>
            <a:pPr lvl="2"/>
            <a:r>
              <a:rPr lang="en-AU" dirty="0"/>
              <a:t>Designing laws for the new ICAC</a:t>
            </a:r>
          </a:p>
          <a:p>
            <a:pPr lvl="2"/>
            <a:r>
              <a:rPr lang="en-AU" dirty="0"/>
              <a:t>Reviewing Organic Law on the Duties and Responsibilities of the OC</a:t>
            </a:r>
          </a:p>
          <a:p>
            <a:pPr lvl="1"/>
            <a:r>
              <a:rPr lang="en-AU" dirty="0"/>
              <a:t>2018 Budget:</a:t>
            </a:r>
          </a:p>
          <a:p>
            <a:pPr lvl="2"/>
            <a:r>
              <a:rPr lang="en-AU" dirty="0"/>
              <a:t>Government aims to introduce bribery offences</a:t>
            </a:r>
          </a:p>
          <a:p>
            <a:pPr lvl="2"/>
            <a:r>
              <a:rPr lang="en-AU" dirty="0"/>
              <a:t>Passing of anti-money laundering and counter terrorism financing laws</a:t>
            </a:r>
          </a:p>
          <a:p>
            <a:pPr lvl="2"/>
            <a:r>
              <a:rPr lang="en-AU" dirty="0"/>
              <a:t>Amendments to Proceeds of Crime, Criminal Code and Mutual Assistance in Criminal Matters legislations</a:t>
            </a:r>
          </a:p>
          <a:p>
            <a:r>
              <a:rPr lang="en-AU" dirty="0"/>
              <a:t>How do we interpret this rhetoric?</a:t>
            </a:r>
          </a:p>
        </p:txBody>
      </p:sp>
    </p:spTree>
    <p:extLst>
      <p:ext uri="{BB962C8B-B14F-4D97-AF65-F5344CB8AC3E}">
        <p14:creationId xmlns:p14="http://schemas.microsoft.com/office/powerpoint/2010/main" val="23371818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313594"/>
            <a:ext cx="8229600" cy="1143000"/>
          </a:xfrm>
        </p:spPr>
        <p:txBody>
          <a:bodyPr/>
          <a:lstStyle/>
          <a:p>
            <a:r>
              <a:rPr lang="en-US" sz="5400" dirty="0"/>
              <a:t>Conclusions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dirty="0"/>
              <a:t>Conclusions</a:t>
            </a:r>
          </a:p>
        </p:txBody>
      </p:sp>
      <p:sp>
        <p:nvSpPr>
          <p:cNvPr id="3" name="Content Placeholder 2"/>
          <p:cNvSpPr>
            <a:spLocks noGrp="1"/>
          </p:cNvSpPr>
          <p:nvPr>
            <p:ph idx="1"/>
          </p:nvPr>
        </p:nvSpPr>
        <p:spPr>
          <a:xfrm>
            <a:off x="457199" y="1600200"/>
            <a:ext cx="8418813" cy="5118652"/>
          </a:xfrm>
        </p:spPr>
        <p:txBody>
          <a:bodyPr>
            <a:normAutofit fontScale="92500" lnSpcReduction="20000"/>
          </a:bodyPr>
          <a:lstStyle/>
          <a:p>
            <a:r>
              <a:rPr lang="en-US" dirty="0"/>
              <a:t>Significant cuts to anti-corruption </a:t>
            </a:r>
            <a:r>
              <a:rPr lang="en-US" dirty="0" err="1"/>
              <a:t>organisations</a:t>
            </a:r>
            <a:r>
              <a:rPr lang="en-US" dirty="0"/>
              <a:t> undermines the potential for keeping the state accountable. </a:t>
            </a:r>
          </a:p>
          <a:p>
            <a:pPr lvl="1"/>
            <a:r>
              <a:rPr lang="en-US" dirty="0"/>
              <a:t>The good (OC/EITI) is outweighed by the negative (cuts to others)</a:t>
            </a:r>
          </a:p>
          <a:p>
            <a:r>
              <a:rPr lang="en-US" dirty="0"/>
              <a:t>The gap between AC budgets and actual spending has closed, but for the wrong reason: severe funding cuts </a:t>
            </a:r>
          </a:p>
          <a:p>
            <a:r>
              <a:rPr lang="en-US" dirty="0"/>
              <a:t>EITI funding is welcome, shows internal and external pressure can shape anti-corruption funding</a:t>
            </a:r>
          </a:p>
          <a:p>
            <a:pPr lvl="1"/>
            <a:r>
              <a:rPr lang="en-US" dirty="0"/>
              <a:t>But, it does not diminish the overall trend of budget cuts</a:t>
            </a:r>
          </a:p>
          <a:p>
            <a:pPr>
              <a:buNone/>
            </a:pP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9144000" cy="1143000"/>
          </a:xfrm>
        </p:spPr>
        <p:txBody>
          <a:bodyPr>
            <a:normAutofit/>
          </a:bodyPr>
          <a:lstStyle/>
          <a:p>
            <a:pPr lvl="0"/>
            <a:r>
              <a:rPr lang="en-US" dirty="0"/>
              <a:t>Conclusions</a:t>
            </a:r>
          </a:p>
        </p:txBody>
      </p:sp>
      <p:sp>
        <p:nvSpPr>
          <p:cNvPr id="3" name="Content Placeholder 2"/>
          <p:cNvSpPr>
            <a:spLocks noGrp="1"/>
          </p:cNvSpPr>
          <p:nvPr>
            <p:ph idx="1"/>
          </p:nvPr>
        </p:nvSpPr>
        <p:spPr>
          <a:xfrm>
            <a:off x="457200" y="1600200"/>
            <a:ext cx="8229600" cy="5012635"/>
          </a:xfrm>
        </p:spPr>
        <p:txBody>
          <a:bodyPr>
            <a:normAutofit fontScale="92500" lnSpcReduction="20000"/>
          </a:bodyPr>
          <a:lstStyle/>
          <a:p>
            <a:r>
              <a:rPr lang="en-AU" dirty="0"/>
              <a:t>Less </a:t>
            </a:r>
            <a:r>
              <a:rPr lang="en-AU" i="1" dirty="0"/>
              <a:t>available</a:t>
            </a:r>
            <a:r>
              <a:rPr lang="en-AU" dirty="0"/>
              <a:t> money is spent on anti-corruption organisations</a:t>
            </a:r>
          </a:p>
          <a:p>
            <a:pPr lvl="1"/>
            <a:r>
              <a:rPr lang="en-AU" dirty="0"/>
              <a:t>Are anti-corruption organisations being targeted for budget cuts?</a:t>
            </a:r>
          </a:p>
          <a:p>
            <a:r>
              <a:rPr lang="en-AU" dirty="0"/>
              <a:t> There is a gap between anti-corruption rhetoric and funding</a:t>
            </a:r>
          </a:p>
          <a:p>
            <a:pPr lvl="1"/>
            <a:r>
              <a:rPr lang="en-AU" dirty="0"/>
              <a:t>The government is proposing and passing new laws it can not enforce and introducing institutions it can’t fund</a:t>
            </a:r>
          </a:p>
          <a:p>
            <a:pPr lvl="1"/>
            <a:r>
              <a:rPr lang="en-AU" dirty="0"/>
              <a:t>Need to better fund anti-corruption organisations before introducing new laws/institutions</a:t>
            </a:r>
          </a:p>
          <a:p>
            <a:pPr lvl="1"/>
            <a:r>
              <a:rPr lang="en-AU" dirty="0"/>
              <a:t>Keep your eye on the funding rather than the promise of laws/institutions.</a:t>
            </a:r>
          </a:p>
          <a:p>
            <a:pPr lvl="1"/>
            <a:endParaRPr lang="en-AU" dirty="0"/>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Further information</a:t>
            </a:r>
          </a:p>
        </p:txBody>
      </p:sp>
      <p:sp>
        <p:nvSpPr>
          <p:cNvPr id="3" name="Content Placeholder 2"/>
          <p:cNvSpPr>
            <a:spLocks noGrp="1"/>
          </p:cNvSpPr>
          <p:nvPr>
            <p:ph idx="1"/>
          </p:nvPr>
        </p:nvSpPr>
        <p:spPr/>
        <p:txBody>
          <a:bodyPr>
            <a:normAutofit/>
          </a:bodyPr>
          <a:lstStyle/>
          <a:p>
            <a:pPr>
              <a:buNone/>
            </a:pPr>
            <a:endParaRPr lang="en-US" sz="2000" b="1" u="sng" dirty="0"/>
          </a:p>
          <a:p>
            <a:pPr>
              <a:buNone/>
            </a:pPr>
            <a:r>
              <a:rPr lang="en-US" sz="2000" b="1" u="sng" dirty="0"/>
              <a:t>Blog: </a:t>
            </a:r>
            <a:endParaRPr lang="en-US" sz="2000" b="1" u="sng" dirty="0">
              <a:hlinkClick r:id="rId2"/>
            </a:endParaRPr>
          </a:p>
          <a:p>
            <a:pPr>
              <a:buNone/>
            </a:pPr>
            <a:r>
              <a:rPr lang="en-US" sz="1800" dirty="0"/>
              <a:t>The wrong way to close a funding gap (2018):</a:t>
            </a:r>
            <a:endParaRPr lang="en-US" sz="1800" dirty="0">
              <a:hlinkClick r:id="rId2"/>
            </a:endParaRPr>
          </a:p>
          <a:p>
            <a:pPr>
              <a:buNone/>
            </a:pPr>
            <a:r>
              <a:rPr lang="en-US" sz="1800" dirty="0">
                <a:hlinkClick r:id="rId2"/>
              </a:rPr>
              <a:t>http://www.devpolicy.org/anti-corruption-and-the-2018-png-budget-20180214/</a:t>
            </a:r>
          </a:p>
          <a:p>
            <a:pPr>
              <a:buNone/>
            </a:pPr>
            <a:endParaRPr lang="en-US" sz="1800" b="1" u="sng" dirty="0"/>
          </a:p>
          <a:p>
            <a:pPr>
              <a:buNone/>
            </a:pPr>
            <a:r>
              <a:rPr lang="en-US" sz="2000" b="1" u="sng" dirty="0"/>
              <a:t>Discussion Paper: </a:t>
            </a:r>
            <a:endParaRPr lang="en-US" sz="2000" b="1" u="sng" dirty="0">
              <a:hlinkClick r:id="rId2"/>
            </a:endParaRPr>
          </a:p>
          <a:p>
            <a:pPr>
              <a:buNone/>
            </a:pPr>
            <a:r>
              <a:rPr lang="en-AU" sz="1800" dirty="0"/>
              <a:t>Walton, GW and Hushang, H (2017) Promises, promises: A decade of allocations for and spending on Anti-Corruption in Papua New Guinea. (17 July) Development Policy Centre and Developmental Leadership Program Discussion Paper No. 60.</a:t>
            </a:r>
          </a:p>
          <a:p>
            <a:pPr>
              <a:buNone/>
            </a:pPr>
            <a:r>
              <a:rPr lang="en-US" sz="1800" dirty="0">
                <a:hlinkClick r:id="rId2"/>
              </a:rPr>
              <a:t>https://papers.ssrn.com/sol3/papers.cfm?abstract_id=3009987</a:t>
            </a:r>
            <a:endParaRPr lang="en-US" sz="1800" dirty="0"/>
          </a:p>
          <a:p>
            <a:pPr>
              <a:buNone/>
            </a:pPr>
            <a:endParaRPr lang="en-US" sz="1800" dirty="0"/>
          </a:p>
          <a:p>
            <a:pPr>
              <a:buNone/>
            </a:pPr>
            <a:endParaRPr lang="en-US" dirty="0"/>
          </a:p>
          <a:p>
            <a:pPr>
              <a:buNone/>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20181"/>
            <a:ext cx="8229600" cy="1143000"/>
          </a:xfrm>
        </p:spPr>
        <p:txBody>
          <a:bodyPr>
            <a:normAutofit fontScale="90000"/>
          </a:bodyPr>
          <a:lstStyle/>
          <a:p>
            <a:r>
              <a:rPr lang="en-AU" dirty="0"/>
              <a:t>Funding for anti-corruption organisations: an update</a:t>
            </a:r>
          </a:p>
        </p:txBody>
      </p:sp>
      <p:sp>
        <p:nvSpPr>
          <p:cNvPr id="3" name="Content Placeholder 2"/>
          <p:cNvSpPr>
            <a:spLocks noGrp="1"/>
          </p:cNvSpPr>
          <p:nvPr>
            <p:ph idx="1"/>
          </p:nvPr>
        </p:nvSpPr>
        <p:spPr/>
        <p:txBody>
          <a:bodyPr/>
          <a:lstStyle/>
          <a:p>
            <a:endParaRPr lang="en-AU"/>
          </a:p>
        </p:txBody>
      </p:sp>
    </p:spTree>
    <p:extLst>
      <p:ext uri="{BB962C8B-B14F-4D97-AF65-F5344CB8AC3E}">
        <p14:creationId xmlns:p14="http://schemas.microsoft.com/office/powerpoint/2010/main" val="26726739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Anti-corruption organisations</a:t>
            </a:r>
          </a:p>
        </p:txBody>
      </p:sp>
      <p:sp>
        <p:nvSpPr>
          <p:cNvPr id="3" name="Content Placeholder 2"/>
          <p:cNvSpPr>
            <a:spLocks noGrp="1"/>
          </p:cNvSpPr>
          <p:nvPr>
            <p:ph idx="1"/>
          </p:nvPr>
        </p:nvSpPr>
        <p:spPr/>
        <p:txBody>
          <a:bodyPr/>
          <a:lstStyle/>
          <a:p>
            <a:r>
              <a:rPr lang="en-AU" dirty="0">
                <a:solidFill>
                  <a:sysClr val="windowText" lastClr="000000"/>
                </a:solidFill>
              </a:rPr>
              <a:t>Ombudsman Commission</a:t>
            </a:r>
          </a:p>
          <a:p>
            <a:r>
              <a:rPr lang="en-AU" dirty="0">
                <a:solidFill>
                  <a:sysClr val="windowText" lastClr="000000"/>
                </a:solidFill>
              </a:rPr>
              <a:t>National Fraud and Corruption Directorate</a:t>
            </a:r>
          </a:p>
          <a:p>
            <a:r>
              <a:rPr lang="en-AU" dirty="0">
                <a:solidFill>
                  <a:sysClr val="windowText" lastClr="000000"/>
                </a:solidFill>
              </a:rPr>
              <a:t>Auditor-General</a:t>
            </a:r>
          </a:p>
          <a:p>
            <a:r>
              <a:rPr lang="en-AU" dirty="0">
                <a:solidFill>
                  <a:sysClr val="windowText" lastClr="000000"/>
                </a:solidFill>
              </a:rPr>
              <a:t>Taskforce Sweep/ICAC</a:t>
            </a:r>
          </a:p>
          <a:p>
            <a:r>
              <a:rPr lang="en-AU" dirty="0">
                <a:solidFill>
                  <a:sysClr val="windowText" lastClr="000000"/>
                </a:solidFill>
              </a:rPr>
              <a:t>Financial Intelligence Unit/</a:t>
            </a:r>
            <a:r>
              <a:rPr lang="en-US" dirty="0"/>
              <a:t>Financial Analysis and Supervision Unit </a:t>
            </a:r>
            <a:endParaRPr lang="en-AU" dirty="0">
              <a:solidFill>
                <a:sysClr val="windowText" lastClr="000000"/>
              </a:solidFill>
            </a:endParaRPr>
          </a:p>
        </p:txBody>
      </p:sp>
    </p:spTree>
    <p:extLst>
      <p:ext uri="{BB962C8B-B14F-4D97-AF65-F5344CB8AC3E}">
        <p14:creationId xmlns:p14="http://schemas.microsoft.com/office/powerpoint/2010/main" val="24673403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a:t>FIU/FASU will have less money under Bank of PNG than it had under RPNGC</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919193080"/>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2673252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a:t>Massive reductions for Fraud Squad</a:t>
            </a:r>
          </a:p>
        </p:txBody>
      </p:sp>
      <p:graphicFrame>
        <p:nvGraphicFramePr>
          <p:cNvPr id="4" name="Content Placeholder 3">
            <a:extLst>
              <a:ext uri="{FF2B5EF4-FFF2-40B4-BE49-F238E27FC236}">
                <a16:creationId xmlns:a16="http://schemas.microsoft.com/office/drawing/2014/main" id="{00000000-0008-0000-0000-000016000000}"/>
              </a:ext>
            </a:extLst>
          </p:cNvPr>
          <p:cNvGraphicFramePr>
            <a:graphicFrameLocks noGrp="1"/>
          </p:cNvGraphicFramePr>
          <p:nvPr>
            <p:ph idx="1"/>
            <p:extLst>
              <p:ext uri="{D42A27DB-BD31-4B8C-83A1-F6EECF244321}">
                <p14:modId xmlns:p14="http://schemas.microsoft.com/office/powerpoint/2010/main" val="2529113250"/>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8449684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ICAC’s future is looking dim</a:t>
            </a:r>
          </a:p>
        </p:txBody>
      </p:sp>
      <p:graphicFrame>
        <p:nvGraphicFramePr>
          <p:cNvPr id="4" name="Content Placeholder 3">
            <a:extLst>
              <a:ext uri="{FF2B5EF4-FFF2-40B4-BE49-F238E27FC236}">
                <a16:creationId xmlns:a16="http://schemas.microsoft.com/office/drawing/2014/main" id="{00000000-0008-0000-0000-00001F000000}"/>
              </a:ext>
            </a:extLst>
          </p:cNvPr>
          <p:cNvGraphicFramePr>
            <a:graphicFrameLocks noGrp="1"/>
          </p:cNvGraphicFramePr>
          <p:nvPr>
            <p:ph idx="1"/>
            <p:extLst>
              <p:ext uri="{D42A27DB-BD31-4B8C-83A1-F6EECF244321}">
                <p14:modId xmlns:p14="http://schemas.microsoft.com/office/powerpoint/2010/main" val="719217661"/>
              </p:ext>
            </p:extLst>
          </p:nvPr>
        </p:nvGraphicFramePr>
        <p:xfrm>
          <a:off x="47078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3177162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Auditor general facing further cuts</a:t>
            </a:r>
          </a:p>
        </p:txBody>
      </p:sp>
      <p:graphicFrame>
        <p:nvGraphicFramePr>
          <p:cNvPr id="4" name="Content Placeholder 3">
            <a:extLst>
              <a:ext uri="{FF2B5EF4-FFF2-40B4-BE49-F238E27FC236}">
                <a16:creationId xmlns:a16="http://schemas.microsoft.com/office/drawing/2014/main" id="{00000000-0008-0000-0000-000019000000}"/>
              </a:ext>
            </a:extLst>
          </p:cNvPr>
          <p:cNvGraphicFramePr>
            <a:graphicFrameLocks noGrp="1"/>
          </p:cNvGraphicFramePr>
          <p:nvPr>
            <p:ph idx="1"/>
            <p:extLst>
              <p:ext uri="{D42A27DB-BD31-4B8C-83A1-F6EECF244321}">
                <p14:modId xmlns:p14="http://schemas.microsoft.com/office/powerpoint/2010/main" val="2068248804"/>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1265689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a:t>Cuts to Ombudsman Commission to stop in 2018</a:t>
            </a:r>
          </a:p>
        </p:txBody>
      </p:sp>
      <p:graphicFrame>
        <p:nvGraphicFramePr>
          <p:cNvPr id="4" name="Content Placeholder 3">
            <a:extLst>
              <a:ext uri="{FF2B5EF4-FFF2-40B4-BE49-F238E27FC236}">
                <a16:creationId xmlns:a16="http://schemas.microsoft.com/office/drawing/2014/main" id="{00000000-0008-0000-0000-000015000000}"/>
              </a:ext>
            </a:extLst>
          </p:cNvPr>
          <p:cNvGraphicFramePr>
            <a:graphicFrameLocks noGrp="1"/>
          </p:cNvGraphicFramePr>
          <p:nvPr>
            <p:ph idx="1"/>
            <p:extLst>
              <p:ext uri="{D42A27DB-BD31-4B8C-83A1-F6EECF244321}">
                <p14:modId xmlns:p14="http://schemas.microsoft.com/office/powerpoint/2010/main" val="328932686"/>
              </p:ext>
            </p:extLst>
          </p:nvPr>
        </p:nvGraphicFramePr>
        <p:xfrm>
          <a:off x="457200" y="1627188"/>
          <a:ext cx="8229600" cy="452596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74444117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8515</TotalTime>
  <Words>1586</Words>
  <Application>Microsoft Office PowerPoint</Application>
  <PresentationFormat>On-screen Show (4:3)</PresentationFormat>
  <Paragraphs>138</Paragraphs>
  <Slides>24</Slides>
  <Notes>20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24</vt:i4>
      </vt:variant>
    </vt:vector>
  </HeadingPairs>
  <TitlesOfParts>
    <vt:vector size="27" baseType="lpstr">
      <vt:lpstr>Arial</vt:lpstr>
      <vt:lpstr>Calibri</vt:lpstr>
      <vt:lpstr>Office Theme</vt:lpstr>
      <vt:lpstr>The Wrong Way to Close a Funding Gap:  anti-corruption and the 2018 PNG budget   </vt:lpstr>
      <vt:lpstr>Introduction</vt:lpstr>
      <vt:lpstr>Funding for anti-corruption organisations: an update</vt:lpstr>
      <vt:lpstr>Anti-corruption organisations</vt:lpstr>
      <vt:lpstr>FIU/FASU will have less money under Bank of PNG than it had under RPNGC</vt:lpstr>
      <vt:lpstr>Massive reductions for Fraud Squad</vt:lpstr>
      <vt:lpstr>The ICAC’s future is looking dim</vt:lpstr>
      <vt:lpstr>Auditor general facing further cuts</vt:lpstr>
      <vt:lpstr>Cuts to Ombudsman Commission to stop in 2018</vt:lpstr>
      <vt:lpstr>The Ombudsman Commission is set to become the best funded AC org.</vt:lpstr>
      <vt:lpstr>The funding gap is closing, but for the wrong reasons</vt:lpstr>
      <vt:lpstr>EITI funding a silver lining</vt:lpstr>
      <vt:lpstr>EITI better funded than ICAC, FIU/FASU, Fraud Squad </vt:lpstr>
      <vt:lpstr>EITI helps close the gap, but funding still declines</vt:lpstr>
      <vt:lpstr>Now, AC underspends reflect other areas of government</vt:lpstr>
      <vt:lpstr>Less available money will be spent on anti-corruption organisations</vt:lpstr>
      <vt:lpstr>That’s still the case when decentralisation is taken into account</vt:lpstr>
      <vt:lpstr>AC spending is miniscule c/w broader Law and Justice Sector</vt:lpstr>
      <vt:lpstr>Anti-corruption rhetoric: an update</vt:lpstr>
      <vt:lpstr>With less funding government has ramped up A/C rhetoric</vt:lpstr>
      <vt:lpstr>Conclusions</vt:lpstr>
      <vt:lpstr>Conclusions</vt:lpstr>
      <vt:lpstr>Conclusions</vt:lpstr>
      <vt:lpstr>Further information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Promises, promises:  A decade of allocations for and spending on Anti-Corruption in Papua New Guinea</dc:title>
  <dc:creator>Anna Walton</dc:creator>
  <cp:lastModifiedBy>Grant Walton</cp:lastModifiedBy>
  <cp:revision>62</cp:revision>
  <dcterms:created xsi:type="dcterms:W3CDTF">2017-08-10T23:12:40Z</dcterms:created>
  <dcterms:modified xsi:type="dcterms:W3CDTF">2018-06-14T05:26:22Z</dcterms:modified>
</cp:coreProperties>
</file>