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313" r:id="rId5"/>
    <p:sldId id="318" r:id="rId6"/>
    <p:sldId id="311" r:id="rId7"/>
    <p:sldId id="319" r:id="rId8"/>
    <p:sldId id="320" r:id="rId9"/>
    <p:sldId id="326" r:id="rId10"/>
    <p:sldId id="321" r:id="rId11"/>
    <p:sldId id="327" r:id="rId12"/>
    <p:sldId id="323" r:id="rId13"/>
    <p:sldId id="324" r:id="rId14"/>
    <p:sldId id="316" r:id="rId15"/>
    <p:sldId id="328" r:id="rId16"/>
    <p:sldId id="329" r:id="rId17"/>
    <p:sldId id="330" r:id="rId18"/>
    <p:sldId id="331" r:id="rId19"/>
    <p:sldId id="332" r:id="rId20"/>
    <p:sldId id="333" r:id="rId21"/>
    <p:sldId id="334" r:id="rId22"/>
    <p:sldId id="308" r:id="rId23"/>
    <p:sldId id="309" r:id="rId24"/>
    <p:sldId id="265" r:id="rId25"/>
    <p:sldId id="335"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8BF"/>
    <a:srgbClr val="01499E"/>
    <a:srgbClr val="A4D077"/>
    <a:srgbClr val="FFA01C"/>
    <a:srgbClr val="5C4F3D"/>
    <a:srgbClr val="123D81"/>
    <a:srgbClr val="001C3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02" autoAdjust="0"/>
    <p:restoredTop sz="93071" autoAdjust="0"/>
  </p:normalViewPr>
  <p:slideViewPr>
    <p:cSldViewPr snapToGrid="0" snapToObjects="1">
      <p:cViewPr varScale="1">
        <p:scale>
          <a:sx n="103" d="100"/>
          <a:sy n="103" d="100"/>
        </p:scale>
        <p:origin x="170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40AA29-FC71-4041-A51D-B6540851773D}" type="datetimeFigureOut">
              <a:rPr lang="en-US" smtClean="0"/>
              <a:pPr/>
              <a:t>2/17/2026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61CC94-CC7C-42CF-8BC5-F3798244BB46}" type="slidenum">
              <a:rPr lang="en-US" smtClean="0"/>
              <a:pPr/>
              <a:t>‹#›</a:t>
            </a:fld>
            <a:endParaRPr lang="en-US"/>
          </a:p>
        </p:txBody>
      </p:sp>
    </p:spTree>
    <p:extLst>
      <p:ext uri="{BB962C8B-B14F-4D97-AF65-F5344CB8AC3E}">
        <p14:creationId xmlns:p14="http://schemas.microsoft.com/office/powerpoint/2010/main" val="4238538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infoasaid.org/e-learning/course/star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2013: $60 million for the year (projected)</a:t>
            </a:r>
          </a:p>
          <a:p>
            <a:r>
              <a:rPr lang="en-US" sz="1200" kern="1200" dirty="0">
                <a:solidFill>
                  <a:schemeClr val="tx1"/>
                </a:solidFill>
                <a:latin typeface="+mn-lt"/>
                <a:ea typeface="+mn-ea"/>
                <a:cs typeface="+mn-cs"/>
              </a:rPr>
              <a:t>46 countries, offices in 24/25. 11 programs in Asia 650 employees, 100 in US.  60 in DC, 40 in CA. Majority of employees in AF and S. Sudan.  </a:t>
            </a:r>
          </a:p>
          <a:p>
            <a:endParaRPr lang="en-US" dirty="0"/>
          </a:p>
        </p:txBody>
      </p:sp>
      <p:sp>
        <p:nvSpPr>
          <p:cNvPr id="4" name="Slide Number Placeholder 3"/>
          <p:cNvSpPr>
            <a:spLocks noGrp="1"/>
          </p:cNvSpPr>
          <p:nvPr>
            <p:ph type="sldNum" sz="quarter" idx="10"/>
          </p:nvPr>
        </p:nvSpPr>
        <p:spPr/>
        <p:txBody>
          <a:bodyPr/>
          <a:lstStyle/>
          <a:p>
            <a:fld id="{0361CC94-CC7C-42CF-8BC5-F3798244BB46}" type="slidenum">
              <a:rPr lang="en-US" smtClean="0"/>
              <a:pPr/>
              <a:t>3</a:t>
            </a:fld>
            <a:endParaRPr lang="en-US"/>
          </a:p>
        </p:txBody>
      </p:sp>
    </p:spTree>
    <p:extLst>
      <p:ext uri="{BB962C8B-B14F-4D97-AF65-F5344CB8AC3E}">
        <p14:creationId xmlns:p14="http://schemas.microsoft.com/office/powerpoint/2010/main" val="101791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err="1">
                <a:solidFill>
                  <a:schemeClr val="tx1"/>
                </a:solidFill>
                <a:latin typeface="+mn-lt"/>
                <a:ea typeface="+mn-ea"/>
                <a:cs typeface="+mn-cs"/>
              </a:rPr>
              <a:t>Infoamazonia</a:t>
            </a:r>
            <a:endParaRPr lang="en-AU" sz="1200" kern="1200" dirty="0">
              <a:solidFill>
                <a:schemeClr val="tx1"/>
              </a:solidFill>
              <a:latin typeface="+mn-lt"/>
              <a:ea typeface="+mn-ea"/>
              <a:cs typeface="+mn-cs"/>
            </a:endParaRPr>
          </a:p>
          <a:p>
            <a:r>
              <a:rPr lang="en-AU" sz="1200" kern="1200" dirty="0" err="1">
                <a:solidFill>
                  <a:schemeClr val="tx1"/>
                </a:solidFill>
                <a:latin typeface="+mn-lt"/>
                <a:ea typeface="+mn-ea"/>
                <a:cs typeface="+mn-cs"/>
              </a:rPr>
              <a:t>Infoasaid</a:t>
            </a:r>
            <a:r>
              <a:rPr lang="en-AU" sz="1200" kern="1200" dirty="0">
                <a:solidFill>
                  <a:schemeClr val="tx1"/>
                </a:solidFill>
                <a:latin typeface="+mn-lt"/>
                <a:ea typeface="+mn-ea"/>
                <a:cs typeface="+mn-cs"/>
              </a:rPr>
              <a:t> </a:t>
            </a:r>
            <a:r>
              <a:rPr lang="en-AU" sz="1200" kern="1200" dirty="0" err="1">
                <a:solidFill>
                  <a:schemeClr val="tx1"/>
                </a:solidFill>
                <a:latin typeface="+mn-lt"/>
                <a:ea typeface="+mn-ea"/>
                <a:cs typeface="+mn-cs"/>
              </a:rPr>
              <a:t>e</a:t>
            </a:r>
            <a:r>
              <a:rPr lang="en-AU" sz="1200" kern="1200" dirty="0">
                <a:solidFill>
                  <a:schemeClr val="tx1"/>
                </a:solidFill>
                <a:latin typeface="+mn-lt"/>
                <a:ea typeface="+mn-ea"/>
                <a:cs typeface="+mn-cs"/>
              </a:rPr>
              <a:t>-Learning http://infoasaid.org/e-learning/course/start</a:t>
            </a:r>
            <a:r>
              <a:rPr lang="en-AU" sz="1200" kern="1200" baseline="0" dirty="0">
                <a:solidFill>
                  <a:schemeClr val="tx1"/>
                </a:solidFill>
                <a:latin typeface="+mn-lt"/>
                <a:ea typeface="+mn-ea"/>
                <a:cs typeface="+mn-cs"/>
              </a:rPr>
              <a:t> </a:t>
            </a:r>
            <a:endParaRPr lang="en-AU" sz="1200" kern="1200" dirty="0">
              <a:solidFill>
                <a:schemeClr val="tx1"/>
              </a:solidFill>
              <a:latin typeface="+mn-lt"/>
              <a:ea typeface="+mn-ea"/>
              <a:cs typeface="+mn-cs"/>
            </a:endParaRPr>
          </a:p>
          <a:p>
            <a:r>
              <a:rPr lang="en-AU" sz="1200" kern="1200" dirty="0">
                <a:solidFill>
                  <a:schemeClr val="tx1"/>
                </a:solidFill>
                <a:latin typeface="+mn-lt"/>
                <a:ea typeface="+mn-ea"/>
                <a:cs typeface="+mn-cs"/>
              </a:rPr>
              <a:t>Armenia,</a:t>
            </a:r>
            <a:r>
              <a:rPr lang="en-AU" sz="1200" kern="1200" baseline="0" dirty="0">
                <a:solidFill>
                  <a:schemeClr val="tx1"/>
                </a:solidFill>
                <a:latin typeface="+mn-lt"/>
                <a:ea typeface="+mn-ea"/>
                <a:cs typeface="+mn-cs"/>
              </a:rPr>
              <a:t> local government</a:t>
            </a:r>
            <a:endParaRPr lang="en-AU" sz="1200" kern="1200" dirty="0">
              <a:solidFill>
                <a:schemeClr val="tx1"/>
              </a:solidFill>
              <a:latin typeface="+mn-lt"/>
              <a:ea typeface="+mn-ea"/>
              <a:cs typeface="+mn-cs"/>
            </a:endParaRPr>
          </a:p>
          <a:p>
            <a:endParaRPr lang="en-AU" sz="1200" kern="1200" dirty="0">
              <a:solidFill>
                <a:schemeClr val="tx1"/>
              </a:solidFill>
              <a:latin typeface="+mn-lt"/>
              <a:ea typeface="+mn-ea"/>
              <a:cs typeface="+mn-cs"/>
            </a:endParaRPr>
          </a:p>
          <a:p>
            <a:r>
              <a:rPr lang="en-AU" sz="1200" kern="1200" dirty="0">
                <a:solidFill>
                  <a:schemeClr val="tx1"/>
                </a:solidFill>
                <a:latin typeface="+mn-lt"/>
                <a:ea typeface="+mn-ea"/>
                <a:cs typeface="+mn-cs"/>
              </a:rPr>
              <a:t>Other possible examples:</a:t>
            </a:r>
            <a:r>
              <a:rPr lang="en-AU" sz="1200" kern="1200" baseline="0" dirty="0">
                <a:solidFill>
                  <a:schemeClr val="tx1"/>
                </a:solidFill>
                <a:latin typeface="+mn-lt"/>
                <a:ea typeface="+mn-ea"/>
                <a:cs typeface="+mn-cs"/>
              </a:rPr>
              <a:t> mapping for religious tolerance in Malaysia</a:t>
            </a:r>
          </a:p>
          <a:p>
            <a:r>
              <a:rPr lang="en-AU" sz="1200" kern="1200" baseline="0" dirty="0">
                <a:solidFill>
                  <a:schemeClr val="tx1"/>
                </a:solidFill>
                <a:latin typeface="+mn-lt"/>
                <a:ea typeface="+mn-ea"/>
                <a:cs typeface="+mn-cs"/>
              </a:rPr>
              <a:t>Games for women’s rights (Malaysia)</a:t>
            </a:r>
            <a:endParaRPr lang="en-AU" sz="1200" kern="1200" dirty="0">
              <a:solidFill>
                <a:schemeClr val="tx1"/>
              </a:solidFill>
              <a:latin typeface="+mn-lt"/>
              <a:ea typeface="+mn-ea"/>
              <a:cs typeface="+mn-cs"/>
            </a:endParaRPr>
          </a:p>
          <a:p>
            <a:r>
              <a:rPr lang="en-AU" sz="1200" kern="1200" dirty="0">
                <a:solidFill>
                  <a:schemeClr val="tx1"/>
                </a:solidFill>
                <a:latin typeface="+mn-lt"/>
                <a:ea typeface="+mn-ea"/>
                <a:cs typeface="+mn-cs"/>
              </a:rPr>
              <a:t>Land violations (Ghana?)</a:t>
            </a:r>
          </a:p>
          <a:p>
            <a:r>
              <a:rPr lang="en-AU" sz="1200" kern="1200" dirty="0">
                <a:solidFill>
                  <a:schemeClr val="tx1"/>
                </a:solidFill>
                <a:latin typeface="+mn-lt"/>
                <a:ea typeface="+mn-ea"/>
                <a:cs typeface="+mn-cs"/>
              </a:rPr>
              <a:t>Community</a:t>
            </a:r>
            <a:r>
              <a:rPr lang="en-AU" sz="1200" kern="1200" baseline="0" dirty="0">
                <a:solidFill>
                  <a:schemeClr val="tx1"/>
                </a:solidFill>
                <a:latin typeface="+mn-lt"/>
                <a:ea typeface="+mn-ea"/>
                <a:cs typeface="+mn-cs"/>
              </a:rPr>
              <a:t> resources against slavery (where? Not Ghana again?)</a:t>
            </a:r>
          </a:p>
          <a:p>
            <a:r>
              <a:rPr lang="en-AU" sz="1200" kern="1200" baseline="0" dirty="0" err="1">
                <a:solidFill>
                  <a:schemeClr val="tx1"/>
                </a:solidFill>
                <a:latin typeface="+mn-lt"/>
                <a:ea typeface="+mn-ea"/>
                <a:cs typeface="+mn-cs"/>
              </a:rPr>
              <a:t>Wannakonnect</a:t>
            </a:r>
            <a:r>
              <a:rPr lang="en-AU" sz="1200" kern="1200" baseline="0" dirty="0">
                <a:solidFill>
                  <a:schemeClr val="tx1"/>
                </a:solidFill>
                <a:latin typeface="+mn-lt"/>
                <a:ea typeface="+mn-ea"/>
                <a:cs typeface="+mn-cs"/>
              </a:rPr>
              <a:t>, income for radio stations (Kenya?)</a:t>
            </a:r>
          </a:p>
          <a:p>
            <a:r>
              <a:rPr lang="en-AU" sz="1200" kern="1200" baseline="0" dirty="0">
                <a:solidFill>
                  <a:schemeClr val="tx1"/>
                </a:solidFill>
                <a:latin typeface="+mn-lt"/>
                <a:ea typeface="+mn-ea"/>
                <a:cs typeface="+mn-cs"/>
              </a:rPr>
              <a:t>Journalist security mapping, Afghanistan</a:t>
            </a:r>
          </a:p>
          <a:p>
            <a:r>
              <a:rPr lang="en-AU" sz="1200" kern="1200" baseline="0" dirty="0">
                <a:solidFill>
                  <a:schemeClr val="tx1"/>
                </a:solidFill>
                <a:latin typeface="+mn-lt"/>
                <a:ea typeface="+mn-ea"/>
                <a:cs typeface="+mn-cs"/>
              </a:rPr>
              <a:t>Elections…something…</a:t>
            </a:r>
            <a:endParaRPr lang="en-AU" sz="1200" kern="1200" dirty="0">
              <a:solidFill>
                <a:schemeClr val="tx1"/>
              </a:solidFill>
              <a:latin typeface="+mn-lt"/>
              <a:ea typeface="+mn-ea"/>
              <a:cs typeface="+mn-cs"/>
            </a:endParaRPr>
          </a:p>
          <a:p>
            <a:endParaRPr lang="en-AU" sz="1200" kern="1200" dirty="0">
              <a:solidFill>
                <a:schemeClr val="tx1"/>
              </a:solidFill>
              <a:latin typeface="+mn-lt"/>
              <a:ea typeface="+mn-ea"/>
              <a:cs typeface="+mn-cs"/>
            </a:endParaRPr>
          </a:p>
          <a:p>
            <a:endParaRPr lang="en-AU" sz="1200" kern="1200" dirty="0">
              <a:solidFill>
                <a:schemeClr val="tx1"/>
              </a:solidFill>
              <a:latin typeface="+mn-lt"/>
              <a:ea typeface="+mn-ea"/>
              <a:cs typeface="+mn-cs"/>
            </a:endParaRPr>
          </a:p>
          <a:p>
            <a:r>
              <a:rPr lang="en-AU" sz="1200" kern="1200" dirty="0">
                <a:solidFill>
                  <a:schemeClr val="tx1"/>
                </a:solidFill>
                <a:latin typeface="+mn-lt"/>
                <a:ea typeface="+mn-ea"/>
                <a:cs typeface="+mn-cs"/>
              </a:rPr>
              <a:t>We learnt from the West Kalimantan pilot, that when interactive systems like SMS or IVR is used at a hyper-local or very local level, where there's local </a:t>
            </a:r>
            <a:r>
              <a:rPr lang="en-AU" sz="1200" kern="1200" dirty="0" err="1">
                <a:solidFill>
                  <a:schemeClr val="tx1"/>
                </a:solidFill>
                <a:latin typeface="+mn-lt"/>
                <a:ea typeface="+mn-ea"/>
                <a:cs typeface="+mn-cs"/>
              </a:rPr>
              <a:t>curation</a:t>
            </a:r>
            <a:r>
              <a:rPr lang="en-AU" sz="1200" kern="1200" dirty="0">
                <a:solidFill>
                  <a:schemeClr val="tx1"/>
                </a:solidFill>
                <a:latin typeface="+mn-lt"/>
                <a:ea typeface="+mn-ea"/>
                <a:cs typeface="+mn-cs"/>
              </a:rPr>
              <a:t> - there's positive outcome</a:t>
            </a:r>
            <a:endParaRPr lang="en-US" dirty="0"/>
          </a:p>
          <a:p>
            <a:endParaRPr lang="en-AU" sz="1200" kern="1200" dirty="0">
              <a:solidFill>
                <a:schemeClr val="tx1"/>
              </a:solidFill>
              <a:latin typeface="+mn-lt"/>
              <a:ea typeface="+mn-ea"/>
              <a:cs typeface="+mn-cs"/>
            </a:endParaRPr>
          </a:p>
          <a:p>
            <a:r>
              <a:rPr lang="en-AU" sz="1200" kern="1200" dirty="0">
                <a:solidFill>
                  <a:schemeClr val="tx1"/>
                </a:solidFill>
                <a:latin typeface="+mn-lt"/>
                <a:ea typeface="+mn-ea"/>
                <a:cs typeface="+mn-cs"/>
              </a:rPr>
              <a:t>E-Learning - our </a:t>
            </a:r>
            <a:r>
              <a:rPr lang="en-AU" sz="1200" kern="1200" dirty="0" err="1">
                <a:solidFill>
                  <a:schemeClr val="tx1"/>
                </a:solidFill>
                <a:latin typeface="+mn-lt"/>
                <a:ea typeface="+mn-ea"/>
                <a:cs typeface="+mn-cs"/>
              </a:rPr>
              <a:t>infoasaid</a:t>
            </a:r>
            <a:r>
              <a:rPr lang="en-AU" sz="1200" kern="1200" dirty="0">
                <a:solidFill>
                  <a:schemeClr val="tx1"/>
                </a:solidFill>
                <a:latin typeface="+mn-lt"/>
                <a:ea typeface="+mn-ea"/>
                <a:cs typeface="+mn-cs"/>
              </a:rPr>
              <a:t> program has created a free </a:t>
            </a:r>
            <a:r>
              <a:rPr lang="en-AU" sz="1200" kern="1200" dirty="0" err="1">
                <a:solidFill>
                  <a:schemeClr val="tx1"/>
                </a:solidFill>
                <a:latin typeface="+mn-lt"/>
                <a:ea typeface="+mn-ea"/>
                <a:cs typeface="+mn-cs"/>
              </a:rPr>
              <a:t>e</a:t>
            </a:r>
            <a:r>
              <a:rPr lang="en-AU" sz="1200" kern="1200" dirty="0">
                <a:solidFill>
                  <a:schemeClr val="tx1"/>
                </a:solidFill>
                <a:latin typeface="+mn-lt"/>
                <a:ea typeface="+mn-ea"/>
                <a:cs typeface="+mn-cs"/>
              </a:rPr>
              <a:t>-learning course 'Communication is Aid' </a:t>
            </a:r>
            <a:r>
              <a:rPr lang="en-AU" sz="1200" kern="1200" dirty="0">
                <a:solidFill>
                  <a:schemeClr val="tx1"/>
                </a:solidFill>
                <a:latin typeface="+mn-lt"/>
                <a:ea typeface="+mn-ea"/>
                <a:cs typeface="+mn-cs"/>
                <a:hlinkClick r:id="rId3"/>
              </a:rPr>
              <a:t>http://infoasaid.org/e-learning/course/star</a:t>
            </a:r>
            <a:endParaRPr lang="en-AU" sz="1200" kern="1200" dirty="0">
              <a:solidFill>
                <a:schemeClr val="tx1"/>
              </a:solidFill>
              <a:latin typeface="+mn-lt"/>
              <a:ea typeface="+mn-ea"/>
              <a:cs typeface="+mn-cs"/>
            </a:endParaRPr>
          </a:p>
          <a:p>
            <a:r>
              <a:rPr lang="en-US" sz="1200" kern="1200" dirty="0">
                <a:solidFill>
                  <a:schemeClr val="tx1"/>
                </a:solidFill>
                <a:latin typeface="+mn-lt"/>
                <a:ea typeface="+mn-ea"/>
                <a:cs typeface="+mn-cs"/>
              </a:rPr>
              <a:t> </a:t>
            </a:r>
            <a:endParaRPr lang="en-AU" sz="1200" kern="1200" dirty="0">
              <a:solidFill>
                <a:schemeClr val="tx1"/>
              </a:solidFill>
              <a:latin typeface="+mn-lt"/>
              <a:ea typeface="+mn-ea"/>
              <a:cs typeface="+mn-cs"/>
            </a:endParaRPr>
          </a:p>
          <a:p>
            <a:r>
              <a:rPr lang="en-US" dirty="0" err="1"/>
              <a:t>Internews</a:t>
            </a:r>
            <a:r>
              <a:rPr lang="en-US" dirty="0"/>
              <a:t> approach: Effective Use of </a:t>
            </a:r>
            <a:r>
              <a:rPr lang="en-US" dirty="0" err="1"/>
              <a:t>ICTs</a:t>
            </a:r>
            <a:endParaRPr lang="en-US" dirty="0"/>
          </a:p>
          <a:p>
            <a:pPr lvl="1">
              <a:buFont typeface="Arial"/>
              <a:buChar char="•"/>
            </a:pPr>
            <a:r>
              <a:rPr lang="en-US" b="1" dirty="0"/>
              <a:t>Build links and collaborations </a:t>
            </a:r>
            <a:r>
              <a:rPr lang="en-US" dirty="0"/>
              <a:t>between digital developers, government, community workers / NGOs, local communities, business. ICT needs to become mainstream.</a:t>
            </a:r>
            <a:endParaRPr lang="en-US" b="1" dirty="0"/>
          </a:p>
          <a:p>
            <a:pPr lvl="1">
              <a:buFont typeface="Arial"/>
              <a:buChar char="•"/>
            </a:pPr>
            <a:r>
              <a:rPr lang="en-US" dirty="0"/>
              <a:t>Community development, institutional development etc. principles remain central</a:t>
            </a:r>
          </a:p>
          <a:p>
            <a:pPr lvl="1">
              <a:buFont typeface="Arial"/>
              <a:buChar char="•"/>
            </a:pPr>
            <a:r>
              <a:rPr lang="en-US" dirty="0"/>
              <a:t>Understand key influences: private and public infrastructure investment, education, free speech and related laws, political discourse</a:t>
            </a:r>
          </a:p>
          <a:p>
            <a:endParaRPr lang="en-AU" sz="1200" kern="1200" dirty="0">
              <a:solidFill>
                <a:schemeClr val="tx1"/>
              </a:solidFill>
              <a:latin typeface="+mn-lt"/>
              <a:ea typeface="+mn-ea"/>
              <a:cs typeface="+mn-cs"/>
            </a:endParaRPr>
          </a:p>
          <a:p>
            <a:endParaRPr lang="en-AU" sz="1200" kern="1200" dirty="0">
              <a:solidFill>
                <a:schemeClr val="tx1"/>
              </a:solidFill>
              <a:latin typeface="+mn-lt"/>
              <a:ea typeface="+mn-ea"/>
              <a:cs typeface="+mn-cs"/>
            </a:endParaRPr>
          </a:p>
          <a:p>
            <a:r>
              <a:rPr lang="en-US" dirty="0"/>
              <a:t>---</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General thoughts / notes towards questions…</a:t>
            </a:r>
          </a:p>
          <a:p>
            <a:r>
              <a:rPr lang="en-US" sz="1200" kern="1200" baseline="0" dirty="0">
                <a:solidFill>
                  <a:schemeClr val="tx1"/>
                </a:solidFill>
                <a:latin typeface="+mn-lt"/>
                <a:ea typeface="+mn-ea"/>
                <a:cs typeface="+mn-cs"/>
              </a:rPr>
              <a:t>Ways forward</a:t>
            </a:r>
          </a:p>
          <a:p>
            <a:pPr lvl="1">
              <a:buFont typeface="Arial"/>
              <a:buChar char="•"/>
            </a:pPr>
            <a:r>
              <a:rPr lang="en-US" dirty="0"/>
              <a:t>Integrate within programs and institutions, but keep flexible to adapt and learn (tricky!)</a:t>
            </a:r>
          </a:p>
          <a:p>
            <a:pPr lvl="1">
              <a:buFont typeface="Arial"/>
              <a:buChar char="•"/>
            </a:pPr>
            <a:r>
              <a:rPr lang="en-US" dirty="0"/>
              <a:t>Universities, schools, targeted online coding courses (</a:t>
            </a:r>
            <a:r>
              <a:rPr lang="en-US" dirty="0" err="1"/>
              <a:t>Codecademy</a:t>
            </a:r>
            <a:r>
              <a:rPr lang="en-US" dirty="0"/>
              <a:t>, etc.)</a:t>
            </a:r>
          </a:p>
          <a:p>
            <a:pPr lvl="1">
              <a:buFont typeface="Arial"/>
              <a:buChar char="•"/>
            </a:pPr>
            <a:r>
              <a:rPr lang="en-US" dirty="0"/>
              <a:t>Public use and awareness</a:t>
            </a:r>
          </a:p>
          <a:p>
            <a:pPr lvl="1">
              <a:buFont typeface="Arial"/>
              <a:buChar char="•"/>
            </a:pPr>
            <a:r>
              <a:rPr lang="en-US" dirty="0"/>
              <a:t>Policy and advocacy </a:t>
            </a:r>
          </a:p>
          <a:p>
            <a:endParaRPr lang="en-AU"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illustration of how these things fit together: </a:t>
            </a:r>
            <a:r>
              <a:rPr lang="en-US" sz="1200" kern="1200" baseline="0" dirty="0" err="1">
                <a:solidFill>
                  <a:schemeClr val="tx1"/>
                </a:solidFill>
                <a:latin typeface="+mn-lt"/>
                <a:ea typeface="+mn-ea"/>
                <a:cs typeface="+mn-cs"/>
              </a:rPr>
              <a:t>Langit</a:t>
            </a:r>
            <a:r>
              <a:rPr lang="en-US" sz="1200" kern="1200" baseline="0" dirty="0">
                <a:solidFill>
                  <a:schemeClr val="tx1"/>
                </a:solidFill>
                <a:latin typeface="+mn-lt"/>
                <a:ea typeface="+mn-ea"/>
                <a:cs typeface="+mn-cs"/>
              </a:rPr>
              <a:t> 7 and mobile applications. Lack developers because of competition from Samsung (skill levels). Also can’t get data quickly enough because of bottlenecks in key government institutions’ data management (institutional capacity). Can’t use Google Maps because of the charges for high use, from Google’s business model (market influence). But OSM less well-known, needs </a:t>
            </a:r>
            <a:r>
              <a:rPr lang="en-US" sz="1200" kern="1200" baseline="0" dirty="0" err="1">
                <a:solidFill>
                  <a:schemeClr val="tx1"/>
                </a:solidFill>
                <a:latin typeface="+mn-lt"/>
                <a:ea typeface="+mn-ea"/>
                <a:cs typeface="+mn-cs"/>
              </a:rPr>
              <a:t>crowdmapping</a:t>
            </a:r>
            <a:r>
              <a:rPr lang="en-US" sz="1200" kern="1200" baseline="0" dirty="0">
                <a:solidFill>
                  <a:schemeClr val="tx1"/>
                </a:solidFill>
                <a:latin typeface="+mn-lt"/>
                <a:ea typeface="+mn-ea"/>
                <a:cs typeface="+mn-cs"/>
              </a:rPr>
              <a:t> input to work (civil society, volunteers needed). Consumers on feature phones, not using apps (citizen understanding and practice)– can use mobile websites but they strain with limited capacity in periods of high demand and can’t use ‘push’ technology (infrastructure). Fix any one of those things and change is possible.</a:t>
            </a:r>
          </a:p>
          <a:p>
            <a:endParaRPr lang="en-AU" sz="1200" kern="1200" dirty="0">
              <a:solidFill>
                <a:schemeClr val="tx1"/>
              </a:solidFill>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0361CC94-CC7C-42CF-8BC5-F3798244BB46}" type="slidenum">
              <a:rPr lang="en-US" smtClean="0"/>
              <a:pPr/>
              <a:t>20</a:t>
            </a:fld>
            <a:endParaRPr lang="en-US"/>
          </a:p>
        </p:txBody>
      </p:sp>
    </p:spTree>
    <p:extLst>
      <p:ext uri="{BB962C8B-B14F-4D97-AF65-F5344CB8AC3E}">
        <p14:creationId xmlns:p14="http://schemas.microsoft.com/office/powerpoint/2010/main" val="2993666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a:t>
            </a:r>
            <a:r>
              <a:rPr lang="en-US" baseline="0" dirty="0"/>
              <a:t> pilots, projects. Latest </a:t>
            </a:r>
            <a:r>
              <a:rPr lang="en-US" baseline="0" dirty="0" err="1"/>
              <a:t>Internews</a:t>
            </a:r>
            <a:r>
              <a:rPr lang="en-US" baseline="0" dirty="0"/>
              <a:t> activities in Indonesia.</a:t>
            </a:r>
            <a:endParaRPr lang="en-US" dirty="0"/>
          </a:p>
        </p:txBody>
      </p:sp>
      <p:sp>
        <p:nvSpPr>
          <p:cNvPr id="4" name="Slide Number Placeholder 3"/>
          <p:cNvSpPr>
            <a:spLocks noGrp="1"/>
          </p:cNvSpPr>
          <p:nvPr>
            <p:ph type="sldNum" sz="quarter" idx="10"/>
          </p:nvPr>
        </p:nvSpPr>
        <p:spPr/>
        <p:txBody>
          <a:bodyPr/>
          <a:lstStyle/>
          <a:p>
            <a:fld id="{0361CC94-CC7C-42CF-8BC5-F3798244BB46}" type="slidenum">
              <a:rPr lang="en-US" smtClean="0"/>
              <a:pPr/>
              <a:t>21</a:t>
            </a:fld>
            <a:endParaRPr lang="en-US"/>
          </a:p>
        </p:txBody>
      </p:sp>
    </p:spTree>
    <p:extLst>
      <p:ext uri="{BB962C8B-B14F-4D97-AF65-F5344CB8AC3E}">
        <p14:creationId xmlns:p14="http://schemas.microsoft.com/office/powerpoint/2010/main" val="2993666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61CC94-CC7C-42CF-8BC5-F3798244BB46}" type="slidenum">
              <a:rPr lang="en-US" smtClean="0"/>
              <a:pPr/>
              <a:t>12</a:t>
            </a:fld>
            <a:endParaRPr lang="en-US"/>
          </a:p>
        </p:txBody>
      </p:sp>
    </p:spTree>
    <p:extLst>
      <p:ext uri="{BB962C8B-B14F-4D97-AF65-F5344CB8AC3E}">
        <p14:creationId xmlns:p14="http://schemas.microsoft.com/office/powerpoint/2010/main" val="4175839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latin typeface="+mn-lt"/>
                <a:ea typeface="+mn-ea"/>
                <a:cs typeface="+mn-cs"/>
              </a:rPr>
              <a:t>There is some variation in these numbers depending on source, and other factors – e.g. lack of electricity</a:t>
            </a:r>
            <a:r>
              <a:rPr lang="en-AU" sz="1200" kern="1200" baseline="0" dirty="0">
                <a:solidFill>
                  <a:schemeClr val="tx1"/>
                </a:solidFill>
                <a:latin typeface="+mn-lt"/>
                <a:ea typeface="+mn-ea"/>
                <a:cs typeface="+mn-cs"/>
              </a:rPr>
              <a:t> access or mobile coverage – that lead to questions on comprehensiveness of coverage.</a:t>
            </a:r>
            <a:endParaRPr lang="en-AU" sz="1200" kern="1200" dirty="0">
              <a:solidFill>
                <a:schemeClr val="tx1"/>
              </a:solidFill>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361CC94-CC7C-42CF-8BC5-F3798244BB46}" type="slidenum">
              <a:rPr lang="en-US" smtClean="0"/>
              <a:pPr/>
              <a:t>13</a:t>
            </a:fld>
            <a:endParaRPr lang="en-US"/>
          </a:p>
        </p:txBody>
      </p:sp>
    </p:spTree>
    <p:extLst>
      <p:ext uri="{BB962C8B-B14F-4D97-AF65-F5344CB8AC3E}">
        <p14:creationId xmlns:p14="http://schemas.microsoft.com/office/powerpoint/2010/main" val="2993666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1CC94-CC7C-42CF-8BC5-F3798244BB46}" type="slidenum">
              <a:rPr lang="en-US" smtClean="0"/>
              <a:pPr/>
              <a:t>14</a:t>
            </a:fld>
            <a:endParaRPr lang="en-US"/>
          </a:p>
        </p:txBody>
      </p:sp>
    </p:spTree>
    <p:extLst>
      <p:ext uri="{BB962C8B-B14F-4D97-AF65-F5344CB8AC3E}">
        <p14:creationId xmlns:p14="http://schemas.microsoft.com/office/powerpoint/2010/main" val="2993666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1CC94-CC7C-42CF-8BC5-F3798244BB46}" type="slidenum">
              <a:rPr lang="en-US" smtClean="0"/>
              <a:pPr/>
              <a:t>15</a:t>
            </a:fld>
            <a:endParaRPr lang="en-US"/>
          </a:p>
        </p:txBody>
      </p:sp>
    </p:spTree>
    <p:extLst>
      <p:ext uri="{BB962C8B-B14F-4D97-AF65-F5344CB8AC3E}">
        <p14:creationId xmlns:p14="http://schemas.microsoft.com/office/powerpoint/2010/main" val="2993666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1CC94-CC7C-42CF-8BC5-F3798244BB46}" type="slidenum">
              <a:rPr lang="en-US" smtClean="0"/>
              <a:pPr/>
              <a:t>16</a:t>
            </a:fld>
            <a:endParaRPr lang="en-US"/>
          </a:p>
        </p:txBody>
      </p:sp>
    </p:spTree>
    <p:extLst>
      <p:ext uri="{BB962C8B-B14F-4D97-AF65-F5344CB8AC3E}">
        <p14:creationId xmlns:p14="http://schemas.microsoft.com/office/powerpoint/2010/main" val="2993666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1CC94-CC7C-42CF-8BC5-F3798244BB46}" type="slidenum">
              <a:rPr lang="en-US" smtClean="0"/>
              <a:pPr/>
              <a:t>17</a:t>
            </a:fld>
            <a:endParaRPr lang="en-US"/>
          </a:p>
        </p:txBody>
      </p:sp>
    </p:spTree>
    <p:extLst>
      <p:ext uri="{BB962C8B-B14F-4D97-AF65-F5344CB8AC3E}">
        <p14:creationId xmlns:p14="http://schemas.microsoft.com/office/powerpoint/2010/main" val="2993666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1CC94-CC7C-42CF-8BC5-F3798244BB46}" type="slidenum">
              <a:rPr lang="en-US" smtClean="0"/>
              <a:pPr/>
              <a:t>18</a:t>
            </a:fld>
            <a:endParaRPr lang="en-US"/>
          </a:p>
        </p:txBody>
      </p:sp>
    </p:spTree>
    <p:extLst>
      <p:ext uri="{BB962C8B-B14F-4D97-AF65-F5344CB8AC3E}">
        <p14:creationId xmlns:p14="http://schemas.microsoft.com/office/powerpoint/2010/main" val="2993666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latin typeface="+mn-lt"/>
                <a:ea typeface="+mn-ea"/>
                <a:cs typeface="+mn-cs"/>
              </a:rPr>
              <a:t>Islamabad</a:t>
            </a:r>
            <a:r>
              <a:rPr lang="en-AU" sz="1200" kern="1200" baseline="0" dirty="0">
                <a:solidFill>
                  <a:schemeClr val="tx1"/>
                </a:solidFill>
                <a:latin typeface="+mn-lt"/>
                <a:ea typeface="+mn-ea"/>
                <a:cs typeface="+mn-cs"/>
              </a:rPr>
              <a:t> Innovation Lab:</a:t>
            </a:r>
          </a:p>
          <a:p>
            <a:r>
              <a:rPr lang="en-US" dirty="0" err="1"/>
              <a:t>Mahafizz</a:t>
            </a:r>
            <a:r>
              <a:rPr lang="en-US" dirty="0"/>
              <a:t>:</a:t>
            </a:r>
            <a:r>
              <a:rPr lang="en-US" baseline="0" dirty="0"/>
              <a:t> Challenges for Rights defenders in tribal areas</a:t>
            </a:r>
          </a:p>
          <a:p>
            <a:r>
              <a:rPr lang="en-US" baseline="0" dirty="0"/>
              <a:t>Bus </a:t>
            </a:r>
            <a:r>
              <a:rPr lang="en-US" baseline="0" dirty="0" err="1"/>
              <a:t>Karo</a:t>
            </a:r>
            <a:r>
              <a:rPr lang="en-US" baseline="0" dirty="0"/>
              <a:t>: reporting domestic violence</a:t>
            </a:r>
          </a:p>
          <a:p>
            <a:r>
              <a:rPr lang="en-US" baseline="0" dirty="0" err="1"/>
              <a:t>Khoon</a:t>
            </a:r>
            <a:r>
              <a:rPr lang="en-US" baseline="0" dirty="0"/>
              <a:t> say </a:t>
            </a:r>
            <a:r>
              <a:rPr lang="en-US" baseline="0" dirty="0" err="1"/>
              <a:t>Zindagi</a:t>
            </a:r>
            <a:r>
              <a:rPr lang="en-US" baseline="0" dirty="0"/>
              <a:t>: community blood bank database</a:t>
            </a:r>
          </a:p>
          <a:p>
            <a:r>
              <a:rPr lang="en-US" baseline="0" dirty="0" err="1"/>
              <a:t>Mera</a:t>
            </a:r>
            <a:r>
              <a:rPr lang="en-US" baseline="0" dirty="0"/>
              <a:t> Vote </a:t>
            </a:r>
            <a:r>
              <a:rPr lang="en-US" baseline="0" dirty="0" err="1"/>
              <a:t>Meri</a:t>
            </a:r>
            <a:r>
              <a:rPr lang="en-US" baseline="0" dirty="0"/>
              <a:t> </a:t>
            </a:r>
            <a:r>
              <a:rPr lang="en-US" baseline="0" dirty="0" err="1"/>
              <a:t>Taqat</a:t>
            </a:r>
            <a:r>
              <a:rPr lang="en-US" baseline="0" dirty="0"/>
              <a:t> </a:t>
            </a:r>
            <a:r>
              <a:rPr lang="en-US" baseline="0" dirty="0" err="1"/>
              <a:t>facebook</a:t>
            </a:r>
            <a:r>
              <a:rPr lang="en-US" baseline="0" dirty="0"/>
              <a:t> page</a:t>
            </a:r>
          </a:p>
          <a:p>
            <a:r>
              <a:rPr lang="en-US" baseline="0" dirty="0"/>
              <a:t>Mother Child Health </a:t>
            </a:r>
            <a:r>
              <a:rPr lang="en-US" baseline="0" dirty="0" err="1"/>
              <a:t>Karak</a:t>
            </a:r>
            <a:r>
              <a:rPr lang="en-US" baseline="0" dirty="0"/>
              <a:t> (SMS access health care)</a:t>
            </a:r>
          </a:p>
          <a:p>
            <a:r>
              <a:rPr lang="en-US" baseline="0" dirty="0" err="1"/>
              <a:t>RYSe</a:t>
            </a:r>
            <a:r>
              <a:rPr lang="en-US" baseline="0" dirty="0"/>
              <a:t> Reclaim your space sexual violence reporting</a:t>
            </a:r>
          </a:p>
          <a:p>
            <a:r>
              <a:rPr lang="en-US" baseline="0" dirty="0" err="1"/>
              <a:t>Dysaster.org</a:t>
            </a:r>
            <a:endParaRPr lang="en-US" dirty="0"/>
          </a:p>
          <a:p>
            <a:endParaRPr lang="en-AU" sz="1200" kern="1200" dirty="0">
              <a:solidFill>
                <a:schemeClr val="tx1"/>
              </a:solidFill>
              <a:latin typeface="+mn-lt"/>
              <a:ea typeface="+mn-ea"/>
              <a:cs typeface="+mn-cs"/>
            </a:endParaRPr>
          </a:p>
          <a:p>
            <a:r>
              <a:rPr lang="en-AU" sz="1200" kern="1200" dirty="0">
                <a:solidFill>
                  <a:schemeClr val="tx1"/>
                </a:solidFill>
                <a:latin typeface="+mn-lt"/>
                <a:ea typeface="+mn-ea"/>
                <a:cs typeface="+mn-cs"/>
              </a:rPr>
              <a:t>Afghan Innovation</a:t>
            </a:r>
            <a:r>
              <a:rPr lang="en-AU" sz="1200" kern="1200" baseline="0" dirty="0">
                <a:solidFill>
                  <a:schemeClr val="tx1"/>
                </a:solidFill>
                <a:latin typeface="+mn-lt"/>
                <a:ea typeface="+mn-ea"/>
                <a:cs typeface="+mn-cs"/>
              </a:rPr>
              <a:t> Lab (some):</a:t>
            </a:r>
            <a:endParaRPr lang="en-US" dirty="0"/>
          </a:p>
          <a:p>
            <a:pPr lvl="2">
              <a:buFont typeface="Arial"/>
              <a:buChar char="•"/>
            </a:pPr>
            <a:r>
              <a:rPr lang="en-US" dirty="0"/>
              <a:t>Violence against women</a:t>
            </a:r>
          </a:p>
          <a:p>
            <a:pPr lvl="2">
              <a:buFont typeface="Arial"/>
              <a:buChar char="•"/>
            </a:pPr>
            <a:r>
              <a:rPr lang="en-US" dirty="0"/>
              <a:t>Polio tracking</a:t>
            </a:r>
          </a:p>
          <a:p>
            <a:pPr lvl="2">
              <a:buFont typeface="Arial"/>
              <a:buChar char="•"/>
            </a:pPr>
            <a:r>
              <a:rPr lang="en-US" dirty="0"/>
              <a:t>Election reporting</a:t>
            </a:r>
          </a:p>
          <a:p>
            <a:pPr lvl="2">
              <a:buFont typeface="Arial"/>
              <a:buChar char="•"/>
            </a:pPr>
            <a:r>
              <a:rPr lang="en-US" dirty="0"/>
              <a:t>Traffic monitoring</a:t>
            </a:r>
          </a:p>
          <a:p>
            <a:pPr lvl="2">
              <a:buFont typeface="Arial"/>
              <a:buChar char="•"/>
            </a:pPr>
            <a:r>
              <a:rPr lang="en-US" dirty="0"/>
              <a:t>Hajj registration 	…etc</a:t>
            </a:r>
            <a:endParaRPr lang="en-AU" sz="1200" kern="1200" dirty="0">
              <a:solidFill>
                <a:schemeClr val="tx1"/>
              </a:solidFill>
              <a:latin typeface="+mn-lt"/>
              <a:ea typeface="+mn-ea"/>
              <a:cs typeface="+mn-cs"/>
            </a:endParaRPr>
          </a:p>
          <a:p>
            <a:endParaRPr lang="en-AU" sz="1200" kern="1200" dirty="0">
              <a:solidFill>
                <a:schemeClr val="tx1"/>
              </a:solidFill>
              <a:latin typeface="+mn-lt"/>
              <a:ea typeface="+mn-ea"/>
              <a:cs typeface="+mn-cs"/>
            </a:endParaRPr>
          </a:p>
          <a:p>
            <a:r>
              <a:rPr lang="en-AU" sz="1200" kern="1200" dirty="0">
                <a:solidFill>
                  <a:schemeClr val="tx1"/>
                </a:solidFill>
                <a:latin typeface="+mn-lt"/>
                <a:ea typeface="+mn-ea"/>
                <a:cs typeface="+mn-cs"/>
              </a:rPr>
              <a:t>Our Innovation Lab models are a great way to introduce </a:t>
            </a:r>
            <a:r>
              <a:rPr lang="en-AU" sz="1200" kern="1200" dirty="0" err="1">
                <a:solidFill>
                  <a:schemeClr val="tx1"/>
                </a:solidFill>
                <a:latin typeface="+mn-lt"/>
                <a:ea typeface="+mn-ea"/>
                <a:cs typeface="+mn-cs"/>
              </a:rPr>
              <a:t>ICTs</a:t>
            </a:r>
            <a:r>
              <a:rPr lang="en-AU" sz="1200" kern="1200" dirty="0">
                <a:solidFill>
                  <a:schemeClr val="tx1"/>
                </a:solidFill>
                <a:latin typeface="+mn-lt"/>
                <a:ea typeface="+mn-ea"/>
                <a:cs typeface="+mn-cs"/>
              </a:rPr>
              <a:t> for development to civil society or even local govt staff/leaders who are traditionally not familiar with the stuff.  Also, the Lab model is a great way to introduce technical people, developments or the IT industry to working with civil society and government… It breaks down barriers.</a:t>
            </a:r>
          </a:p>
          <a:p>
            <a:r>
              <a:rPr lang="en-AU" sz="1200" kern="1200" dirty="0">
                <a:solidFill>
                  <a:schemeClr val="tx1"/>
                </a:solidFill>
                <a:latin typeface="+mn-lt"/>
                <a:ea typeface="+mn-ea"/>
                <a:cs typeface="+mn-cs"/>
              </a:rPr>
              <a:t> </a:t>
            </a:r>
          </a:p>
          <a:p>
            <a:endParaRPr lang="en-AU"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361CC94-CC7C-42CF-8BC5-F3798244BB46}" type="slidenum">
              <a:rPr lang="en-US" smtClean="0"/>
              <a:pPr/>
              <a:t>19</a:t>
            </a:fld>
            <a:endParaRPr lang="en-US"/>
          </a:p>
        </p:txBody>
      </p:sp>
    </p:spTree>
    <p:extLst>
      <p:ext uri="{BB962C8B-B14F-4D97-AF65-F5344CB8AC3E}">
        <p14:creationId xmlns:p14="http://schemas.microsoft.com/office/powerpoint/2010/main" val="299366600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emf"/><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3" descr="IN_ppt_slides_r10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rot="20827012">
            <a:off x="262660" y="2339718"/>
            <a:ext cx="5074282" cy="1847088"/>
          </a:xfrm>
        </p:spPr>
        <p:txBody>
          <a:bodyPr>
            <a:normAutofit/>
          </a:bodyPr>
          <a:lstStyle>
            <a:lvl1pPr algn="l">
              <a:defRPr sz="4000">
                <a:solidFill>
                  <a:srgbClr val="FFFFFF"/>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rot="20827012">
            <a:off x="540444" y="4177364"/>
            <a:ext cx="5109225" cy="590320"/>
          </a:xfrm>
        </p:spPr>
        <p:txBody>
          <a:bodyPr>
            <a:normAutofit/>
          </a:bodyPr>
          <a:lstStyle>
            <a:lvl1pPr marL="0" indent="0" algn="l">
              <a:buNone/>
              <a:defRPr sz="25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Picture 7" descr="color_horizontal_Tag.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0827012">
            <a:off x="596246" y="694818"/>
            <a:ext cx="2668155" cy="815270"/>
          </a:xfrm>
          <a:prstGeom prst="rect">
            <a:avLst/>
          </a:prstGeom>
        </p:spPr>
      </p:pic>
      <p:pic>
        <p:nvPicPr>
          <p:cNvPr id="5" name="Picture 4" descr="Afghan man and boy with radio_adj.jpg"/>
          <p:cNvPicPr>
            <a:picLocks noChangeAspect="1"/>
          </p:cNvPicPr>
          <p:nvPr userDrawn="1"/>
        </p:nvPicPr>
        <p:blipFill rotWithShape="1">
          <a:blip r:embed="rId4">
            <a:extLst>
              <a:ext uri="{28A0092B-C50C-407E-A947-70E740481C1C}">
                <a14:useLocalDpi xmlns:a14="http://schemas.microsoft.com/office/drawing/2010/main" val="0"/>
              </a:ext>
            </a:extLst>
          </a:blip>
          <a:srcRect l="32429" t="4450" r="-7804" b="2189"/>
          <a:stretch/>
        </p:blipFill>
        <p:spPr>
          <a:xfrm rot="20826743">
            <a:off x="5455681" y="419088"/>
            <a:ext cx="4839582" cy="3980663"/>
          </a:xfrm>
          <a:prstGeom prst="rect">
            <a:avLst/>
          </a:prstGeom>
        </p:spPr>
      </p:pic>
      <p:pic>
        <p:nvPicPr>
          <p:cNvPr id="6" name="Picture 5" descr="Afghanistan_Qarabaghmanwithradio_adj.jpg"/>
          <p:cNvPicPr>
            <a:picLocks noChangeAspect="1"/>
          </p:cNvPicPr>
          <p:nvPr userDrawn="1"/>
        </p:nvPicPr>
        <p:blipFill rotWithShape="1">
          <a:blip r:embed="rId5">
            <a:extLst>
              <a:ext uri="{28A0092B-C50C-407E-A947-70E740481C1C}">
                <a14:useLocalDpi xmlns:a14="http://schemas.microsoft.com/office/drawing/2010/main" val="0"/>
              </a:ext>
            </a:extLst>
          </a:blip>
          <a:srcRect l="674" t="5618" r="2832"/>
          <a:stretch/>
        </p:blipFill>
        <p:spPr>
          <a:xfrm rot="20831544">
            <a:off x="4717149" y="5055354"/>
            <a:ext cx="1708642" cy="1253420"/>
          </a:xfrm>
          <a:prstGeom prst="rect">
            <a:avLst/>
          </a:prstGeom>
        </p:spPr>
      </p:pic>
      <p:pic>
        <p:nvPicPr>
          <p:cNvPr id="9" name="Picture 8" descr="Chad_Bryant Castro-008.jpg"/>
          <p:cNvPicPr>
            <a:picLocks noChangeAspect="1"/>
          </p:cNvPicPr>
          <p:nvPr userDrawn="1"/>
        </p:nvPicPr>
        <p:blipFill rotWithShape="1">
          <a:blip r:embed="rId6">
            <a:extLst>
              <a:ext uri="{28A0092B-C50C-407E-A947-70E740481C1C}">
                <a14:useLocalDpi xmlns:a14="http://schemas.microsoft.com/office/drawing/2010/main" val="0"/>
              </a:ext>
            </a:extLst>
          </a:blip>
          <a:srcRect l="1959" t="5235" r="1888" b="1818"/>
          <a:stretch/>
        </p:blipFill>
        <p:spPr>
          <a:xfrm rot="20831544">
            <a:off x="2772374" y="5485617"/>
            <a:ext cx="1929929" cy="1243689"/>
          </a:xfrm>
          <a:prstGeom prst="rect">
            <a:avLst/>
          </a:prstGeom>
        </p:spPr>
      </p:pic>
      <p:pic>
        <p:nvPicPr>
          <p:cNvPr id="10" name="Picture 9" descr="Chad_IMG_5154.JPG"/>
          <p:cNvPicPr>
            <a:picLocks noChangeAspect="1"/>
          </p:cNvPicPr>
          <p:nvPr userDrawn="1"/>
        </p:nvPicPr>
        <p:blipFill rotWithShape="1">
          <a:blip r:embed="rId7">
            <a:extLst>
              <a:ext uri="{28A0092B-C50C-407E-A947-70E740481C1C}">
                <a14:useLocalDpi xmlns:a14="http://schemas.microsoft.com/office/drawing/2010/main" val="0"/>
              </a:ext>
            </a:extLst>
          </a:blip>
          <a:srcRect r="36375" b="4696"/>
          <a:stretch/>
        </p:blipFill>
        <p:spPr>
          <a:xfrm rot="20831544">
            <a:off x="8192063" y="4327857"/>
            <a:ext cx="1110236" cy="1247277"/>
          </a:xfrm>
          <a:prstGeom prst="rect">
            <a:avLst/>
          </a:prstGeom>
        </p:spPr>
      </p:pic>
      <p:pic>
        <p:nvPicPr>
          <p:cNvPr id="11" name="Picture 10" descr="Ethiopia_Shashemene 2 Behailu GebreEgezibeher.jpg"/>
          <p:cNvPicPr>
            <a:picLocks noChangeAspect="1"/>
          </p:cNvPicPr>
          <p:nvPr userDrawn="1"/>
        </p:nvPicPr>
        <p:blipFill rotWithShape="1">
          <a:blip r:embed="rId8">
            <a:extLst>
              <a:ext uri="{28A0092B-C50C-407E-A947-70E740481C1C}">
                <a14:useLocalDpi xmlns:a14="http://schemas.microsoft.com/office/drawing/2010/main" val="0"/>
              </a:ext>
            </a:extLst>
          </a:blip>
          <a:srcRect l="2327" t="3048" r="11479" b="12922"/>
          <a:stretch/>
        </p:blipFill>
        <p:spPr>
          <a:xfrm rot="20831544">
            <a:off x="6438596" y="4651733"/>
            <a:ext cx="1721165" cy="1258487"/>
          </a:xfrm>
          <a:prstGeom prst="rect">
            <a:avLst/>
          </a:prstGeom>
        </p:spPr>
      </p:pic>
    </p:spTree>
    <p:extLst>
      <p:ext uri="{BB962C8B-B14F-4D97-AF65-F5344CB8AC3E}">
        <p14:creationId xmlns:p14="http://schemas.microsoft.com/office/powerpoint/2010/main" val="2182179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pic>
        <p:nvPicPr>
          <p:cNvPr id="5" name="Picture 4" descr="IN_ppt_slides_r1054.jpg"/>
          <p:cNvPicPr>
            <a:picLocks noChangeAspect="1"/>
          </p:cNvPicPr>
          <p:nvPr userDrawn="1"/>
        </p:nvPicPr>
        <p:blipFill rotWithShape="1">
          <a:blip r:embed="rId2">
            <a:extLst>
              <a:ext uri="{28A0092B-C50C-407E-A947-70E740481C1C}">
                <a14:useLocalDpi xmlns:a14="http://schemas.microsoft.com/office/drawing/2010/main" val="0"/>
              </a:ext>
            </a:extLst>
          </a:blip>
          <a:srcRect r="95453"/>
          <a:stretch/>
        </p:blipFill>
        <p:spPr>
          <a:xfrm>
            <a:off x="-148830" y="0"/>
            <a:ext cx="415758" cy="6858000"/>
          </a:xfrm>
          <a:prstGeom prst="rect">
            <a:avLst/>
          </a:prstGeom>
        </p:spPr>
      </p:pic>
      <p:pic>
        <p:nvPicPr>
          <p:cNvPr id="11" name="Picture 10" descr="color_horizontal_Tag.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6928" y="6135752"/>
            <a:ext cx="1926047" cy="588515"/>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solidFill>
                  <a:srgbClr val="123D81"/>
                </a:solidFill>
                <a:latin typeface="Arial Black"/>
                <a:cs typeface="Arial Black"/>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9" name="Text Box 5"/>
          <p:cNvSpPr txBox="1">
            <a:spLocks noGrp="1" noChangeArrowheads="1"/>
          </p:cNvSpPr>
          <p:nvPr>
            <p:ph type="sldNum" sz="quarter" idx="10"/>
          </p:nvPr>
        </p:nvSpPr>
        <p:spPr>
          <a:xfrm>
            <a:off x="7003059" y="6427120"/>
            <a:ext cx="2040928" cy="342900"/>
          </a:xfrm>
          <a:prstGeom prst="rect">
            <a:avLst/>
          </a:prstGeom>
          <a:ln/>
        </p:spPr>
        <p:txBody>
          <a:bodyPr/>
          <a:lstStyle>
            <a:lvl1pPr algn="r">
              <a:defRPr sz="1200">
                <a:solidFill>
                  <a:schemeClr val="bg1">
                    <a:lumMod val="65000"/>
                  </a:schemeClr>
                </a:solidFill>
                <a:latin typeface="Arial"/>
                <a:cs typeface="Arial"/>
              </a:defRPr>
            </a:lvl1pPr>
          </a:lstStyle>
          <a:p>
            <a:pPr>
              <a:defRPr/>
            </a:pPr>
            <a:r>
              <a:rPr lang="en-US" dirty="0"/>
              <a:t>INTERNEWS | </a:t>
            </a:r>
            <a:fld id="{7A82A022-CF94-1849-AA47-094D54E4CE51}" type="slidenum">
              <a:rPr lang="en-US" smtClean="0"/>
              <a:pPr>
                <a:defRPr/>
              </a:pPr>
              <a:t>‹#›</a:t>
            </a:fld>
            <a:endParaRPr lang="en-US" dirty="0"/>
          </a:p>
        </p:txBody>
      </p:sp>
    </p:spTree>
    <p:extLst>
      <p:ext uri="{BB962C8B-B14F-4D97-AF65-F5344CB8AC3E}">
        <p14:creationId xmlns:p14="http://schemas.microsoft.com/office/powerpoint/2010/main" val="2004278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DFB1E19-DD78-9E4A-AEFF-D2E6DBDAFD16}" type="datetimeFigureOut">
              <a:rPr lang="en-US" smtClean="0"/>
              <a:pPr/>
              <a:t>2/17/2026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E4492E3-4FF3-B94D-B961-D11DE8F0BC0C}" type="slidenum">
              <a:rPr lang="en-US" smtClean="0"/>
              <a:pPr/>
              <a:t>‹#›</a:t>
            </a:fld>
            <a:endParaRPr lang="en-US"/>
          </a:p>
        </p:txBody>
      </p:sp>
    </p:spTree>
    <p:extLst>
      <p:ext uri="{BB962C8B-B14F-4D97-AF65-F5344CB8AC3E}">
        <p14:creationId xmlns:p14="http://schemas.microsoft.com/office/powerpoint/2010/main" val="730270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descr="IN_ppt_slides_r1051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2233448"/>
            <a:ext cx="7772400" cy="1362075"/>
          </a:xfrm>
        </p:spPr>
        <p:txBody>
          <a:bodyPr anchor="t">
            <a:normAutofit/>
          </a:bodyPr>
          <a:lstStyle>
            <a:lvl1pPr algn="ctr">
              <a:defRPr sz="3500" b="1" cap="all">
                <a:solidFill>
                  <a:srgbClr val="0058BF"/>
                </a:solidFill>
                <a:latin typeface="Arial Black"/>
                <a:cs typeface="Arial Black"/>
              </a:defRPr>
            </a:lvl1pPr>
          </a:lstStyle>
          <a:p>
            <a:r>
              <a:rPr lang="en-US" dirty="0"/>
              <a:t>Click to edit Master title style</a:t>
            </a:r>
          </a:p>
        </p:txBody>
      </p:sp>
    </p:spTree>
    <p:extLst>
      <p:ext uri="{BB962C8B-B14F-4D97-AF65-F5344CB8AC3E}">
        <p14:creationId xmlns:p14="http://schemas.microsoft.com/office/powerpoint/2010/main" val="1760627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3" name="Picture 2" descr="IN_ppt_slides_r1051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2233448"/>
            <a:ext cx="7772400" cy="1362075"/>
          </a:xfrm>
        </p:spPr>
        <p:txBody>
          <a:bodyPr anchor="t">
            <a:normAutofit/>
          </a:bodyPr>
          <a:lstStyle>
            <a:lvl1pPr algn="ctr">
              <a:defRPr sz="3500" b="1" cap="all">
                <a:solidFill>
                  <a:srgbClr val="FFA01C"/>
                </a:solidFill>
                <a:latin typeface="Arial Black"/>
                <a:cs typeface="Arial Black"/>
              </a:defRPr>
            </a:lvl1pPr>
          </a:lstStyle>
          <a:p>
            <a:r>
              <a:rPr lang="en-US" dirty="0"/>
              <a:t>Click to edit Master title style</a:t>
            </a:r>
          </a:p>
        </p:txBody>
      </p:sp>
    </p:spTree>
    <p:extLst>
      <p:ext uri="{BB962C8B-B14F-4D97-AF65-F5344CB8AC3E}">
        <p14:creationId xmlns:p14="http://schemas.microsoft.com/office/powerpoint/2010/main" val="1422689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2" descr="IN_ppt_slides_r105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2233448"/>
            <a:ext cx="7772400" cy="1362075"/>
          </a:xfrm>
        </p:spPr>
        <p:txBody>
          <a:bodyPr anchor="t">
            <a:normAutofit/>
          </a:bodyPr>
          <a:lstStyle>
            <a:lvl1pPr algn="ctr">
              <a:defRPr sz="3500" b="1" cap="all">
                <a:solidFill>
                  <a:srgbClr val="A4D077"/>
                </a:solidFill>
                <a:latin typeface="Arial Black"/>
                <a:cs typeface="Arial Black"/>
              </a:defRPr>
            </a:lvl1pPr>
          </a:lstStyle>
          <a:p>
            <a:r>
              <a:rPr lang="en-US" dirty="0"/>
              <a:t>Click to edit Master title style</a:t>
            </a:r>
          </a:p>
        </p:txBody>
      </p:sp>
    </p:spTree>
    <p:extLst>
      <p:ext uri="{BB962C8B-B14F-4D97-AF65-F5344CB8AC3E}">
        <p14:creationId xmlns:p14="http://schemas.microsoft.com/office/powerpoint/2010/main" val="1358369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descr="IN_ppt_slides_r1051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descr="color_horizontal_Tag.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6928" y="6135752"/>
            <a:ext cx="1926047" cy="588515"/>
          </a:xfrm>
          <a:prstGeom prst="rect">
            <a:avLst/>
          </a:prstGeom>
        </p:spPr>
      </p:pic>
      <p:sp>
        <p:nvSpPr>
          <p:cNvPr id="7" name="Title 1"/>
          <p:cNvSpPr>
            <a:spLocks noGrp="1"/>
          </p:cNvSpPr>
          <p:nvPr>
            <p:ph type="title"/>
          </p:nvPr>
        </p:nvSpPr>
        <p:spPr>
          <a:xfrm>
            <a:off x="1646736" y="623465"/>
            <a:ext cx="6867838" cy="1143000"/>
          </a:xfrm>
        </p:spPr>
        <p:txBody>
          <a:bodyPr>
            <a:normAutofit/>
          </a:bodyPr>
          <a:lstStyle>
            <a:lvl1pPr algn="l">
              <a:defRPr sz="3000">
                <a:solidFill>
                  <a:srgbClr val="123D81"/>
                </a:solidFill>
                <a:latin typeface="Arial"/>
                <a:cs typeface="Arial"/>
              </a:defRPr>
            </a:lvl1pPr>
          </a:lstStyle>
          <a:p>
            <a:r>
              <a:rPr lang="en-US" dirty="0"/>
              <a:t>Click to edit Master title style</a:t>
            </a:r>
          </a:p>
        </p:txBody>
      </p:sp>
      <p:sp>
        <p:nvSpPr>
          <p:cNvPr id="8" name="Text Placeholder 2"/>
          <p:cNvSpPr>
            <a:spLocks noGrp="1"/>
          </p:cNvSpPr>
          <p:nvPr>
            <p:ph type="body" idx="1"/>
          </p:nvPr>
        </p:nvSpPr>
        <p:spPr>
          <a:xfrm>
            <a:off x="1646735" y="1937604"/>
            <a:ext cx="6089721" cy="639762"/>
          </a:xfrm>
        </p:spPr>
        <p:txBody>
          <a:bodyPr anchor="b"/>
          <a:lstStyle>
            <a:lvl1pPr marL="0" indent="0">
              <a:buNone/>
              <a:defRPr sz="24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Content Placeholder 3"/>
          <p:cNvSpPr>
            <a:spLocks noGrp="1"/>
          </p:cNvSpPr>
          <p:nvPr>
            <p:ph sz="half" idx="2"/>
          </p:nvPr>
        </p:nvSpPr>
        <p:spPr>
          <a:xfrm>
            <a:off x="1646736" y="2577366"/>
            <a:ext cx="6089720" cy="3951288"/>
          </a:xfrm>
        </p:spPr>
        <p:txBody>
          <a:bodyPr>
            <a:normAutofit/>
          </a:bodyPr>
          <a:lstStyle>
            <a:lvl1pPr marL="0" indent="0">
              <a:buFontTx/>
              <a:buNone/>
              <a:defRPr sz="1600">
                <a:latin typeface="Arial"/>
                <a:cs typeface="Arial"/>
              </a:defRPr>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13" name="Text Box 5"/>
          <p:cNvSpPr txBox="1">
            <a:spLocks noGrp="1" noChangeArrowheads="1"/>
          </p:cNvSpPr>
          <p:nvPr>
            <p:ph type="sldNum" sz="quarter" idx="10"/>
          </p:nvPr>
        </p:nvSpPr>
        <p:spPr>
          <a:xfrm>
            <a:off x="7003059" y="6427120"/>
            <a:ext cx="2040928" cy="342900"/>
          </a:xfrm>
          <a:prstGeom prst="rect">
            <a:avLst/>
          </a:prstGeom>
          <a:ln/>
        </p:spPr>
        <p:txBody>
          <a:bodyPr/>
          <a:lstStyle>
            <a:lvl1pPr algn="r">
              <a:defRPr sz="1200">
                <a:solidFill>
                  <a:schemeClr val="bg1"/>
                </a:solidFill>
                <a:latin typeface="Arial"/>
                <a:cs typeface="Arial"/>
              </a:defRPr>
            </a:lvl1pPr>
          </a:lstStyle>
          <a:p>
            <a:pPr>
              <a:defRPr/>
            </a:pPr>
            <a:r>
              <a:rPr lang="en-US" dirty="0"/>
              <a:t>INTERNEWS | </a:t>
            </a:r>
            <a:fld id="{7A82A022-CF94-1849-AA47-094D54E4CE51}" type="slidenum">
              <a:rPr lang="en-US" smtClean="0"/>
              <a:pPr>
                <a:defRPr/>
              </a:pPr>
              <a:t>‹#›</a:t>
            </a:fld>
            <a:endParaRPr lang="en-US" dirty="0"/>
          </a:p>
        </p:txBody>
      </p:sp>
    </p:spTree>
    <p:extLst>
      <p:ext uri="{BB962C8B-B14F-4D97-AF65-F5344CB8AC3E}">
        <p14:creationId xmlns:p14="http://schemas.microsoft.com/office/powerpoint/2010/main" val="3810525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2" name="Picture 1" descr="IN_ppt_slides_r1051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p:txBody>
          <a:bodyPr/>
          <a:lstStyle>
            <a:lvl1pPr marL="0" indent="0">
              <a:buFontTx/>
              <a:buNone/>
              <a:defRPr>
                <a:solidFill>
                  <a:srgbClr val="123D81"/>
                </a:solidFill>
                <a:latin typeface="Arial"/>
                <a:cs typeface="Arial"/>
              </a:defRPr>
            </a:lvl1pPr>
            <a:lvl2pPr marL="742950" indent="-285750">
              <a:buFont typeface="Wingdings" charset="2"/>
              <a:buChar char="§"/>
              <a:defRPr>
                <a:latin typeface="Arial"/>
                <a:cs typeface="Arial"/>
              </a:defRPr>
            </a:lvl2pPr>
            <a:lvl3pPr marL="1143000" indent="-228600">
              <a:buFont typeface="Wingdings" charset="2"/>
              <a:buChar char="§"/>
              <a:defRPr>
                <a:latin typeface="Arial"/>
                <a:cs typeface="Arial"/>
              </a:defRPr>
            </a:lvl3pPr>
            <a:lvl4pPr marL="1600200" indent="-228600">
              <a:buFont typeface="Wingdings" charset="2"/>
              <a:buChar char="§"/>
              <a:defRPr>
                <a:latin typeface="Arial"/>
                <a:cs typeface="Arial"/>
              </a:defRPr>
            </a:lvl4pPr>
            <a:lvl5pPr marL="2057400" indent="-228600">
              <a:buFont typeface="Wingdings" charset="2"/>
              <a:buChar char="§"/>
              <a:defRPr>
                <a:latin typeface="Arial"/>
                <a:cs typeface="Arial"/>
              </a:defRPr>
            </a:lvl5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3"/>
            <a:r>
              <a:rPr lang="en-US" dirty="0"/>
              <a:t>Fifth level</a:t>
            </a:r>
          </a:p>
        </p:txBody>
      </p:sp>
      <p:sp>
        <p:nvSpPr>
          <p:cNvPr id="9" name="Title 1"/>
          <p:cNvSpPr>
            <a:spLocks noGrp="1"/>
          </p:cNvSpPr>
          <p:nvPr>
            <p:ph type="title"/>
          </p:nvPr>
        </p:nvSpPr>
        <p:spPr>
          <a:xfrm>
            <a:off x="2960425" y="220974"/>
            <a:ext cx="5726375" cy="1143000"/>
          </a:xfrm>
        </p:spPr>
        <p:txBody>
          <a:bodyPr>
            <a:normAutofit/>
          </a:bodyPr>
          <a:lstStyle>
            <a:lvl1pPr algn="r">
              <a:defRPr sz="3000">
                <a:solidFill>
                  <a:srgbClr val="01499E"/>
                </a:solidFill>
                <a:latin typeface="Arial"/>
                <a:cs typeface="Arial"/>
              </a:defRPr>
            </a:lvl1pPr>
          </a:lstStyle>
          <a:p>
            <a:r>
              <a:rPr lang="en-US" dirty="0"/>
              <a:t>Click to edit Master title style</a:t>
            </a:r>
          </a:p>
        </p:txBody>
      </p:sp>
      <p:sp>
        <p:nvSpPr>
          <p:cNvPr id="10" name="Text Box 5"/>
          <p:cNvSpPr txBox="1">
            <a:spLocks noGrp="1" noChangeArrowheads="1"/>
          </p:cNvSpPr>
          <p:nvPr>
            <p:ph type="sldNum" sz="quarter" idx="10"/>
          </p:nvPr>
        </p:nvSpPr>
        <p:spPr>
          <a:xfrm>
            <a:off x="7003059" y="6427120"/>
            <a:ext cx="2040928" cy="342900"/>
          </a:xfrm>
          <a:prstGeom prst="rect">
            <a:avLst/>
          </a:prstGeom>
          <a:ln/>
        </p:spPr>
        <p:txBody>
          <a:bodyPr/>
          <a:lstStyle>
            <a:lvl1pPr algn="r">
              <a:defRPr sz="1200">
                <a:solidFill>
                  <a:srgbClr val="FFFFFF"/>
                </a:solidFill>
                <a:latin typeface="Arial"/>
                <a:cs typeface="Arial"/>
              </a:defRPr>
            </a:lvl1pPr>
          </a:lstStyle>
          <a:p>
            <a:pPr>
              <a:defRPr/>
            </a:pPr>
            <a:r>
              <a:rPr lang="en-US" dirty="0"/>
              <a:t>INTERNEWS | </a:t>
            </a:r>
            <a:fld id="{7A82A022-CF94-1849-AA47-094D54E4CE51}" type="slidenum">
              <a:rPr lang="en-US" smtClean="0"/>
              <a:pPr>
                <a:defRPr/>
              </a:pPr>
              <a:t>‹#›</a:t>
            </a:fld>
            <a:endParaRPr lang="en-US" dirty="0"/>
          </a:p>
        </p:txBody>
      </p:sp>
      <p:pic>
        <p:nvPicPr>
          <p:cNvPr id="8" name="Picture 7" descr="color_horizontal_Tag.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6928" y="6135752"/>
            <a:ext cx="1926047" cy="588515"/>
          </a:xfrm>
          <a:prstGeom prst="rect">
            <a:avLst/>
          </a:prstGeom>
        </p:spPr>
      </p:pic>
    </p:spTree>
    <p:extLst>
      <p:ext uri="{BB962C8B-B14F-4D97-AF65-F5344CB8AC3E}">
        <p14:creationId xmlns:p14="http://schemas.microsoft.com/office/powerpoint/2010/main" val="4204176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pic>
        <p:nvPicPr>
          <p:cNvPr id="2" name="Picture 1" descr="IN_ppt_slides_r1051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2960425" y="220974"/>
            <a:ext cx="5726375" cy="1143000"/>
          </a:xfrm>
        </p:spPr>
        <p:txBody>
          <a:bodyPr>
            <a:normAutofit/>
          </a:bodyPr>
          <a:lstStyle>
            <a:lvl1pPr algn="r">
              <a:defRPr sz="3000">
                <a:solidFill>
                  <a:srgbClr val="01499E"/>
                </a:solidFill>
                <a:latin typeface="Arial"/>
                <a:cs typeface="Aria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Box 5"/>
          <p:cNvSpPr txBox="1">
            <a:spLocks noGrp="1" noChangeArrowheads="1"/>
          </p:cNvSpPr>
          <p:nvPr>
            <p:ph type="sldNum" sz="quarter" idx="10"/>
          </p:nvPr>
        </p:nvSpPr>
        <p:spPr>
          <a:xfrm>
            <a:off x="7003059" y="6427120"/>
            <a:ext cx="2040928" cy="342900"/>
          </a:xfrm>
          <a:prstGeom prst="rect">
            <a:avLst/>
          </a:prstGeom>
          <a:ln/>
        </p:spPr>
        <p:txBody>
          <a:bodyPr/>
          <a:lstStyle>
            <a:lvl1pPr algn="r">
              <a:defRPr sz="1200">
                <a:solidFill>
                  <a:schemeClr val="bg1"/>
                </a:solidFill>
                <a:latin typeface="Arial"/>
                <a:cs typeface="Arial"/>
              </a:defRPr>
            </a:lvl1pPr>
          </a:lstStyle>
          <a:p>
            <a:pPr>
              <a:defRPr/>
            </a:pPr>
            <a:r>
              <a:rPr lang="en-US" dirty="0"/>
              <a:t>INTERNEWS | </a:t>
            </a:r>
            <a:fld id="{7A82A022-CF94-1849-AA47-094D54E4CE51}" type="slidenum">
              <a:rPr lang="en-US" smtClean="0"/>
              <a:pPr>
                <a:defRPr/>
              </a:pPr>
              <a:t>‹#›</a:t>
            </a:fld>
            <a:endParaRPr lang="en-US" dirty="0"/>
          </a:p>
        </p:txBody>
      </p:sp>
      <p:pic>
        <p:nvPicPr>
          <p:cNvPr id="10" name="Picture 9" descr="color_horizontal_Tag.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6928" y="6135752"/>
            <a:ext cx="1926047" cy="588515"/>
          </a:xfrm>
          <a:prstGeom prst="rect">
            <a:avLst/>
          </a:prstGeom>
        </p:spPr>
      </p:pic>
    </p:spTree>
    <p:extLst>
      <p:ext uri="{BB962C8B-B14F-4D97-AF65-F5344CB8AC3E}">
        <p14:creationId xmlns:p14="http://schemas.microsoft.com/office/powerpoint/2010/main" val="3195347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233448"/>
            <a:ext cx="7772400" cy="1362075"/>
          </a:xfrm>
        </p:spPr>
        <p:txBody>
          <a:bodyPr anchor="t">
            <a:normAutofit/>
          </a:bodyPr>
          <a:lstStyle>
            <a:lvl1pPr algn="ctr">
              <a:defRPr sz="3500" b="1" cap="all">
                <a:solidFill>
                  <a:srgbClr val="123D81"/>
                </a:solidFill>
                <a:latin typeface="Arial Black"/>
                <a:cs typeface="Arial Black"/>
              </a:defRPr>
            </a:lvl1pPr>
          </a:lstStyle>
          <a:p>
            <a:r>
              <a:rPr lang="en-US" dirty="0"/>
              <a:t>Click to edit Master title style</a:t>
            </a:r>
          </a:p>
        </p:txBody>
      </p:sp>
      <p:pic>
        <p:nvPicPr>
          <p:cNvPr id="4" name="Picture 3" descr="color_horizontal_Tag.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57190" y="5526198"/>
            <a:ext cx="2668155" cy="815270"/>
          </a:xfrm>
          <a:prstGeom prst="rect">
            <a:avLst/>
          </a:prstGeom>
        </p:spPr>
      </p:pic>
    </p:spTree>
    <p:extLst>
      <p:ext uri="{BB962C8B-B14F-4D97-AF65-F5344CB8AC3E}">
        <p14:creationId xmlns:p14="http://schemas.microsoft.com/office/powerpoint/2010/main" val="1736202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p:spPr>
        <p:txBody>
          <a:bodyPr/>
          <a:lstStyle/>
          <a:p>
            <a:r>
              <a:rPr lang="en-US" dirty="0"/>
              <a:t>Click to edit Master title style</a:t>
            </a:r>
          </a:p>
        </p:txBody>
      </p:sp>
    </p:spTree>
    <p:extLst>
      <p:ext uri="{BB962C8B-B14F-4D97-AF65-F5344CB8AC3E}">
        <p14:creationId xmlns:p14="http://schemas.microsoft.com/office/powerpoint/2010/main" val="4193826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663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22.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Internews</a:t>
            </a:r>
          </a:p>
        </p:txBody>
      </p:sp>
      <p:sp>
        <p:nvSpPr>
          <p:cNvPr id="3" name="Subtitle 2"/>
          <p:cNvSpPr>
            <a:spLocks noGrp="1"/>
          </p:cNvSpPr>
          <p:nvPr>
            <p:ph type="subTitle" idx="1"/>
          </p:nvPr>
        </p:nvSpPr>
        <p:spPr/>
        <p:txBody>
          <a:bodyPr/>
          <a:lstStyle/>
          <a:p>
            <a:r>
              <a:rPr lang="en-US" dirty="0"/>
              <a:t>Tweets, Texts and Social Change</a:t>
            </a:r>
          </a:p>
          <a:p>
            <a:endParaRPr lang="en-US" dirty="0"/>
          </a:p>
        </p:txBody>
      </p:sp>
    </p:spTree>
    <p:extLst>
      <p:ext uri="{BB962C8B-B14F-4D97-AF65-F5344CB8AC3E}">
        <p14:creationId xmlns:p14="http://schemas.microsoft.com/office/powerpoint/2010/main" val="4123908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Impact on governance and transparency</a:t>
            </a:r>
            <a:br>
              <a:rPr lang="en-US" dirty="0"/>
            </a:br>
            <a:endParaRPr lang="en-US" dirty="0"/>
          </a:p>
        </p:txBody>
      </p:sp>
      <p:pic>
        <p:nvPicPr>
          <p:cNvPr id="7" name="Content Placeholder 6" descr="Screen Shot 2013-07-29 at 9.54.07 PM.png"/>
          <p:cNvPicPr>
            <a:picLocks noGrp="1" noChangeAspect="1"/>
          </p:cNvPicPr>
          <p:nvPr>
            <p:ph sz="half" idx="2"/>
          </p:nvPr>
        </p:nvPicPr>
        <p:blipFill>
          <a:blip r:embed="rId2">
            <a:extLst>
              <a:ext uri="{28A0092B-C50C-407E-A947-70E740481C1C}">
                <a14:useLocalDpi xmlns:a14="http://schemas.microsoft.com/office/drawing/2010/main" val="0"/>
              </a:ext>
            </a:extLst>
          </a:blip>
          <a:srcRect t="-18590" b="-18590"/>
          <a:stretch>
            <a:fillRect/>
          </a:stretch>
        </p:blipFill>
        <p:spPr>
          <a:xfrm>
            <a:off x="965200" y="266826"/>
            <a:ext cx="6739468" cy="6591174"/>
          </a:xfrm>
        </p:spPr>
      </p:pic>
    </p:spTree>
    <p:extLst>
      <p:ext uri="{BB962C8B-B14F-4D97-AF65-F5344CB8AC3E}">
        <p14:creationId xmlns:p14="http://schemas.microsoft.com/office/powerpoint/2010/main" val="773549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IMG_5675.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0" y="829734"/>
            <a:ext cx="9144000" cy="4906963"/>
          </a:xfrm>
        </p:spPr>
      </p:pic>
    </p:spTree>
    <p:extLst>
      <p:ext uri="{BB962C8B-B14F-4D97-AF65-F5344CB8AC3E}">
        <p14:creationId xmlns:p14="http://schemas.microsoft.com/office/powerpoint/2010/main" val="2017289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Indonesia: media and technology</a:t>
            </a:r>
          </a:p>
        </p:txBody>
      </p:sp>
      <p:sp>
        <p:nvSpPr>
          <p:cNvPr id="3" name="Subtitle 2"/>
          <p:cNvSpPr>
            <a:spLocks noGrp="1"/>
          </p:cNvSpPr>
          <p:nvPr>
            <p:ph type="subTitle" idx="1"/>
          </p:nvPr>
        </p:nvSpPr>
        <p:spPr/>
        <p:txBody>
          <a:bodyPr/>
          <a:lstStyle/>
          <a:p>
            <a:r>
              <a:rPr lang="en-US" dirty="0"/>
              <a:t>The Next Decade</a:t>
            </a:r>
          </a:p>
        </p:txBody>
      </p:sp>
    </p:spTree>
    <p:extLst>
      <p:ext uri="{BB962C8B-B14F-4D97-AF65-F5344CB8AC3E}">
        <p14:creationId xmlns:p14="http://schemas.microsoft.com/office/powerpoint/2010/main" val="3991055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rcRect l="7244" r="2992"/>
          <a:stretch>
            <a:fillRect/>
          </a:stretch>
        </p:blipFill>
        <p:spPr>
          <a:xfrm>
            <a:off x="-125877" y="-7402"/>
            <a:ext cx="9282246" cy="6882323"/>
          </a:xfrm>
          <a:prstGeom prst="rect">
            <a:avLst/>
          </a:prstGeom>
        </p:spPr>
      </p:pic>
      <p:sp>
        <p:nvSpPr>
          <p:cNvPr id="6" name="Title 1"/>
          <p:cNvSpPr txBox="1">
            <a:spLocks/>
          </p:cNvSpPr>
          <p:nvPr/>
        </p:nvSpPr>
        <p:spPr>
          <a:xfrm>
            <a:off x="-135464" y="-16933"/>
            <a:ext cx="9279464" cy="1142999"/>
          </a:xfrm>
          <a:prstGeom prst="rect">
            <a:avLst/>
          </a:prstGeom>
          <a:solidFill>
            <a:schemeClr val="bg1">
              <a:lumMod val="85000"/>
              <a:alpha val="77000"/>
            </a:schemeClr>
          </a:solidFill>
          <a:ln>
            <a:noFill/>
          </a:ln>
        </p:spPr>
        <p:txBody>
          <a:bodyPr vert="horz" lIns="91440" tIns="45720" rIns="91440" bIns="45720" rtlCol="0" anchor="ctr">
            <a:normAutofit/>
          </a:bodyPr>
          <a:lstStyle/>
          <a:p>
            <a:pPr lvl="0" algn="ctr">
              <a:spcBef>
                <a:spcPct val="0"/>
              </a:spcBef>
              <a:defRPr/>
            </a:pPr>
            <a:r>
              <a:rPr lang="en-AU" sz="4400" b="1" dirty="0">
                <a:solidFill>
                  <a:srgbClr val="0000FF"/>
                </a:solidFill>
              </a:rPr>
              <a:t>Indonesia: the numbers</a:t>
            </a:r>
            <a:endParaRPr kumimoji="0" lang="en-US" sz="4400" b="1" i="0" u="none" strike="noStrike" kern="1200" cap="none" spc="0" normalizeH="0" baseline="0" noProof="0" dirty="0">
              <a:ln w="0" cap="flat" cmpd="sng" algn="ctr">
                <a:noFill/>
                <a:prstDash val="solid"/>
                <a:round/>
                <a:headEnd type="none" w="med" len="med"/>
                <a:tailEnd type="none" w="med" len="med"/>
              </a:ln>
              <a:solidFill>
                <a:srgbClr val="3366FF"/>
              </a:solidFill>
              <a:uLnTx/>
              <a:uFillTx/>
              <a:latin typeface="+mj-lt"/>
              <a:ea typeface="+mj-ea"/>
              <a:cs typeface="+mj-cs"/>
            </a:endParaRPr>
          </a:p>
        </p:txBody>
      </p:sp>
      <p:sp>
        <p:nvSpPr>
          <p:cNvPr id="9" name="Subtitle 2"/>
          <p:cNvSpPr txBox="1">
            <a:spLocks/>
          </p:cNvSpPr>
          <p:nvPr/>
        </p:nvSpPr>
        <p:spPr>
          <a:xfrm>
            <a:off x="-84665" y="6224299"/>
            <a:ext cx="5066223" cy="643469"/>
          </a:xfrm>
          <a:prstGeom prst="rect">
            <a:avLst/>
          </a:prstGeom>
          <a:solidFill>
            <a:schemeClr val="bg1">
              <a:alpha val="76000"/>
            </a:schemeClr>
          </a:solidFill>
        </p:spPr>
        <p:txBody>
          <a:bodyPr vert="horz" lIns="91440" tIns="45720" rIns="91440" bIns="45720" rtlCol="0">
            <a:normAutofit/>
          </a:bodyPr>
          <a:lstStyle/>
          <a:p>
            <a:r>
              <a:rPr lang="en-AU" sz="2800" dirty="0">
                <a:solidFill>
                  <a:srgbClr val="0000FF"/>
                </a:solidFill>
              </a:rPr>
              <a:t>Mobile phone ownership: 107%</a:t>
            </a:r>
            <a:endParaRPr lang="en-US" sz="2800" dirty="0"/>
          </a:p>
        </p:txBody>
      </p:sp>
      <p:sp>
        <p:nvSpPr>
          <p:cNvPr id="10" name="Subtitle 2"/>
          <p:cNvSpPr txBox="1">
            <a:spLocks/>
          </p:cNvSpPr>
          <p:nvPr/>
        </p:nvSpPr>
        <p:spPr>
          <a:xfrm>
            <a:off x="4385733" y="1405471"/>
            <a:ext cx="4758267" cy="1066800"/>
          </a:xfrm>
          <a:prstGeom prst="rect">
            <a:avLst/>
          </a:prstGeom>
          <a:solidFill>
            <a:schemeClr val="bg1">
              <a:alpha val="76000"/>
            </a:schemeClr>
          </a:solidFill>
          <a:effectLst>
            <a:outerShdw blurRad="50800" dist="38100" dir="2700000">
              <a:srgbClr val="000000">
                <a:alpha val="25000"/>
              </a:srgbClr>
            </a:outerShdw>
          </a:effectLst>
        </p:spPr>
        <p:txBody>
          <a:bodyPr vert="horz" lIns="91440" tIns="45720" rIns="91440" bIns="45720" rtlCol="0">
            <a:normAutofit/>
          </a:bodyPr>
          <a:lstStyle/>
          <a:p>
            <a:pPr marL="0" lvl="1" algn="r"/>
            <a:r>
              <a:rPr lang="en-AU" sz="2800" dirty="0">
                <a:solidFill>
                  <a:srgbClr val="0000FF"/>
                </a:solidFill>
              </a:rPr>
              <a:t>Online: 63 million or 25% (APJII 2012; 18% in 2010)</a:t>
            </a:r>
          </a:p>
          <a:p>
            <a:endParaRPr lang="en-US" sz="2400" dirty="0"/>
          </a:p>
        </p:txBody>
      </p:sp>
      <p:sp>
        <p:nvSpPr>
          <p:cNvPr id="11" name="Subtitle 2"/>
          <p:cNvSpPr txBox="1">
            <a:spLocks/>
          </p:cNvSpPr>
          <p:nvPr/>
        </p:nvSpPr>
        <p:spPr>
          <a:xfrm>
            <a:off x="3728492" y="2768115"/>
            <a:ext cx="5415507" cy="965199"/>
          </a:xfrm>
          <a:prstGeom prst="rect">
            <a:avLst/>
          </a:prstGeom>
          <a:solidFill>
            <a:schemeClr val="bg1">
              <a:alpha val="76000"/>
            </a:schemeClr>
          </a:solidFill>
          <a:effectLst>
            <a:outerShdw blurRad="50800" dist="38100" dir="2700000">
              <a:srgbClr val="000000">
                <a:alpha val="25000"/>
              </a:srgbClr>
            </a:outerShdw>
          </a:effectLst>
        </p:spPr>
        <p:txBody>
          <a:bodyPr vert="horz" lIns="91440" tIns="45720" rIns="91440" bIns="45720" rtlCol="0">
            <a:normAutofit fontScale="92500"/>
          </a:bodyPr>
          <a:lstStyle/>
          <a:p>
            <a:r>
              <a:rPr lang="en-AU" sz="2800" dirty="0">
                <a:solidFill>
                  <a:srgbClr val="0000FF"/>
                </a:solidFill>
              </a:rPr>
              <a:t>Twitter: 29 million (5</a:t>
            </a:r>
            <a:r>
              <a:rPr lang="en-AU" sz="2800" baseline="30000" dirty="0">
                <a:solidFill>
                  <a:srgbClr val="0000FF"/>
                </a:solidFill>
              </a:rPr>
              <a:t>th</a:t>
            </a:r>
            <a:r>
              <a:rPr lang="en-AU" sz="2800" dirty="0">
                <a:solidFill>
                  <a:srgbClr val="0000FF"/>
                </a:solidFill>
              </a:rPr>
              <a:t> worldwide)</a:t>
            </a:r>
          </a:p>
          <a:p>
            <a:r>
              <a:rPr lang="en-AU" sz="2800" dirty="0" err="1">
                <a:solidFill>
                  <a:srgbClr val="0000FF"/>
                </a:solidFill>
              </a:rPr>
              <a:t>Facebook</a:t>
            </a:r>
            <a:r>
              <a:rPr lang="en-AU" sz="2800" dirty="0">
                <a:solidFill>
                  <a:srgbClr val="0000FF"/>
                </a:solidFill>
              </a:rPr>
              <a:t>: 64 million, April 2013 (4</a:t>
            </a:r>
            <a:r>
              <a:rPr lang="en-AU" sz="2800" baseline="30000" dirty="0">
                <a:solidFill>
                  <a:srgbClr val="0000FF"/>
                </a:solidFill>
              </a:rPr>
              <a:t>th</a:t>
            </a:r>
            <a:r>
              <a:rPr lang="en-AU" sz="2800" dirty="0">
                <a:solidFill>
                  <a:srgbClr val="0000FF"/>
                </a:solidFill>
              </a:rPr>
              <a:t>)</a:t>
            </a:r>
          </a:p>
        </p:txBody>
      </p:sp>
    </p:spTree>
    <p:extLst>
      <p:ext uri="{BB962C8B-B14F-4D97-AF65-F5344CB8AC3E}">
        <p14:creationId xmlns:p14="http://schemas.microsoft.com/office/powerpoint/2010/main" val="948245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52397" y="-16933"/>
            <a:ext cx="5336812" cy="6874933"/>
          </a:xfrm>
          <a:prstGeom prst="rect">
            <a:avLst/>
          </a:prstGeom>
        </p:spPr>
      </p:pic>
      <p:sp>
        <p:nvSpPr>
          <p:cNvPr id="6" name="Title 1"/>
          <p:cNvSpPr txBox="1">
            <a:spLocks/>
          </p:cNvSpPr>
          <p:nvPr/>
        </p:nvSpPr>
        <p:spPr>
          <a:xfrm>
            <a:off x="-135461" y="0"/>
            <a:ext cx="9279461" cy="1142999"/>
          </a:xfrm>
          <a:prstGeom prst="rect">
            <a:avLst/>
          </a:prstGeom>
          <a:solidFill>
            <a:schemeClr val="bg1">
              <a:lumMod val="85000"/>
              <a:alpha val="77000"/>
            </a:schemeClr>
          </a:solidFill>
          <a:ln>
            <a:noFill/>
          </a:ln>
        </p:spPr>
        <p:txBody>
          <a:bodyPr vert="horz" lIns="91440" tIns="45720" rIns="91440" bIns="45720" rtlCol="0" anchor="ctr">
            <a:normAutofit/>
          </a:bodyPr>
          <a:lstStyle/>
          <a:p>
            <a:pPr lvl="0" algn="ctr">
              <a:spcBef>
                <a:spcPct val="0"/>
              </a:spcBef>
              <a:defRPr/>
            </a:pPr>
            <a:r>
              <a:rPr lang="en-AU" sz="4400" b="1" dirty="0">
                <a:solidFill>
                  <a:srgbClr val="0000FF"/>
                </a:solidFill>
              </a:rPr>
              <a:t>Online Mobilisation</a:t>
            </a:r>
            <a:endParaRPr kumimoji="0" lang="en-US" sz="4400" b="1" i="0" u="none" strike="noStrike" kern="1200" cap="none" spc="0" normalizeH="0" baseline="0" noProof="0" dirty="0">
              <a:ln w="0" cap="flat" cmpd="sng" algn="ctr">
                <a:noFill/>
                <a:prstDash val="solid"/>
                <a:round/>
                <a:headEnd type="none" w="med" len="med"/>
                <a:tailEnd type="none" w="med" len="med"/>
              </a:ln>
              <a:solidFill>
                <a:srgbClr val="3366FF"/>
              </a:solidFill>
              <a:uLnTx/>
              <a:uFillTx/>
              <a:latin typeface="+mj-lt"/>
              <a:ea typeface="+mj-ea"/>
              <a:cs typeface="+mj-cs"/>
            </a:endParaRPr>
          </a:p>
        </p:txBody>
      </p:sp>
      <p:sp>
        <p:nvSpPr>
          <p:cNvPr id="13" name="Subtitle 2"/>
          <p:cNvSpPr txBox="1">
            <a:spLocks/>
          </p:cNvSpPr>
          <p:nvPr/>
        </p:nvSpPr>
        <p:spPr>
          <a:xfrm>
            <a:off x="4614130" y="1540933"/>
            <a:ext cx="4529870" cy="1066800"/>
          </a:xfrm>
          <a:prstGeom prst="rect">
            <a:avLst/>
          </a:prstGeom>
          <a:solidFill>
            <a:schemeClr val="bg1">
              <a:alpha val="76000"/>
            </a:schemeClr>
          </a:solidFill>
          <a:effectLst>
            <a:outerShdw blurRad="50800" dist="38100" dir="2700000">
              <a:srgbClr val="000000">
                <a:alpha val="25000"/>
              </a:srgbClr>
            </a:outerShdw>
          </a:effectLst>
        </p:spPr>
        <p:txBody>
          <a:bodyPr vert="horz" lIns="91440" tIns="45720" rIns="91440" bIns="45720" rtlCol="0">
            <a:noAutofit/>
          </a:bodyPr>
          <a:lstStyle/>
          <a:p>
            <a:pPr marL="0" lvl="1" algn="r"/>
            <a:r>
              <a:rPr lang="en-AU" sz="2800" dirty="0">
                <a:solidFill>
                  <a:srgbClr val="0000FF"/>
                </a:solidFill>
              </a:rPr>
              <a:t>Urban middle class campaigns</a:t>
            </a:r>
          </a:p>
          <a:p>
            <a:pPr marL="0" lvl="1" algn="r"/>
            <a:r>
              <a:rPr lang="en-AU" sz="2800" dirty="0">
                <a:solidFill>
                  <a:srgbClr val="0000FF"/>
                </a:solidFill>
              </a:rPr>
              <a:t>Coin for </a:t>
            </a:r>
            <a:r>
              <a:rPr lang="en-AU" sz="2800" dirty="0" err="1">
                <a:solidFill>
                  <a:srgbClr val="0000FF"/>
                </a:solidFill>
              </a:rPr>
              <a:t>Prita</a:t>
            </a:r>
            <a:r>
              <a:rPr lang="en-AU" sz="2800" dirty="0">
                <a:solidFill>
                  <a:srgbClr val="0000FF"/>
                </a:solidFill>
              </a:rPr>
              <a:t>, </a:t>
            </a:r>
            <a:r>
              <a:rPr lang="en-AU" sz="2800" dirty="0" err="1">
                <a:solidFill>
                  <a:srgbClr val="0000FF"/>
                </a:solidFill>
              </a:rPr>
              <a:t>Bibit</a:t>
            </a:r>
            <a:r>
              <a:rPr lang="en-AU" sz="2800" dirty="0">
                <a:solidFill>
                  <a:srgbClr val="0000FF"/>
                </a:solidFill>
              </a:rPr>
              <a:t>-Chandra</a:t>
            </a:r>
          </a:p>
        </p:txBody>
      </p:sp>
      <p:sp>
        <p:nvSpPr>
          <p:cNvPr id="14" name="Subtitle 2"/>
          <p:cNvSpPr txBox="1">
            <a:spLocks/>
          </p:cNvSpPr>
          <p:nvPr/>
        </p:nvSpPr>
        <p:spPr>
          <a:xfrm>
            <a:off x="5184414" y="3479801"/>
            <a:ext cx="3959585" cy="1329265"/>
          </a:xfrm>
          <a:prstGeom prst="rect">
            <a:avLst/>
          </a:prstGeom>
          <a:solidFill>
            <a:schemeClr val="bg1">
              <a:alpha val="76000"/>
            </a:schemeClr>
          </a:solidFill>
          <a:effectLst>
            <a:outerShdw blurRad="50800" dist="38100" dir="2700000">
              <a:srgbClr val="000000">
                <a:alpha val="25000"/>
              </a:srgbClr>
            </a:outerShdw>
          </a:effectLst>
        </p:spPr>
        <p:txBody>
          <a:bodyPr vert="horz" lIns="91440" tIns="45720" rIns="91440" bIns="45720" rtlCol="0">
            <a:noAutofit/>
          </a:bodyPr>
          <a:lstStyle/>
          <a:p>
            <a:pPr marL="0" lvl="1" algn="r"/>
            <a:r>
              <a:rPr lang="en-AU" sz="2800" dirty="0">
                <a:solidFill>
                  <a:srgbClr val="0000FF"/>
                </a:solidFill>
              </a:rPr>
              <a:t>Disaster response: mostly small, some high-impact </a:t>
            </a:r>
          </a:p>
          <a:p>
            <a:pPr marL="0" lvl="1" algn="r"/>
            <a:r>
              <a:rPr lang="en-AU" sz="2800" dirty="0">
                <a:solidFill>
                  <a:srgbClr val="0000FF"/>
                </a:solidFill>
              </a:rPr>
              <a:t>(e.g. </a:t>
            </a:r>
            <a:r>
              <a:rPr lang="en-AU" sz="2800" dirty="0" err="1">
                <a:solidFill>
                  <a:srgbClr val="0000FF"/>
                </a:solidFill>
              </a:rPr>
              <a:t>Jalin</a:t>
            </a:r>
            <a:r>
              <a:rPr lang="en-AU" sz="2800" dirty="0">
                <a:solidFill>
                  <a:srgbClr val="0000FF"/>
                </a:solidFill>
              </a:rPr>
              <a:t> </a:t>
            </a:r>
            <a:r>
              <a:rPr lang="en-AU" sz="2800" dirty="0" err="1">
                <a:solidFill>
                  <a:srgbClr val="0000FF"/>
                </a:solidFill>
              </a:rPr>
              <a:t>Merapi</a:t>
            </a:r>
            <a:r>
              <a:rPr lang="en-AU" sz="2800" dirty="0">
                <a:solidFill>
                  <a:srgbClr val="0000FF"/>
                </a:solidFill>
              </a:rPr>
              <a:t>)</a:t>
            </a:r>
          </a:p>
        </p:txBody>
      </p:sp>
      <p:sp>
        <p:nvSpPr>
          <p:cNvPr id="15" name="Subtitle 2"/>
          <p:cNvSpPr txBox="1">
            <a:spLocks/>
          </p:cNvSpPr>
          <p:nvPr/>
        </p:nvSpPr>
        <p:spPr>
          <a:xfrm>
            <a:off x="5486399" y="5765799"/>
            <a:ext cx="3657603" cy="1066800"/>
          </a:xfrm>
          <a:prstGeom prst="rect">
            <a:avLst/>
          </a:prstGeom>
          <a:solidFill>
            <a:schemeClr val="bg1">
              <a:alpha val="76000"/>
            </a:schemeClr>
          </a:solidFill>
          <a:effectLst>
            <a:outerShdw blurRad="50800" dist="38100" dir="2700000">
              <a:srgbClr val="000000">
                <a:alpha val="25000"/>
              </a:srgbClr>
            </a:outerShdw>
          </a:effectLst>
        </p:spPr>
        <p:txBody>
          <a:bodyPr vert="horz" lIns="91440" tIns="45720" rIns="91440" bIns="45720" rtlCol="0">
            <a:noAutofit/>
          </a:bodyPr>
          <a:lstStyle/>
          <a:p>
            <a:pPr marL="0" lvl="1" algn="r"/>
            <a:r>
              <a:rPr lang="en-AU" sz="2800" dirty="0">
                <a:solidFill>
                  <a:srgbClr val="0000FF"/>
                </a:solidFill>
              </a:rPr>
              <a:t>Social cause campaigns limited (e.g. </a:t>
            </a:r>
            <a:r>
              <a:rPr lang="en-AU" sz="2800" dirty="0" err="1">
                <a:solidFill>
                  <a:srgbClr val="0000FF"/>
                </a:solidFill>
              </a:rPr>
              <a:t>Lapindo</a:t>
            </a:r>
            <a:r>
              <a:rPr lang="en-AU" sz="2800" dirty="0">
                <a:solidFill>
                  <a:srgbClr val="0000FF"/>
                </a:solidFill>
              </a:rPr>
              <a:t>)</a:t>
            </a:r>
          </a:p>
        </p:txBody>
      </p:sp>
    </p:spTree>
    <p:extLst>
      <p:ext uri="{BB962C8B-B14F-4D97-AF65-F5344CB8AC3E}">
        <p14:creationId xmlns:p14="http://schemas.microsoft.com/office/powerpoint/2010/main" val="94824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rcRect t="22336" b="16164"/>
          <a:stretch>
            <a:fillRect/>
          </a:stretch>
        </p:blipFill>
        <p:spPr>
          <a:xfrm>
            <a:off x="-431800" y="-29623"/>
            <a:ext cx="9575801" cy="6901055"/>
          </a:xfrm>
          <a:prstGeom prst="rect">
            <a:avLst/>
          </a:prstGeom>
        </p:spPr>
      </p:pic>
      <p:sp>
        <p:nvSpPr>
          <p:cNvPr id="6" name="Title 1"/>
          <p:cNvSpPr txBox="1">
            <a:spLocks/>
          </p:cNvSpPr>
          <p:nvPr/>
        </p:nvSpPr>
        <p:spPr>
          <a:xfrm>
            <a:off x="-431800" y="-33866"/>
            <a:ext cx="9575800" cy="1142999"/>
          </a:xfrm>
          <a:prstGeom prst="rect">
            <a:avLst/>
          </a:prstGeom>
          <a:solidFill>
            <a:schemeClr val="bg1">
              <a:lumMod val="85000"/>
              <a:alpha val="77000"/>
            </a:schemeClr>
          </a:solidFill>
          <a:ln>
            <a:noFill/>
          </a:ln>
        </p:spPr>
        <p:txBody>
          <a:bodyPr vert="horz" lIns="91440" tIns="45720" rIns="91440" bIns="45720" rtlCol="0" anchor="ctr">
            <a:normAutofit/>
          </a:bodyPr>
          <a:lstStyle/>
          <a:p>
            <a:pPr lvl="0" algn="ctr">
              <a:spcBef>
                <a:spcPct val="0"/>
              </a:spcBef>
              <a:defRPr/>
            </a:pPr>
            <a:r>
              <a:rPr lang="en-AU" sz="4400" b="1" dirty="0">
                <a:solidFill>
                  <a:srgbClr val="0000FF"/>
                </a:solidFill>
              </a:rPr>
              <a:t>ICT and Social Practice</a:t>
            </a:r>
            <a:endParaRPr kumimoji="0" lang="en-US" sz="4400" b="1" i="0" u="none" strike="noStrike" kern="1200" cap="none" spc="0" normalizeH="0" baseline="0" noProof="0" dirty="0">
              <a:ln w="0" cap="flat" cmpd="sng" algn="ctr">
                <a:noFill/>
                <a:prstDash val="solid"/>
                <a:round/>
                <a:headEnd type="none" w="med" len="med"/>
                <a:tailEnd type="none" w="med" len="med"/>
              </a:ln>
              <a:solidFill>
                <a:srgbClr val="3366FF"/>
              </a:solidFill>
              <a:uLnTx/>
              <a:uFillTx/>
              <a:latin typeface="+mj-lt"/>
              <a:ea typeface="+mj-ea"/>
              <a:cs typeface="+mj-cs"/>
            </a:endParaRPr>
          </a:p>
        </p:txBody>
      </p:sp>
      <p:sp>
        <p:nvSpPr>
          <p:cNvPr id="10" name="Subtitle 2"/>
          <p:cNvSpPr txBox="1">
            <a:spLocks/>
          </p:cNvSpPr>
          <p:nvPr/>
        </p:nvSpPr>
        <p:spPr>
          <a:xfrm>
            <a:off x="4504267" y="1371600"/>
            <a:ext cx="4639733" cy="787394"/>
          </a:xfrm>
          <a:prstGeom prst="rect">
            <a:avLst/>
          </a:prstGeom>
          <a:solidFill>
            <a:schemeClr val="bg1">
              <a:alpha val="76000"/>
            </a:schemeClr>
          </a:solidFill>
        </p:spPr>
        <p:txBody>
          <a:bodyPr vert="horz" lIns="91440" tIns="45720" rIns="91440" bIns="45720" rtlCol="0">
            <a:normAutofit/>
          </a:bodyPr>
          <a:lstStyle/>
          <a:p>
            <a:pPr marL="0" lvl="1" algn="r"/>
            <a:r>
              <a:rPr lang="en-AU" sz="3200" dirty="0">
                <a:solidFill>
                  <a:srgbClr val="0000FF"/>
                </a:solidFill>
              </a:rPr>
              <a:t>Use vs. Literacy: </a:t>
            </a:r>
            <a:r>
              <a:rPr lang="en-AU" sz="3200" dirty="0" err="1">
                <a:solidFill>
                  <a:srgbClr val="0000FF"/>
                </a:solidFill>
              </a:rPr>
              <a:t>Facebook</a:t>
            </a:r>
            <a:endParaRPr lang="en-AU" sz="3200" dirty="0">
              <a:solidFill>
                <a:srgbClr val="0000FF"/>
              </a:solidFill>
            </a:endParaRPr>
          </a:p>
          <a:p>
            <a:pPr marL="0" lvl="1" algn="r"/>
            <a:endParaRPr lang="en-AU" sz="2800" dirty="0">
              <a:solidFill>
                <a:srgbClr val="0000FF"/>
              </a:solidFill>
            </a:endParaRPr>
          </a:p>
          <a:p>
            <a:pPr marL="0" lvl="1" algn="r"/>
            <a:endParaRPr lang="en-AU" sz="2800" dirty="0">
              <a:solidFill>
                <a:srgbClr val="0000FF"/>
              </a:solidFill>
            </a:endParaRPr>
          </a:p>
          <a:p>
            <a:pPr marL="0" lvl="1"/>
            <a:endParaRPr lang="en-AU" sz="2800" dirty="0">
              <a:solidFill>
                <a:srgbClr val="0000FF"/>
              </a:solidFill>
            </a:endParaRPr>
          </a:p>
        </p:txBody>
      </p:sp>
      <p:sp>
        <p:nvSpPr>
          <p:cNvPr id="11" name="Subtitle 2"/>
          <p:cNvSpPr txBox="1">
            <a:spLocks/>
          </p:cNvSpPr>
          <p:nvPr/>
        </p:nvSpPr>
        <p:spPr>
          <a:xfrm>
            <a:off x="5249333" y="3522141"/>
            <a:ext cx="3894667" cy="1032933"/>
          </a:xfrm>
          <a:prstGeom prst="rect">
            <a:avLst/>
          </a:prstGeom>
          <a:solidFill>
            <a:schemeClr val="bg1">
              <a:alpha val="76000"/>
            </a:schemeClr>
          </a:solidFill>
        </p:spPr>
        <p:txBody>
          <a:bodyPr vert="horz" lIns="91440" tIns="45720" rIns="91440" bIns="45720" rtlCol="0">
            <a:normAutofit fontScale="92500"/>
          </a:bodyPr>
          <a:lstStyle/>
          <a:p>
            <a:pPr marL="0" lvl="1" algn="r"/>
            <a:r>
              <a:rPr lang="en-AU" sz="3200" dirty="0">
                <a:solidFill>
                  <a:srgbClr val="0000FF"/>
                </a:solidFill>
              </a:rPr>
              <a:t>New technology and disruption: cost, culture</a:t>
            </a:r>
          </a:p>
          <a:p>
            <a:pPr marL="0" lvl="1" algn="r"/>
            <a:endParaRPr lang="en-AU" sz="2800" dirty="0">
              <a:solidFill>
                <a:srgbClr val="0000FF"/>
              </a:solidFill>
            </a:endParaRPr>
          </a:p>
          <a:p>
            <a:pPr marL="0" lvl="1" algn="r"/>
            <a:endParaRPr lang="en-AU" sz="2800" dirty="0">
              <a:solidFill>
                <a:srgbClr val="0000FF"/>
              </a:solidFill>
            </a:endParaRPr>
          </a:p>
          <a:p>
            <a:pPr marL="0" lvl="1"/>
            <a:endParaRPr lang="en-AU" sz="2800" dirty="0">
              <a:solidFill>
                <a:srgbClr val="0000FF"/>
              </a:solidFill>
            </a:endParaRPr>
          </a:p>
        </p:txBody>
      </p:sp>
      <p:sp>
        <p:nvSpPr>
          <p:cNvPr id="12" name="Subtitle 2"/>
          <p:cNvSpPr txBox="1">
            <a:spLocks/>
          </p:cNvSpPr>
          <p:nvPr/>
        </p:nvSpPr>
        <p:spPr>
          <a:xfrm>
            <a:off x="5207001" y="5748872"/>
            <a:ext cx="3937000" cy="1109128"/>
          </a:xfrm>
          <a:prstGeom prst="rect">
            <a:avLst/>
          </a:prstGeom>
          <a:solidFill>
            <a:schemeClr val="bg1">
              <a:alpha val="76000"/>
            </a:schemeClr>
          </a:solidFill>
        </p:spPr>
        <p:txBody>
          <a:bodyPr vert="horz" lIns="91440" tIns="45720" rIns="91440" bIns="45720" rtlCol="0">
            <a:normAutofit/>
          </a:bodyPr>
          <a:lstStyle/>
          <a:p>
            <a:pPr marL="0" lvl="1"/>
            <a:r>
              <a:rPr lang="en-AU" sz="3200" dirty="0">
                <a:solidFill>
                  <a:srgbClr val="0000FF"/>
                </a:solidFill>
              </a:rPr>
              <a:t>Online identities and practice: e.g. </a:t>
            </a:r>
            <a:r>
              <a:rPr lang="en-AU" sz="3200" dirty="0" err="1">
                <a:solidFill>
                  <a:srgbClr val="0000FF"/>
                </a:solidFill>
              </a:rPr>
              <a:t>bloggers</a:t>
            </a:r>
            <a:endParaRPr lang="en-AU" sz="3200" dirty="0">
              <a:solidFill>
                <a:srgbClr val="0000FF"/>
              </a:solidFill>
            </a:endParaRPr>
          </a:p>
          <a:p>
            <a:pPr marL="0" lvl="1" algn="r"/>
            <a:endParaRPr lang="en-AU" sz="2800" dirty="0">
              <a:solidFill>
                <a:srgbClr val="0000FF"/>
              </a:solidFill>
            </a:endParaRPr>
          </a:p>
          <a:p>
            <a:pPr marL="0" lvl="1"/>
            <a:endParaRPr lang="en-AU" sz="2800" dirty="0">
              <a:solidFill>
                <a:srgbClr val="0000FF"/>
              </a:solidFill>
            </a:endParaRPr>
          </a:p>
        </p:txBody>
      </p:sp>
    </p:spTree>
    <p:extLst>
      <p:ext uri="{BB962C8B-B14F-4D97-AF65-F5344CB8AC3E}">
        <p14:creationId xmlns:p14="http://schemas.microsoft.com/office/powerpoint/2010/main" val="948245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rcRect l="7978" r="666"/>
          <a:stretch>
            <a:fillRect/>
          </a:stretch>
        </p:blipFill>
        <p:spPr>
          <a:xfrm>
            <a:off x="-152602" y="0"/>
            <a:ext cx="9296602" cy="6875664"/>
          </a:xfrm>
          <a:prstGeom prst="rect">
            <a:avLst/>
          </a:prstGeom>
        </p:spPr>
      </p:pic>
      <p:sp>
        <p:nvSpPr>
          <p:cNvPr id="6" name="Title 1"/>
          <p:cNvSpPr txBox="1">
            <a:spLocks/>
          </p:cNvSpPr>
          <p:nvPr/>
        </p:nvSpPr>
        <p:spPr>
          <a:xfrm>
            <a:off x="-152602" y="0"/>
            <a:ext cx="9296602" cy="1142999"/>
          </a:xfrm>
          <a:prstGeom prst="rect">
            <a:avLst/>
          </a:prstGeom>
          <a:solidFill>
            <a:schemeClr val="bg1">
              <a:lumMod val="85000"/>
              <a:alpha val="77000"/>
            </a:schemeClr>
          </a:solidFill>
          <a:ln>
            <a:noFill/>
          </a:ln>
        </p:spPr>
        <p:txBody>
          <a:bodyPr vert="horz" lIns="91440" tIns="45720" rIns="91440" bIns="45720" rtlCol="0" anchor="ctr">
            <a:normAutofit/>
          </a:bodyPr>
          <a:lstStyle/>
          <a:p>
            <a:pPr lvl="0" algn="ctr">
              <a:spcBef>
                <a:spcPct val="0"/>
              </a:spcBef>
              <a:defRPr/>
            </a:pPr>
            <a:r>
              <a:rPr lang="en-AU" sz="4400" b="1" dirty="0">
                <a:solidFill>
                  <a:srgbClr val="0000FF"/>
                </a:solidFill>
              </a:rPr>
              <a:t>Crisis Communication ICT</a:t>
            </a:r>
            <a:endParaRPr kumimoji="0" lang="en-US" sz="4400" b="1" i="0" u="none" strike="noStrike" kern="1200" cap="none" spc="0" normalizeH="0" baseline="0" noProof="0" dirty="0">
              <a:ln w="0" cap="flat" cmpd="sng" algn="ctr">
                <a:noFill/>
                <a:prstDash val="solid"/>
                <a:round/>
                <a:headEnd type="none" w="med" len="med"/>
                <a:tailEnd type="none" w="med" len="med"/>
              </a:ln>
              <a:solidFill>
                <a:srgbClr val="3366FF"/>
              </a:solidFill>
              <a:uLnTx/>
              <a:uFillTx/>
              <a:latin typeface="+mj-lt"/>
              <a:ea typeface="+mj-ea"/>
              <a:cs typeface="+mj-cs"/>
            </a:endParaRPr>
          </a:p>
        </p:txBody>
      </p:sp>
      <p:sp>
        <p:nvSpPr>
          <p:cNvPr id="15" name="Subtitle 2"/>
          <p:cNvSpPr txBox="1">
            <a:spLocks/>
          </p:cNvSpPr>
          <p:nvPr/>
        </p:nvSpPr>
        <p:spPr>
          <a:xfrm>
            <a:off x="6095798" y="5723463"/>
            <a:ext cx="3048202" cy="1134537"/>
          </a:xfrm>
          <a:prstGeom prst="rect">
            <a:avLst/>
          </a:prstGeom>
          <a:solidFill>
            <a:schemeClr val="bg1">
              <a:alpha val="76000"/>
            </a:schemeClr>
          </a:solidFill>
        </p:spPr>
        <p:txBody>
          <a:bodyPr vert="horz" lIns="91440" tIns="45720" rIns="91440" bIns="45720" rtlCol="0">
            <a:normAutofit/>
          </a:bodyPr>
          <a:lstStyle/>
          <a:p>
            <a:pPr marL="0" lvl="1"/>
            <a:r>
              <a:rPr lang="en-AU" sz="3200" dirty="0">
                <a:solidFill>
                  <a:srgbClr val="0000FF"/>
                </a:solidFill>
              </a:rPr>
              <a:t>Resilience? Aceh, GSM, HT radio</a:t>
            </a:r>
          </a:p>
          <a:p>
            <a:pPr marL="0" lvl="1" algn="r"/>
            <a:endParaRPr lang="en-AU" sz="3200" dirty="0">
              <a:solidFill>
                <a:srgbClr val="0000FF"/>
              </a:solidFill>
            </a:endParaRPr>
          </a:p>
          <a:p>
            <a:pPr marL="0" lvl="1" algn="r"/>
            <a:endParaRPr lang="en-AU" sz="2800" dirty="0">
              <a:solidFill>
                <a:srgbClr val="0000FF"/>
              </a:solidFill>
            </a:endParaRPr>
          </a:p>
          <a:p>
            <a:pPr marL="0" lvl="1" algn="r"/>
            <a:endParaRPr lang="en-AU" sz="2800" dirty="0">
              <a:solidFill>
                <a:srgbClr val="0000FF"/>
              </a:solidFill>
            </a:endParaRPr>
          </a:p>
          <a:p>
            <a:pPr marL="0" lvl="1"/>
            <a:endParaRPr lang="en-AU" sz="2800" dirty="0">
              <a:solidFill>
                <a:srgbClr val="0000FF"/>
              </a:solidFill>
            </a:endParaRPr>
          </a:p>
        </p:txBody>
      </p:sp>
      <p:sp>
        <p:nvSpPr>
          <p:cNvPr id="7" name="Subtitle 2"/>
          <p:cNvSpPr txBox="1">
            <a:spLocks/>
          </p:cNvSpPr>
          <p:nvPr/>
        </p:nvSpPr>
        <p:spPr>
          <a:xfrm>
            <a:off x="6265334" y="3217330"/>
            <a:ext cx="2880053" cy="1625603"/>
          </a:xfrm>
          <a:prstGeom prst="rect">
            <a:avLst/>
          </a:prstGeom>
          <a:solidFill>
            <a:schemeClr val="bg1">
              <a:alpha val="76000"/>
            </a:schemeClr>
          </a:solidFill>
        </p:spPr>
        <p:txBody>
          <a:bodyPr vert="horz" lIns="91440" tIns="45720" rIns="91440" bIns="45720" rtlCol="0">
            <a:normAutofit/>
          </a:bodyPr>
          <a:lstStyle/>
          <a:p>
            <a:pPr marL="0" lvl="1"/>
            <a:r>
              <a:rPr lang="en-AU" sz="3200" dirty="0">
                <a:solidFill>
                  <a:srgbClr val="0000FF"/>
                </a:solidFill>
              </a:rPr>
              <a:t>Jakarta floods: </a:t>
            </a:r>
          </a:p>
          <a:p>
            <a:pPr marL="0" lvl="1"/>
            <a:r>
              <a:rPr lang="en-AU" sz="3200" dirty="0">
                <a:solidFill>
                  <a:srgbClr val="0000FF"/>
                </a:solidFill>
              </a:rPr>
              <a:t>national tweets, </a:t>
            </a:r>
          </a:p>
          <a:p>
            <a:pPr marL="0" lvl="1"/>
            <a:r>
              <a:rPr lang="en-AU" sz="3200" dirty="0">
                <a:solidFill>
                  <a:srgbClr val="0000FF"/>
                </a:solidFill>
              </a:rPr>
              <a:t>local blackout</a:t>
            </a:r>
          </a:p>
          <a:p>
            <a:pPr marL="0" lvl="1" algn="r"/>
            <a:endParaRPr lang="en-AU" sz="3200" dirty="0">
              <a:solidFill>
                <a:srgbClr val="0000FF"/>
              </a:solidFill>
            </a:endParaRPr>
          </a:p>
          <a:p>
            <a:pPr marL="0" lvl="1" algn="r"/>
            <a:endParaRPr lang="en-AU" sz="2800" dirty="0">
              <a:solidFill>
                <a:srgbClr val="0000FF"/>
              </a:solidFill>
            </a:endParaRPr>
          </a:p>
          <a:p>
            <a:pPr marL="0" lvl="1" algn="r"/>
            <a:endParaRPr lang="en-AU" sz="2800" dirty="0">
              <a:solidFill>
                <a:srgbClr val="0000FF"/>
              </a:solidFill>
            </a:endParaRPr>
          </a:p>
          <a:p>
            <a:pPr marL="0" lvl="1"/>
            <a:endParaRPr lang="en-AU" sz="2800" dirty="0">
              <a:solidFill>
                <a:srgbClr val="0000FF"/>
              </a:solidFill>
            </a:endParaRPr>
          </a:p>
        </p:txBody>
      </p:sp>
      <p:sp>
        <p:nvSpPr>
          <p:cNvPr id="9" name="Subtitle 2"/>
          <p:cNvSpPr txBox="1">
            <a:spLocks/>
          </p:cNvSpPr>
          <p:nvPr/>
        </p:nvSpPr>
        <p:spPr>
          <a:xfrm>
            <a:off x="-152602" y="5266998"/>
            <a:ext cx="2438602" cy="1608666"/>
          </a:xfrm>
          <a:prstGeom prst="rect">
            <a:avLst/>
          </a:prstGeom>
          <a:solidFill>
            <a:schemeClr val="bg1">
              <a:alpha val="76000"/>
            </a:schemeClr>
          </a:solidFill>
        </p:spPr>
        <p:txBody>
          <a:bodyPr vert="horz" lIns="91440" tIns="45720" rIns="91440" bIns="45720" rtlCol="0">
            <a:normAutofit/>
          </a:bodyPr>
          <a:lstStyle/>
          <a:p>
            <a:pPr marL="0" lvl="1"/>
            <a:r>
              <a:rPr lang="en-AU" sz="3200" dirty="0">
                <a:solidFill>
                  <a:srgbClr val="0000FF"/>
                </a:solidFill>
              </a:rPr>
              <a:t>Mobilisation, intervention: </a:t>
            </a:r>
          </a:p>
          <a:p>
            <a:pPr marL="0" lvl="1"/>
            <a:r>
              <a:rPr lang="en-AU" sz="3200" dirty="0">
                <a:solidFill>
                  <a:srgbClr val="0000FF"/>
                </a:solidFill>
              </a:rPr>
              <a:t>ODOS, UPC</a:t>
            </a:r>
          </a:p>
          <a:p>
            <a:pPr marL="0" lvl="1" algn="r"/>
            <a:endParaRPr lang="en-AU" sz="3200" dirty="0">
              <a:solidFill>
                <a:srgbClr val="0000FF"/>
              </a:solidFill>
            </a:endParaRPr>
          </a:p>
          <a:p>
            <a:pPr marL="0" lvl="1" algn="r"/>
            <a:endParaRPr lang="en-AU" sz="2800" dirty="0">
              <a:solidFill>
                <a:srgbClr val="0000FF"/>
              </a:solidFill>
            </a:endParaRPr>
          </a:p>
          <a:p>
            <a:pPr marL="0" lvl="1" algn="r"/>
            <a:endParaRPr lang="en-AU" sz="2800" dirty="0">
              <a:solidFill>
                <a:srgbClr val="0000FF"/>
              </a:solidFill>
            </a:endParaRPr>
          </a:p>
          <a:p>
            <a:pPr marL="0" lvl="1"/>
            <a:endParaRPr lang="en-AU" sz="2800" dirty="0">
              <a:solidFill>
                <a:srgbClr val="0000FF"/>
              </a:solidFill>
            </a:endParaRPr>
          </a:p>
        </p:txBody>
      </p:sp>
    </p:spTree>
    <p:extLst>
      <p:ext uri="{BB962C8B-B14F-4D97-AF65-F5344CB8AC3E}">
        <p14:creationId xmlns:p14="http://schemas.microsoft.com/office/powerpoint/2010/main" val="948245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rcRect b="3148"/>
          <a:stretch>
            <a:fillRect/>
          </a:stretch>
        </p:blipFill>
        <p:spPr>
          <a:xfrm>
            <a:off x="-133486" y="-33866"/>
            <a:ext cx="4747616" cy="6891866"/>
          </a:xfrm>
          <a:prstGeom prst="rect">
            <a:avLst/>
          </a:prstGeom>
        </p:spPr>
      </p:pic>
      <p:sp>
        <p:nvSpPr>
          <p:cNvPr id="6" name="Title 1"/>
          <p:cNvSpPr txBox="1">
            <a:spLocks/>
          </p:cNvSpPr>
          <p:nvPr/>
        </p:nvSpPr>
        <p:spPr>
          <a:xfrm>
            <a:off x="-152602" y="-33866"/>
            <a:ext cx="9296602" cy="1142999"/>
          </a:xfrm>
          <a:prstGeom prst="rect">
            <a:avLst/>
          </a:prstGeom>
          <a:solidFill>
            <a:schemeClr val="bg1">
              <a:lumMod val="85000"/>
              <a:alpha val="77000"/>
            </a:schemeClr>
          </a:solidFill>
          <a:ln>
            <a:noFill/>
          </a:ln>
        </p:spPr>
        <p:txBody>
          <a:bodyPr vert="horz" lIns="91440" tIns="45720" rIns="91440" bIns="45720" rtlCol="0" anchor="ctr">
            <a:normAutofit/>
          </a:bodyPr>
          <a:lstStyle/>
          <a:p>
            <a:pPr lvl="0" algn="ctr">
              <a:spcBef>
                <a:spcPct val="0"/>
              </a:spcBef>
              <a:defRPr/>
            </a:pPr>
            <a:r>
              <a:rPr lang="en-AU" sz="4400" b="1" dirty="0">
                <a:solidFill>
                  <a:srgbClr val="0000FF"/>
                </a:solidFill>
              </a:rPr>
              <a:t>Campaigns &amp; Media</a:t>
            </a:r>
            <a:endParaRPr kumimoji="0" lang="en-US" sz="4400" b="1" i="0" u="none" strike="noStrike" kern="1200" cap="none" spc="0" normalizeH="0" baseline="0" noProof="0" dirty="0">
              <a:ln w="0" cap="flat" cmpd="sng" algn="ctr">
                <a:noFill/>
                <a:prstDash val="solid"/>
                <a:round/>
                <a:headEnd type="none" w="med" len="med"/>
                <a:tailEnd type="none" w="med" len="med"/>
              </a:ln>
              <a:solidFill>
                <a:srgbClr val="3366FF"/>
              </a:solidFill>
              <a:uLnTx/>
              <a:uFillTx/>
              <a:latin typeface="+mj-lt"/>
              <a:ea typeface="+mj-ea"/>
              <a:cs typeface="+mj-cs"/>
            </a:endParaRPr>
          </a:p>
        </p:txBody>
      </p:sp>
      <p:sp>
        <p:nvSpPr>
          <p:cNvPr id="9" name="Subtitle 2"/>
          <p:cNvSpPr txBox="1">
            <a:spLocks/>
          </p:cNvSpPr>
          <p:nvPr/>
        </p:nvSpPr>
        <p:spPr>
          <a:xfrm>
            <a:off x="4266998" y="5791200"/>
            <a:ext cx="4877002" cy="1066800"/>
          </a:xfrm>
          <a:prstGeom prst="rect">
            <a:avLst/>
          </a:prstGeom>
          <a:solidFill>
            <a:schemeClr val="bg1">
              <a:alpha val="76000"/>
            </a:schemeClr>
          </a:solidFill>
          <a:effectLst>
            <a:outerShdw blurRad="50800" dist="38100" dir="2700000">
              <a:srgbClr val="000000">
                <a:alpha val="25000"/>
              </a:srgbClr>
            </a:outerShdw>
          </a:effectLst>
        </p:spPr>
        <p:txBody>
          <a:bodyPr vert="horz" lIns="91440" tIns="45720" rIns="91440" bIns="45720" rtlCol="0">
            <a:noAutofit/>
          </a:bodyPr>
          <a:lstStyle/>
          <a:p>
            <a:pPr marL="0" lvl="1" algn="r"/>
            <a:r>
              <a:rPr lang="en-AU" sz="3200" dirty="0">
                <a:solidFill>
                  <a:srgbClr val="0000FF"/>
                </a:solidFill>
              </a:rPr>
              <a:t>Media dissemination, CJ. </a:t>
            </a:r>
            <a:r>
              <a:rPr lang="en-AU" sz="3200" dirty="0" err="1">
                <a:solidFill>
                  <a:srgbClr val="0000FF"/>
                </a:solidFill>
              </a:rPr>
              <a:t>Kompasiana</a:t>
            </a:r>
            <a:r>
              <a:rPr lang="en-AU" sz="3200" dirty="0">
                <a:solidFill>
                  <a:srgbClr val="0000FF"/>
                </a:solidFill>
              </a:rPr>
              <a:t>, </a:t>
            </a:r>
            <a:r>
              <a:rPr lang="en-AU" sz="3200" dirty="0" err="1">
                <a:solidFill>
                  <a:srgbClr val="0000FF"/>
                </a:solidFill>
              </a:rPr>
              <a:t>Detik.com</a:t>
            </a:r>
            <a:r>
              <a:rPr lang="en-AU" sz="3200" dirty="0">
                <a:solidFill>
                  <a:srgbClr val="0000FF"/>
                </a:solidFill>
              </a:rPr>
              <a:t>, etc.</a:t>
            </a:r>
          </a:p>
          <a:p>
            <a:endParaRPr lang="en-US" sz="3200" dirty="0"/>
          </a:p>
        </p:txBody>
      </p:sp>
      <p:sp>
        <p:nvSpPr>
          <p:cNvPr id="11" name="Subtitle 2"/>
          <p:cNvSpPr txBox="1">
            <a:spLocks/>
          </p:cNvSpPr>
          <p:nvPr/>
        </p:nvSpPr>
        <p:spPr>
          <a:xfrm>
            <a:off x="4614130" y="1540933"/>
            <a:ext cx="4529870" cy="1066800"/>
          </a:xfrm>
          <a:prstGeom prst="rect">
            <a:avLst/>
          </a:prstGeom>
          <a:solidFill>
            <a:schemeClr val="bg1">
              <a:alpha val="76000"/>
            </a:schemeClr>
          </a:solidFill>
          <a:effectLst>
            <a:outerShdw blurRad="50800" dist="38100" dir="2700000">
              <a:srgbClr val="000000">
                <a:alpha val="25000"/>
              </a:srgbClr>
            </a:outerShdw>
          </a:effectLst>
        </p:spPr>
        <p:txBody>
          <a:bodyPr vert="horz" lIns="91440" tIns="45720" rIns="91440" bIns="45720" rtlCol="0">
            <a:noAutofit/>
          </a:bodyPr>
          <a:lstStyle/>
          <a:p>
            <a:pPr marL="0" lvl="1" algn="r"/>
            <a:r>
              <a:rPr lang="en-AU" sz="3200" dirty="0">
                <a:solidFill>
                  <a:srgbClr val="0000FF"/>
                </a:solidFill>
              </a:rPr>
              <a:t>FB campaigning: personal. </a:t>
            </a:r>
            <a:r>
              <a:rPr lang="en-AU" sz="3200" dirty="0" err="1">
                <a:solidFill>
                  <a:srgbClr val="0000FF"/>
                </a:solidFill>
              </a:rPr>
              <a:t>Jokowi</a:t>
            </a:r>
            <a:r>
              <a:rPr lang="en-AU" sz="3200" dirty="0">
                <a:solidFill>
                  <a:srgbClr val="0000FF"/>
                </a:solidFill>
              </a:rPr>
              <a:t>, </a:t>
            </a:r>
            <a:r>
              <a:rPr lang="en-AU" sz="3200" dirty="0" err="1">
                <a:solidFill>
                  <a:srgbClr val="0000FF"/>
                </a:solidFill>
              </a:rPr>
              <a:t>Ahok</a:t>
            </a:r>
            <a:r>
              <a:rPr lang="en-AU" sz="3200" dirty="0">
                <a:solidFill>
                  <a:srgbClr val="0000FF"/>
                </a:solidFill>
              </a:rPr>
              <a:t>; </a:t>
            </a:r>
            <a:r>
              <a:rPr lang="en-AU" sz="3200" dirty="0" err="1">
                <a:solidFill>
                  <a:srgbClr val="0000FF"/>
                </a:solidFill>
              </a:rPr>
              <a:t>YouTube</a:t>
            </a:r>
            <a:endParaRPr lang="en-AU" sz="3200" dirty="0">
              <a:solidFill>
                <a:srgbClr val="0000FF"/>
              </a:solidFill>
            </a:endParaRPr>
          </a:p>
        </p:txBody>
      </p:sp>
    </p:spTree>
    <p:extLst>
      <p:ext uri="{BB962C8B-B14F-4D97-AF65-F5344CB8AC3E}">
        <p14:creationId xmlns:p14="http://schemas.microsoft.com/office/powerpoint/2010/main" val="948245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rcRect l="10224" t="1820" r="10119"/>
          <a:stretch>
            <a:fillRect/>
          </a:stretch>
        </p:blipFill>
        <p:spPr>
          <a:xfrm>
            <a:off x="-152601" y="0"/>
            <a:ext cx="9330467" cy="6874931"/>
          </a:xfrm>
          <a:prstGeom prst="rect">
            <a:avLst/>
          </a:prstGeom>
        </p:spPr>
      </p:pic>
      <p:sp>
        <p:nvSpPr>
          <p:cNvPr id="6" name="Title 1"/>
          <p:cNvSpPr txBox="1">
            <a:spLocks/>
          </p:cNvSpPr>
          <p:nvPr/>
        </p:nvSpPr>
        <p:spPr>
          <a:xfrm>
            <a:off x="-152602" y="0"/>
            <a:ext cx="9296602" cy="1142999"/>
          </a:xfrm>
          <a:prstGeom prst="rect">
            <a:avLst/>
          </a:prstGeom>
          <a:solidFill>
            <a:schemeClr val="bg1">
              <a:lumMod val="85000"/>
              <a:alpha val="77000"/>
            </a:schemeClr>
          </a:solidFill>
          <a:ln>
            <a:noFill/>
          </a:ln>
        </p:spPr>
        <p:txBody>
          <a:bodyPr vert="horz" lIns="91440" tIns="45720" rIns="91440" bIns="45720" rtlCol="0" anchor="ctr">
            <a:normAutofit/>
          </a:bodyPr>
          <a:lstStyle/>
          <a:p>
            <a:pPr lvl="0" algn="ctr">
              <a:spcBef>
                <a:spcPct val="0"/>
              </a:spcBef>
              <a:defRPr/>
            </a:pPr>
            <a:r>
              <a:rPr lang="en-AU" sz="4400" b="1" dirty="0">
                <a:solidFill>
                  <a:srgbClr val="0000FF"/>
                </a:solidFill>
              </a:rPr>
              <a:t>Governance</a:t>
            </a:r>
            <a:endParaRPr kumimoji="0" lang="en-US" sz="4400" b="1" i="0" u="none" strike="noStrike" kern="1200" cap="none" spc="0" normalizeH="0" baseline="0" noProof="0" dirty="0">
              <a:ln w="0" cap="flat" cmpd="sng" algn="ctr">
                <a:noFill/>
                <a:prstDash val="solid"/>
                <a:round/>
                <a:headEnd type="none" w="med" len="med"/>
                <a:tailEnd type="none" w="med" len="med"/>
              </a:ln>
              <a:solidFill>
                <a:srgbClr val="3366FF"/>
              </a:solidFill>
              <a:uLnTx/>
              <a:uFillTx/>
              <a:latin typeface="+mj-lt"/>
              <a:ea typeface="+mj-ea"/>
              <a:cs typeface="+mj-cs"/>
            </a:endParaRPr>
          </a:p>
        </p:txBody>
      </p:sp>
      <p:sp>
        <p:nvSpPr>
          <p:cNvPr id="13" name="Subtitle 2"/>
          <p:cNvSpPr txBox="1">
            <a:spLocks/>
          </p:cNvSpPr>
          <p:nvPr/>
        </p:nvSpPr>
        <p:spPr>
          <a:xfrm>
            <a:off x="5029200" y="1244597"/>
            <a:ext cx="4114800" cy="1109134"/>
          </a:xfrm>
          <a:prstGeom prst="rect">
            <a:avLst/>
          </a:prstGeom>
          <a:solidFill>
            <a:schemeClr val="bg1">
              <a:alpha val="76000"/>
            </a:schemeClr>
          </a:solidFill>
        </p:spPr>
        <p:txBody>
          <a:bodyPr vert="horz" lIns="91440" tIns="45720" rIns="91440" bIns="45720" rtlCol="0">
            <a:normAutofit/>
          </a:bodyPr>
          <a:lstStyle/>
          <a:p>
            <a:pPr marL="0" lvl="1"/>
            <a:r>
              <a:rPr lang="en-AU" sz="3200" dirty="0" err="1">
                <a:solidFill>
                  <a:srgbClr val="0000FF"/>
                </a:solidFill>
              </a:rPr>
              <a:t>e</a:t>
            </a:r>
            <a:r>
              <a:rPr lang="en-AU" sz="3200" dirty="0">
                <a:solidFill>
                  <a:srgbClr val="0000FF"/>
                </a:solidFill>
              </a:rPr>
              <a:t>-procurement, Open Schools, Open Budget</a:t>
            </a:r>
          </a:p>
          <a:p>
            <a:pPr marL="0" lvl="1"/>
            <a:endParaRPr lang="en-AU" sz="3200" dirty="0">
              <a:solidFill>
                <a:srgbClr val="0000FF"/>
              </a:solidFill>
            </a:endParaRPr>
          </a:p>
          <a:p>
            <a:pPr marL="0" lvl="1" algn="r"/>
            <a:endParaRPr lang="en-AU" sz="3200" dirty="0">
              <a:solidFill>
                <a:srgbClr val="0000FF"/>
              </a:solidFill>
            </a:endParaRPr>
          </a:p>
          <a:p>
            <a:pPr marL="0" lvl="1" algn="r"/>
            <a:endParaRPr lang="en-AU" sz="2800" dirty="0">
              <a:solidFill>
                <a:srgbClr val="0000FF"/>
              </a:solidFill>
            </a:endParaRPr>
          </a:p>
          <a:p>
            <a:pPr marL="0" lvl="1" algn="r"/>
            <a:endParaRPr lang="en-AU" sz="2800" dirty="0">
              <a:solidFill>
                <a:srgbClr val="0000FF"/>
              </a:solidFill>
            </a:endParaRPr>
          </a:p>
          <a:p>
            <a:pPr marL="0" lvl="1"/>
            <a:endParaRPr lang="en-AU" sz="2800" dirty="0">
              <a:solidFill>
                <a:srgbClr val="0000FF"/>
              </a:solidFill>
            </a:endParaRPr>
          </a:p>
        </p:txBody>
      </p:sp>
      <p:sp>
        <p:nvSpPr>
          <p:cNvPr id="15" name="Subtitle 2"/>
          <p:cNvSpPr txBox="1">
            <a:spLocks/>
          </p:cNvSpPr>
          <p:nvPr/>
        </p:nvSpPr>
        <p:spPr>
          <a:xfrm>
            <a:off x="5412252" y="5689595"/>
            <a:ext cx="3742469" cy="1134537"/>
          </a:xfrm>
          <a:prstGeom prst="rect">
            <a:avLst/>
          </a:prstGeom>
          <a:solidFill>
            <a:schemeClr val="bg1">
              <a:alpha val="76000"/>
            </a:schemeClr>
          </a:solidFill>
        </p:spPr>
        <p:txBody>
          <a:bodyPr vert="horz" lIns="91440" tIns="45720" rIns="91440" bIns="45720" rtlCol="0">
            <a:normAutofit/>
          </a:bodyPr>
          <a:lstStyle/>
          <a:p>
            <a:pPr marL="0" lvl="1"/>
            <a:r>
              <a:rPr lang="en-AU" sz="3200" dirty="0">
                <a:solidFill>
                  <a:srgbClr val="0000FF"/>
                </a:solidFill>
              </a:rPr>
              <a:t>Local government ‘Information Shock’</a:t>
            </a:r>
          </a:p>
          <a:p>
            <a:pPr marL="0" lvl="1" algn="r"/>
            <a:endParaRPr lang="en-AU" sz="3200" dirty="0">
              <a:solidFill>
                <a:srgbClr val="0000FF"/>
              </a:solidFill>
            </a:endParaRPr>
          </a:p>
          <a:p>
            <a:pPr marL="0" lvl="1" algn="r"/>
            <a:endParaRPr lang="en-AU" sz="2800" dirty="0">
              <a:solidFill>
                <a:srgbClr val="0000FF"/>
              </a:solidFill>
            </a:endParaRPr>
          </a:p>
          <a:p>
            <a:pPr marL="0" lvl="1" algn="r"/>
            <a:endParaRPr lang="en-AU" sz="2800" dirty="0">
              <a:solidFill>
                <a:srgbClr val="0000FF"/>
              </a:solidFill>
            </a:endParaRPr>
          </a:p>
          <a:p>
            <a:pPr marL="0" lvl="1"/>
            <a:endParaRPr lang="en-AU" sz="2800" dirty="0">
              <a:solidFill>
                <a:srgbClr val="0000FF"/>
              </a:solidFill>
            </a:endParaRPr>
          </a:p>
        </p:txBody>
      </p:sp>
      <p:pic>
        <p:nvPicPr>
          <p:cNvPr id="16" name="Picture 15"/>
          <p:cNvPicPr>
            <a:picLocks noChangeAspect="1"/>
          </p:cNvPicPr>
          <p:nvPr/>
        </p:nvPicPr>
        <p:blipFill>
          <a:blip r:embed="rId4"/>
          <a:stretch>
            <a:fillRect/>
          </a:stretch>
        </p:blipFill>
        <p:spPr>
          <a:xfrm>
            <a:off x="-152602" y="5111544"/>
            <a:ext cx="3851558" cy="17464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Subtitle 2"/>
          <p:cNvSpPr txBox="1">
            <a:spLocks/>
          </p:cNvSpPr>
          <p:nvPr/>
        </p:nvSpPr>
        <p:spPr>
          <a:xfrm>
            <a:off x="-152601" y="1244597"/>
            <a:ext cx="3353002" cy="1109134"/>
          </a:xfrm>
          <a:prstGeom prst="rect">
            <a:avLst/>
          </a:prstGeom>
          <a:solidFill>
            <a:schemeClr val="bg1">
              <a:alpha val="76000"/>
            </a:schemeClr>
          </a:solidFill>
        </p:spPr>
        <p:txBody>
          <a:bodyPr vert="horz" lIns="91440" tIns="45720" rIns="91440" bIns="45720" rtlCol="0">
            <a:normAutofit/>
          </a:bodyPr>
          <a:lstStyle/>
          <a:p>
            <a:pPr marL="0" lvl="1"/>
            <a:r>
              <a:rPr lang="en-AU" sz="3200" dirty="0">
                <a:solidFill>
                  <a:srgbClr val="0000FF"/>
                </a:solidFill>
              </a:rPr>
              <a:t>Open Government Partnership</a:t>
            </a:r>
          </a:p>
          <a:p>
            <a:pPr marL="0" lvl="1"/>
            <a:endParaRPr lang="en-AU" sz="3200" dirty="0">
              <a:solidFill>
                <a:srgbClr val="0000FF"/>
              </a:solidFill>
            </a:endParaRPr>
          </a:p>
          <a:p>
            <a:pPr marL="0" lvl="1" algn="r"/>
            <a:endParaRPr lang="en-AU" sz="3200" dirty="0">
              <a:solidFill>
                <a:srgbClr val="0000FF"/>
              </a:solidFill>
            </a:endParaRPr>
          </a:p>
          <a:p>
            <a:pPr marL="0" lvl="1" algn="r"/>
            <a:endParaRPr lang="en-AU" sz="2800" dirty="0">
              <a:solidFill>
                <a:srgbClr val="0000FF"/>
              </a:solidFill>
            </a:endParaRPr>
          </a:p>
          <a:p>
            <a:pPr marL="0" lvl="1" algn="r"/>
            <a:endParaRPr lang="en-AU" sz="2800" dirty="0">
              <a:solidFill>
                <a:srgbClr val="0000FF"/>
              </a:solidFill>
            </a:endParaRPr>
          </a:p>
          <a:p>
            <a:pPr marL="0" lvl="1"/>
            <a:endParaRPr lang="en-AU" sz="2800" dirty="0">
              <a:solidFill>
                <a:srgbClr val="0000FF"/>
              </a:solidFill>
            </a:endParaRPr>
          </a:p>
        </p:txBody>
      </p:sp>
    </p:spTree>
    <p:extLst>
      <p:ext uri="{BB962C8B-B14F-4D97-AF65-F5344CB8AC3E}">
        <p14:creationId xmlns:p14="http://schemas.microsoft.com/office/powerpoint/2010/main" val="948245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69334" y="16933"/>
            <a:ext cx="8974666" cy="1142999"/>
          </a:xfrm>
          <a:prstGeom prst="rect">
            <a:avLst/>
          </a:prstGeom>
          <a:solidFill>
            <a:schemeClr val="bg1">
              <a:lumMod val="85000"/>
              <a:alpha val="77000"/>
            </a:schemeClr>
          </a:solidFill>
          <a:ln>
            <a:noFill/>
          </a:ln>
        </p:spPr>
        <p:txBody>
          <a:bodyPr vert="horz" lIns="91440" tIns="45720" rIns="91440" bIns="45720" rtlCol="0" anchor="ctr">
            <a:normAutofit fontScale="92500"/>
          </a:bodyPr>
          <a:lstStyle/>
          <a:p>
            <a:pPr lvl="0" algn="ctr">
              <a:spcBef>
                <a:spcPct val="0"/>
              </a:spcBef>
              <a:defRPr/>
            </a:pPr>
            <a:r>
              <a:rPr lang="en-AU" sz="4400" b="1" dirty="0">
                <a:solidFill>
                  <a:srgbClr val="0000FF"/>
                </a:solidFill>
              </a:rPr>
              <a:t>Better Digital Bridges: Pilots &amp; Practice</a:t>
            </a:r>
            <a:endParaRPr kumimoji="0" lang="en-US" sz="4400" b="1" i="0" u="none" strike="noStrike" kern="1200" cap="none" spc="0" normalizeH="0" baseline="0" noProof="0" dirty="0">
              <a:ln w="0" cap="flat" cmpd="sng" algn="ctr">
                <a:noFill/>
                <a:prstDash val="solid"/>
                <a:round/>
                <a:headEnd type="none" w="med" len="med"/>
                <a:tailEnd type="none" w="med" len="med"/>
              </a:ln>
              <a:solidFill>
                <a:srgbClr val="3366FF"/>
              </a:solidFill>
              <a:uLnTx/>
              <a:uFillTx/>
              <a:latin typeface="+mj-lt"/>
              <a:ea typeface="+mj-ea"/>
              <a:cs typeface="+mj-cs"/>
            </a:endParaRPr>
          </a:p>
        </p:txBody>
      </p:sp>
      <p:sp>
        <p:nvSpPr>
          <p:cNvPr id="4" name="Subtitle 2"/>
          <p:cNvSpPr txBox="1">
            <a:spLocks/>
          </p:cNvSpPr>
          <p:nvPr/>
        </p:nvSpPr>
        <p:spPr>
          <a:xfrm>
            <a:off x="4470400" y="1574807"/>
            <a:ext cx="4673600" cy="1100660"/>
          </a:xfrm>
          <a:prstGeom prst="rect">
            <a:avLst/>
          </a:prstGeom>
          <a:solidFill>
            <a:schemeClr val="bg1">
              <a:alpha val="76000"/>
            </a:schemeClr>
          </a:solidFill>
          <a:effectLst>
            <a:outerShdw blurRad="50800" dist="38100" dir="2700000" algn="br">
              <a:srgbClr val="000000">
                <a:alpha val="25000"/>
              </a:srgbClr>
            </a:outerShdw>
          </a:effectLst>
        </p:spPr>
        <p:txBody>
          <a:bodyPr vert="horz" lIns="91440" tIns="45720" rIns="91440" bIns="45720" rtlCol="0">
            <a:noAutofit/>
          </a:bodyPr>
          <a:lstStyle/>
          <a:p>
            <a:pPr marL="0" lvl="1" algn="r"/>
            <a:r>
              <a:rPr lang="en-AU" sz="3200" dirty="0">
                <a:solidFill>
                  <a:srgbClr val="0000FF"/>
                </a:solidFill>
              </a:rPr>
              <a:t>Innovation Labs: Pakistan, Afghanistan, etc.</a:t>
            </a:r>
          </a:p>
          <a:p>
            <a:pPr marL="0" lvl="1" algn="r"/>
            <a:endParaRPr lang="en-AU" sz="3200" dirty="0">
              <a:solidFill>
                <a:srgbClr val="0000FF"/>
              </a:solidFill>
            </a:endParaRPr>
          </a:p>
          <a:p>
            <a:pPr marL="0" lvl="1" algn="r"/>
            <a:endParaRPr lang="en-AU" sz="3200" dirty="0">
              <a:solidFill>
                <a:srgbClr val="0000FF"/>
              </a:solidFill>
            </a:endParaRPr>
          </a:p>
          <a:p>
            <a:pPr marL="0" lvl="1"/>
            <a:endParaRPr lang="en-AU" sz="3200" dirty="0">
              <a:solidFill>
                <a:srgbClr val="0000FF"/>
              </a:solidFill>
            </a:endParaRPr>
          </a:p>
        </p:txBody>
      </p:sp>
      <p:sp>
        <p:nvSpPr>
          <p:cNvPr id="7" name="Subtitle 2"/>
          <p:cNvSpPr txBox="1">
            <a:spLocks/>
          </p:cNvSpPr>
          <p:nvPr/>
        </p:nvSpPr>
        <p:spPr>
          <a:xfrm>
            <a:off x="4470400" y="3302000"/>
            <a:ext cx="4673600" cy="1100660"/>
          </a:xfrm>
          <a:prstGeom prst="rect">
            <a:avLst/>
          </a:prstGeom>
          <a:solidFill>
            <a:schemeClr val="bg1">
              <a:alpha val="76000"/>
            </a:schemeClr>
          </a:solidFill>
          <a:effectLst>
            <a:outerShdw blurRad="50800" dist="38100" dir="2700000">
              <a:srgbClr val="000000">
                <a:alpha val="25000"/>
              </a:srgbClr>
            </a:outerShdw>
          </a:effectLst>
        </p:spPr>
        <p:txBody>
          <a:bodyPr vert="horz" lIns="91440" tIns="45720" rIns="91440" bIns="45720" rtlCol="0">
            <a:noAutofit/>
          </a:bodyPr>
          <a:lstStyle/>
          <a:p>
            <a:pPr marL="0" lvl="1" algn="r"/>
            <a:r>
              <a:rPr lang="en-AU" sz="3200" dirty="0">
                <a:solidFill>
                  <a:srgbClr val="0000FF"/>
                </a:solidFill>
              </a:rPr>
              <a:t>Developer-civil society-media relationships</a:t>
            </a:r>
          </a:p>
          <a:p>
            <a:pPr marL="0" lvl="1" algn="r"/>
            <a:endParaRPr lang="en-AU" sz="3200" dirty="0">
              <a:solidFill>
                <a:srgbClr val="0000FF"/>
              </a:solidFill>
            </a:endParaRPr>
          </a:p>
          <a:p>
            <a:pPr marL="0" lvl="1" algn="r"/>
            <a:endParaRPr lang="en-AU" sz="3200" dirty="0">
              <a:solidFill>
                <a:srgbClr val="0000FF"/>
              </a:solidFill>
            </a:endParaRPr>
          </a:p>
          <a:p>
            <a:pPr marL="0" lvl="1"/>
            <a:endParaRPr lang="en-AU" sz="3200" dirty="0">
              <a:solidFill>
                <a:srgbClr val="0000FF"/>
              </a:solidFill>
            </a:endParaRPr>
          </a:p>
        </p:txBody>
      </p:sp>
      <p:pic>
        <p:nvPicPr>
          <p:cNvPr id="8" name="Picture 7"/>
          <p:cNvPicPr>
            <a:picLocks noChangeAspect="1"/>
          </p:cNvPicPr>
          <p:nvPr/>
        </p:nvPicPr>
        <p:blipFill>
          <a:blip r:embed="rId3"/>
          <a:stretch>
            <a:fillRect/>
          </a:stretch>
        </p:blipFill>
        <p:spPr>
          <a:xfrm>
            <a:off x="801155" y="1523997"/>
            <a:ext cx="3044709" cy="3945467"/>
          </a:xfrm>
          <a:prstGeom prst="rect">
            <a:avLst/>
          </a:prstGeom>
          <a:effectLst>
            <a:outerShdw blurRad="50800" dist="38100" dir="2700000" algn="tl" rotWithShape="0">
              <a:srgbClr val="000000">
                <a:alpha val="43000"/>
              </a:srgbClr>
            </a:outerShdw>
          </a:effectLst>
          <a:scene3d>
            <a:camera prst="orthographicFront">
              <a:rot lat="0" lon="0" rev="20099999"/>
            </a:camera>
            <a:lightRig rig="threePt" dir="t"/>
          </a:scene3d>
        </p:spPr>
      </p:pic>
      <p:pic>
        <p:nvPicPr>
          <p:cNvPr id="9" name="Picture 8"/>
          <p:cNvPicPr>
            <a:picLocks noChangeAspect="1"/>
          </p:cNvPicPr>
          <p:nvPr/>
        </p:nvPicPr>
        <p:blipFill>
          <a:blip r:embed="rId4"/>
          <a:stretch>
            <a:fillRect/>
          </a:stretch>
        </p:blipFill>
        <p:spPr>
          <a:xfrm>
            <a:off x="4470400" y="4453459"/>
            <a:ext cx="1415056" cy="2214033"/>
          </a:xfrm>
          <a:prstGeom prst="rect">
            <a:avLst/>
          </a:prstGeom>
          <a:effectLst>
            <a:outerShdw blurRad="50800" dist="38100" dir="1740000" algn="tl" rotWithShape="0">
              <a:srgbClr val="000000">
                <a:alpha val="43000"/>
              </a:srgbClr>
            </a:outerShdw>
          </a:effectLst>
        </p:spPr>
      </p:pic>
      <p:pic>
        <p:nvPicPr>
          <p:cNvPr id="10" name="Picture 9"/>
          <p:cNvPicPr>
            <a:picLocks noChangeAspect="1"/>
          </p:cNvPicPr>
          <p:nvPr/>
        </p:nvPicPr>
        <p:blipFill>
          <a:blip r:embed="rId5"/>
          <a:stretch>
            <a:fillRect/>
          </a:stretch>
        </p:blipFill>
        <p:spPr>
          <a:xfrm>
            <a:off x="6233714" y="4652426"/>
            <a:ext cx="1464798" cy="2015066"/>
          </a:xfrm>
          <a:prstGeom prst="rect">
            <a:avLst/>
          </a:prstGeom>
          <a:effectLst>
            <a:outerShdw blurRad="50800" dist="38100" dir="2880000" algn="tl" rotWithShape="0">
              <a:srgbClr val="000000">
                <a:alpha val="43000"/>
              </a:srgbClr>
            </a:outerShdw>
          </a:effectLst>
        </p:spPr>
      </p:pic>
    </p:spTree>
    <p:extLst>
      <p:ext uri="{BB962C8B-B14F-4D97-AF65-F5344CB8AC3E}">
        <p14:creationId xmlns:p14="http://schemas.microsoft.com/office/powerpoint/2010/main" val="948245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solidFill>
                  <a:schemeClr val="bg1"/>
                </a:solidFill>
              </a:rPr>
              <a:t>Internews is an international non-profit organization whose mission is to </a:t>
            </a:r>
            <a:r>
              <a:rPr lang="en-US" sz="2800" dirty="0">
                <a:solidFill>
                  <a:schemeClr val="bg1"/>
                </a:solidFill>
              </a:rPr>
              <a:t>empower local media </a:t>
            </a:r>
            <a:r>
              <a:rPr lang="en-US" sz="2400" dirty="0">
                <a:solidFill>
                  <a:schemeClr val="bg1"/>
                </a:solidFill>
              </a:rPr>
              <a:t>and communication systems worldwide to give people the news and information they need, the ability to connect, and the means to make their voices heard.</a:t>
            </a:r>
            <a:br>
              <a:rPr lang="en-US" sz="2400" dirty="0">
                <a:solidFill>
                  <a:schemeClr val="bg1"/>
                </a:solidFill>
              </a:rPr>
            </a:br>
            <a:endParaRPr lang="en-US" sz="2400" dirty="0">
              <a:solidFill>
                <a:schemeClr val="bg1"/>
              </a:solidFill>
            </a:endParaRPr>
          </a:p>
        </p:txBody>
      </p:sp>
    </p:spTree>
    <p:extLst>
      <p:ext uri="{BB962C8B-B14F-4D97-AF65-F5344CB8AC3E}">
        <p14:creationId xmlns:p14="http://schemas.microsoft.com/office/powerpoint/2010/main" val="716595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69334" y="16933"/>
            <a:ext cx="8974666" cy="1142999"/>
          </a:xfrm>
          <a:prstGeom prst="rect">
            <a:avLst/>
          </a:prstGeom>
          <a:solidFill>
            <a:schemeClr val="bg1">
              <a:lumMod val="85000"/>
              <a:alpha val="77000"/>
            </a:schemeClr>
          </a:solidFill>
          <a:ln>
            <a:noFill/>
          </a:ln>
        </p:spPr>
        <p:txBody>
          <a:bodyPr vert="horz" lIns="91440" tIns="45720" rIns="91440" bIns="45720" rtlCol="0" anchor="ctr">
            <a:normAutofit fontScale="92500"/>
          </a:bodyPr>
          <a:lstStyle/>
          <a:p>
            <a:pPr lvl="0" algn="ctr">
              <a:spcBef>
                <a:spcPct val="0"/>
              </a:spcBef>
              <a:defRPr/>
            </a:pPr>
            <a:r>
              <a:rPr lang="en-AU" sz="4400" b="1" dirty="0">
                <a:solidFill>
                  <a:srgbClr val="0000FF"/>
                </a:solidFill>
              </a:rPr>
              <a:t>Better Digital Bridges: Pilots &amp; Practice</a:t>
            </a:r>
            <a:endParaRPr kumimoji="0" lang="en-US" sz="4400" b="1" i="0" u="none" strike="noStrike" kern="1200" cap="none" spc="0" normalizeH="0" baseline="0" noProof="0" dirty="0">
              <a:ln w="0" cap="flat" cmpd="sng" algn="ctr">
                <a:noFill/>
                <a:prstDash val="solid"/>
                <a:round/>
                <a:headEnd type="none" w="med" len="med"/>
                <a:tailEnd type="none" w="med" len="med"/>
              </a:ln>
              <a:solidFill>
                <a:srgbClr val="3366FF"/>
              </a:solidFill>
              <a:uLnTx/>
              <a:uFillTx/>
              <a:latin typeface="+mj-lt"/>
              <a:ea typeface="+mj-ea"/>
              <a:cs typeface="+mj-cs"/>
            </a:endParaRPr>
          </a:p>
        </p:txBody>
      </p:sp>
      <p:pic>
        <p:nvPicPr>
          <p:cNvPr id="11" name="Picture 10"/>
          <p:cNvPicPr>
            <a:picLocks noChangeAspect="1"/>
          </p:cNvPicPr>
          <p:nvPr/>
        </p:nvPicPr>
        <p:blipFill>
          <a:blip r:embed="rId3"/>
          <a:stretch>
            <a:fillRect/>
          </a:stretch>
        </p:blipFill>
        <p:spPr>
          <a:xfrm>
            <a:off x="169334" y="1209682"/>
            <a:ext cx="5187163" cy="3302000"/>
          </a:xfrm>
          <a:prstGeom prst="rect">
            <a:avLst/>
          </a:prstGeom>
        </p:spPr>
      </p:pic>
      <p:pic>
        <p:nvPicPr>
          <p:cNvPr id="12" name="Picture 11"/>
          <p:cNvPicPr>
            <a:picLocks noChangeAspect="1"/>
          </p:cNvPicPr>
          <p:nvPr/>
        </p:nvPicPr>
        <p:blipFill>
          <a:blip r:embed="rId4"/>
          <a:stretch>
            <a:fillRect/>
          </a:stretch>
        </p:blipFill>
        <p:spPr>
          <a:xfrm>
            <a:off x="5789019" y="1789271"/>
            <a:ext cx="3354982" cy="2427129"/>
          </a:xfrm>
          <a:prstGeom prst="rect">
            <a:avLst/>
          </a:prstGeom>
        </p:spPr>
      </p:pic>
      <p:pic>
        <p:nvPicPr>
          <p:cNvPr id="13" name="Picture 12"/>
          <p:cNvPicPr>
            <a:picLocks noChangeAspect="1"/>
          </p:cNvPicPr>
          <p:nvPr/>
        </p:nvPicPr>
        <p:blipFill>
          <a:blip r:embed="rId5"/>
          <a:stretch>
            <a:fillRect/>
          </a:stretch>
        </p:blipFill>
        <p:spPr>
          <a:xfrm>
            <a:off x="3338493" y="4998516"/>
            <a:ext cx="4036007" cy="1859484"/>
          </a:xfrm>
          <a:prstGeom prst="rect">
            <a:avLst/>
          </a:prstGeom>
        </p:spPr>
      </p:pic>
    </p:spTree>
    <p:extLst>
      <p:ext uri="{BB962C8B-B14F-4D97-AF65-F5344CB8AC3E}">
        <p14:creationId xmlns:p14="http://schemas.microsoft.com/office/powerpoint/2010/main" val="948245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69334" y="16933"/>
            <a:ext cx="8974666" cy="1142999"/>
          </a:xfrm>
          <a:prstGeom prst="rect">
            <a:avLst/>
          </a:prstGeom>
          <a:solidFill>
            <a:schemeClr val="bg1">
              <a:lumMod val="85000"/>
              <a:alpha val="77000"/>
            </a:schemeClr>
          </a:solidFill>
          <a:ln>
            <a:noFill/>
          </a:ln>
        </p:spPr>
        <p:txBody>
          <a:bodyPr vert="horz" lIns="91440" tIns="45720" rIns="91440" bIns="45720" rtlCol="0" anchor="ctr">
            <a:normAutofit/>
          </a:bodyPr>
          <a:lstStyle/>
          <a:p>
            <a:pPr lvl="0" algn="ctr">
              <a:spcBef>
                <a:spcPct val="0"/>
              </a:spcBef>
              <a:defRPr/>
            </a:pPr>
            <a:r>
              <a:rPr lang="en-AU" sz="4400" b="1" dirty="0">
                <a:solidFill>
                  <a:srgbClr val="0000FF"/>
                </a:solidFill>
              </a:rPr>
              <a:t>Indonesia and ICT4D</a:t>
            </a:r>
            <a:endParaRPr kumimoji="0" lang="en-US" sz="4400" b="1" i="0" u="none" strike="noStrike" kern="1200" cap="none" spc="0" normalizeH="0" baseline="0" noProof="0" dirty="0">
              <a:ln w="0" cap="flat" cmpd="sng" algn="ctr">
                <a:noFill/>
                <a:prstDash val="solid"/>
                <a:round/>
                <a:headEnd type="none" w="med" len="med"/>
                <a:tailEnd type="none" w="med" len="med"/>
              </a:ln>
              <a:solidFill>
                <a:srgbClr val="3366FF"/>
              </a:solidFill>
              <a:uLnTx/>
              <a:uFillTx/>
              <a:latin typeface="+mj-lt"/>
              <a:ea typeface="+mj-ea"/>
              <a:cs typeface="+mj-cs"/>
            </a:endParaRPr>
          </a:p>
        </p:txBody>
      </p:sp>
      <p:pic>
        <p:nvPicPr>
          <p:cNvPr id="15" name="Picture 14"/>
          <p:cNvPicPr>
            <a:picLocks noChangeAspect="1"/>
          </p:cNvPicPr>
          <p:nvPr/>
        </p:nvPicPr>
        <p:blipFill>
          <a:blip r:embed="rId3"/>
          <a:stretch>
            <a:fillRect/>
          </a:stretch>
        </p:blipFill>
        <p:spPr>
          <a:xfrm>
            <a:off x="179953" y="1145749"/>
            <a:ext cx="8964048" cy="1219598"/>
          </a:xfrm>
          <a:prstGeom prst="rect">
            <a:avLst/>
          </a:prstGeom>
        </p:spPr>
      </p:pic>
      <p:pic>
        <p:nvPicPr>
          <p:cNvPr id="10" name="Picture 9"/>
          <p:cNvPicPr>
            <a:picLocks noChangeAspect="1"/>
          </p:cNvPicPr>
          <p:nvPr/>
        </p:nvPicPr>
        <p:blipFill>
          <a:blip r:embed="rId4"/>
          <a:stretch>
            <a:fillRect/>
          </a:stretch>
        </p:blipFill>
        <p:spPr>
          <a:xfrm>
            <a:off x="4650597" y="2730067"/>
            <a:ext cx="2582333" cy="1946106"/>
          </a:xfrm>
          <a:prstGeom prst="rect">
            <a:avLst/>
          </a:prstGeom>
        </p:spPr>
      </p:pic>
      <p:pic>
        <p:nvPicPr>
          <p:cNvPr id="13" name="Picture 12"/>
          <p:cNvPicPr>
            <a:picLocks noChangeAspect="1"/>
          </p:cNvPicPr>
          <p:nvPr/>
        </p:nvPicPr>
        <p:blipFill>
          <a:blip r:embed="rId5"/>
          <a:stretch>
            <a:fillRect/>
          </a:stretch>
        </p:blipFill>
        <p:spPr>
          <a:xfrm>
            <a:off x="678063" y="2252055"/>
            <a:ext cx="2860999" cy="3685567"/>
          </a:xfrm>
          <a:prstGeom prst="rect">
            <a:avLst/>
          </a:prstGeom>
          <a:effectLst>
            <a:innerShdw blurRad="63500" dist="50800" dir="7200000">
              <a:srgbClr val="000000">
                <a:alpha val="50000"/>
              </a:srgbClr>
            </a:innerShdw>
          </a:effectLst>
          <a:scene3d>
            <a:camera prst="orthographicFront">
              <a:rot lat="0" lon="0" rev="1500000"/>
            </a:camera>
            <a:lightRig rig="threePt" dir="t"/>
          </a:scene3d>
        </p:spPr>
      </p:pic>
      <p:pic>
        <p:nvPicPr>
          <p:cNvPr id="9" name="Picture 8"/>
          <p:cNvPicPr>
            <a:picLocks noChangeAspect="1"/>
          </p:cNvPicPr>
          <p:nvPr/>
        </p:nvPicPr>
        <p:blipFill>
          <a:blip r:embed="rId6"/>
          <a:stretch>
            <a:fillRect/>
          </a:stretch>
        </p:blipFill>
        <p:spPr>
          <a:xfrm>
            <a:off x="6208468" y="3464983"/>
            <a:ext cx="2935532" cy="3393017"/>
          </a:xfrm>
          <a:prstGeom prst="rect">
            <a:avLst/>
          </a:prstGeom>
        </p:spPr>
      </p:pic>
    </p:spTree>
    <p:extLst>
      <p:ext uri="{BB962C8B-B14F-4D97-AF65-F5344CB8AC3E}">
        <p14:creationId xmlns:p14="http://schemas.microsoft.com/office/powerpoint/2010/main" val="948245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897468"/>
            <a:ext cx="5486400" cy="2946400"/>
          </a:xfrm>
        </p:spPr>
        <p:txBody>
          <a:bodyPr/>
          <a:lstStyle/>
          <a:p>
            <a:pPr algn="ctr"/>
            <a:r>
              <a:rPr lang="en-US" dirty="0"/>
              <a:t>For more details contact:</a:t>
            </a:r>
            <a:br>
              <a:rPr lang="en-US" dirty="0"/>
            </a:br>
            <a:br>
              <a:rPr lang="en-US" dirty="0"/>
            </a:br>
            <a:r>
              <a:rPr lang="en-US" dirty="0"/>
              <a:t>Oren Murphy – Regional Director Asia</a:t>
            </a:r>
            <a:br>
              <a:rPr lang="en-US" dirty="0"/>
            </a:br>
            <a:r>
              <a:rPr lang="en-US" dirty="0" err="1"/>
              <a:t>omurphy@internews.org</a:t>
            </a:r>
            <a:br>
              <a:rPr lang="en-US" dirty="0"/>
            </a:br>
            <a:br>
              <a:rPr lang="en-US" dirty="0"/>
            </a:br>
            <a:endParaRPr lang="en-US" dirty="0"/>
          </a:p>
        </p:txBody>
      </p:sp>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759491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1203179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Case Studies:</a:t>
            </a:r>
            <a:br>
              <a:rPr lang="en-US" dirty="0">
                <a:solidFill>
                  <a:schemeClr val="bg1"/>
                </a:solidFill>
              </a:rPr>
            </a:br>
            <a:r>
              <a:rPr lang="en-US" dirty="0">
                <a:solidFill>
                  <a:schemeClr val="bg1"/>
                </a:solidFill>
              </a:rPr>
              <a:t>Myanmar &amp; Indonesia</a:t>
            </a:r>
            <a:br>
              <a:rPr lang="en-US" dirty="0">
                <a:solidFill>
                  <a:schemeClr val="bg1"/>
                </a:solidFill>
              </a:rPr>
            </a:br>
            <a:br>
              <a:rPr lang="en-US" dirty="0"/>
            </a:br>
            <a:endParaRPr lang="en-US" dirty="0"/>
          </a:p>
        </p:txBody>
      </p:sp>
    </p:spTree>
    <p:extLst>
      <p:ext uri="{BB962C8B-B14F-4D97-AF65-F5344CB8AC3E}">
        <p14:creationId xmlns:p14="http://schemas.microsoft.com/office/powerpoint/2010/main" val="4026229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576574"/>
            <a:ext cx="7806267" cy="1143000"/>
          </a:xfrm>
        </p:spPr>
        <p:txBody>
          <a:bodyPr/>
          <a:lstStyle/>
          <a:p>
            <a:r>
              <a:rPr lang="en-US" dirty="0"/>
              <a:t>Characteristics of ICT landscape in Asia</a:t>
            </a:r>
          </a:p>
        </p:txBody>
      </p:sp>
      <p:sp>
        <p:nvSpPr>
          <p:cNvPr id="8" name="Content Placeholder 7"/>
          <p:cNvSpPr>
            <a:spLocks noGrp="1"/>
          </p:cNvSpPr>
          <p:nvPr>
            <p:ph sz="half" idx="2"/>
          </p:nvPr>
        </p:nvSpPr>
        <p:spPr>
          <a:xfrm>
            <a:off x="457200" y="2174875"/>
            <a:ext cx="8229600" cy="3951288"/>
          </a:xfrm>
        </p:spPr>
        <p:txBody>
          <a:bodyPr>
            <a:normAutofit lnSpcReduction="10000"/>
          </a:bodyPr>
          <a:lstStyle/>
          <a:p>
            <a:r>
              <a:rPr lang="en-US" sz="3600" dirty="0"/>
              <a:t>Explosive growth in Internet connectivity and mobile phone ownership</a:t>
            </a:r>
          </a:p>
          <a:p>
            <a:r>
              <a:rPr lang="en-US" sz="3600" dirty="0"/>
              <a:t>Lack of uniformity of ICT usage at sub-national level</a:t>
            </a:r>
          </a:p>
          <a:p>
            <a:r>
              <a:rPr lang="en-US" sz="3600" dirty="0"/>
              <a:t>Consumption of ICT not necessarily matched with corresponding levels of tech literacy</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810268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for ICT4D in Asia</a:t>
            </a:r>
          </a:p>
        </p:txBody>
      </p:sp>
      <p:sp>
        <p:nvSpPr>
          <p:cNvPr id="3" name="Text Placeholder 2"/>
          <p:cNvSpPr>
            <a:spLocks noGrp="1"/>
          </p:cNvSpPr>
          <p:nvPr>
            <p:ph type="body" idx="1"/>
          </p:nvPr>
        </p:nvSpPr>
        <p:spPr/>
        <p:txBody>
          <a:bodyPr/>
          <a:lstStyle/>
          <a:p>
            <a:r>
              <a:rPr lang="en-US" dirty="0"/>
              <a:t>Challenges</a:t>
            </a:r>
          </a:p>
        </p:txBody>
      </p:sp>
      <p:sp>
        <p:nvSpPr>
          <p:cNvPr id="4" name="Content Placeholder 3"/>
          <p:cNvSpPr>
            <a:spLocks noGrp="1"/>
          </p:cNvSpPr>
          <p:nvPr>
            <p:ph sz="half" idx="2"/>
          </p:nvPr>
        </p:nvSpPr>
        <p:spPr/>
        <p:txBody>
          <a:bodyPr>
            <a:normAutofit lnSpcReduction="10000"/>
          </a:bodyPr>
          <a:lstStyle/>
          <a:p>
            <a:r>
              <a:rPr lang="en-US" dirty="0"/>
              <a:t>Understanding a landscape which is rapidly evolving</a:t>
            </a:r>
          </a:p>
          <a:p>
            <a:r>
              <a:rPr lang="en-US" dirty="0"/>
              <a:t>Building programs which are scalable and replicable</a:t>
            </a:r>
          </a:p>
          <a:p>
            <a:r>
              <a:rPr lang="en-US" dirty="0"/>
              <a:t>Using ICT4D to reach populations in “media dark” areas.</a:t>
            </a:r>
          </a:p>
          <a:p>
            <a:r>
              <a:rPr lang="en-US" dirty="0"/>
              <a:t>Regulatory environment often does not keep pace with practice on the ground</a:t>
            </a:r>
          </a:p>
        </p:txBody>
      </p:sp>
      <p:sp>
        <p:nvSpPr>
          <p:cNvPr id="5" name="Text Placeholder 4"/>
          <p:cNvSpPr>
            <a:spLocks noGrp="1"/>
          </p:cNvSpPr>
          <p:nvPr>
            <p:ph type="body" sz="quarter" idx="3"/>
          </p:nvPr>
        </p:nvSpPr>
        <p:spPr/>
        <p:txBody>
          <a:bodyPr/>
          <a:lstStyle/>
          <a:p>
            <a:r>
              <a:rPr lang="en-US" dirty="0"/>
              <a:t>Approaches</a:t>
            </a:r>
          </a:p>
        </p:txBody>
      </p:sp>
      <p:sp>
        <p:nvSpPr>
          <p:cNvPr id="6" name="Content Placeholder 5"/>
          <p:cNvSpPr>
            <a:spLocks noGrp="1"/>
          </p:cNvSpPr>
          <p:nvPr>
            <p:ph sz="quarter" idx="4"/>
          </p:nvPr>
        </p:nvSpPr>
        <p:spPr/>
        <p:txBody>
          <a:bodyPr/>
          <a:lstStyle/>
          <a:p>
            <a:r>
              <a:rPr lang="en-US" dirty="0"/>
              <a:t>Technology not a silver bullet</a:t>
            </a:r>
          </a:p>
          <a:p>
            <a:r>
              <a:rPr lang="en-US" dirty="0"/>
              <a:t>Use human centered design research to better understand user behaviors</a:t>
            </a:r>
          </a:p>
          <a:p>
            <a:r>
              <a:rPr lang="en-US" dirty="0"/>
              <a:t>Use approaches that combine online and offline</a:t>
            </a:r>
          </a:p>
          <a:p>
            <a:r>
              <a:rPr lang="en-US" dirty="0"/>
              <a:t>Pilot and iterate</a:t>
            </a:r>
          </a:p>
          <a:p>
            <a:pPr marL="0" indent="0">
              <a:buNone/>
            </a:pPr>
            <a:endParaRPr lang="en-US" dirty="0"/>
          </a:p>
        </p:txBody>
      </p:sp>
    </p:spTree>
    <p:extLst>
      <p:ext uri="{BB962C8B-B14F-4D97-AF65-F5344CB8AC3E}">
        <p14:creationId xmlns:p14="http://schemas.microsoft.com/office/powerpoint/2010/main" val="3238001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Myanmar</a:t>
            </a:r>
          </a:p>
        </p:txBody>
      </p:sp>
      <p:pic>
        <p:nvPicPr>
          <p:cNvPr id="7" name="Content Placeholder 6" descr="IMG_5678.JPG"/>
          <p:cNvPicPr>
            <a:picLocks noGrp="1" noChangeAspect="1"/>
          </p:cNvPicPr>
          <p:nvPr>
            <p:ph sz="half" idx="2"/>
          </p:nvPr>
        </p:nvPicPr>
        <p:blipFill>
          <a:blip r:embed="rId2">
            <a:extLst>
              <a:ext uri="{28A0092B-C50C-407E-A947-70E740481C1C}">
                <a14:useLocalDpi xmlns:a14="http://schemas.microsoft.com/office/drawing/2010/main" val="0"/>
              </a:ext>
            </a:extLst>
          </a:blip>
          <a:srcRect t="-15200" b="-15200"/>
          <a:stretch>
            <a:fillRect/>
          </a:stretch>
        </p:blipFill>
        <p:spPr>
          <a:xfrm>
            <a:off x="982133" y="978940"/>
            <a:ext cx="6824134" cy="5879060"/>
          </a:xfrm>
        </p:spPr>
      </p:pic>
    </p:spTree>
    <p:extLst>
      <p:ext uri="{BB962C8B-B14F-4D97-AF65-F5344CB8AC3E}">
        <p14:creationId xmlns:p14="http://schemas.microsoft.com/office/powerpoint/2010/main" val="1193892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Myanmar at  Present</a:t>
            </a:r>
            <a:br>
              <a:rPr lang="en-US" dirty="0"/>
            </a:br>
            <a:endParaRPr lang="en-US" dirty="0"/>
          </a:p>
        </p:txBody>
      </p:sp>
      <p:sp>
        <p:nvSpPr>
          <p:cNvPr id="3" name="Text Placeholder 2"/>
          <p:cNvSpPr>
            <a:spLocks noGrp="1"/>
          </p:cNvSpPr>
          <p:nvPr>
            <p:ph type="body" idx="1"/>
          </p:nvPr>
        </p:nvSpPr>
        <p:spPr/>
        <p:txBody>
          <a:bodyPr/>
          <a:lstStyle/>
          <a:p>
            <a:endParaRPr lang="en-US"/>
          </a:p>
        </p:txBody>
      </p:sp>
      <p:pic>
        <p:nvPicPr>
          <p:cNvPr id="7" name="Content Placeholder 6" descr="IMG_5700.JPG"/>
          <p:cNvPicPr>
            <a:picLocks noGrp="1" noChangeAspect="1"/>
          </p:cNvPicPr>
          <p:nvPr>
            <p:ph sz="half" idx="2"/>
          </p:nvPr>
        </p:nvPicPr>
        <p:blipFill>
          <a:blip r:embed="rId2">
            <a:extLst>
              <a:ext uri="{28A0092B-C50C-407E-A947-70E740481C1C}">
                <a14:useLocalDpi xmlns:a14="http://schemas.microsoft.com/office/drawing/2010/main" val="0"/>
              </a:ext>
            </a:extLst>
          </a:blip>
          <a:srcRect t="-15200" b="-15200"/>
          <a:stretch>
            <a:fillRect/>
          </a:stretch>
        </p:blipFill>
        <p:spPr>
          <a:xfrm>
            <a:off x="1076854" y="220974"/>
            <a:ext cx="6841067" cy="6690537"/>
          </a:xfrm>
        </p:spPr>
      </p:pic>
    </p:spTree>
    <p:extLst>
      <p:ext uri="{BB962C8B-B14F-4D97-AF65-F5344CB8AC3E}">
        <p14:creationId xmlns:p14="http://schemas.microsoft.com/office/powerpoint/2010/main" val="14299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Disruptive power of new technology on information</a:t>
            </a:r>
          </a:p>
        </p:txBody>
      </p:sp>
      <p:pic>
        <p:nvPicPr>
          <p:cNvPr id="7" name="Content Placeholder 6" descr="Screen Shot 2013-07-29 at 9.56.13 PM.png"/>
          <p:cNvPicPr>
            <a:picLocks noGrp="1" noChangeAspect="1"/>
          </p:cNvPicPr>
          <p:nvPr>
            <p:ph sz="half" idx="2"/>
          </p:nvPr>
        </p:nvPicPr>
        <p:blipFill>
          <a:blip r:embed="rId2">
            <a:extLst>
              <a:ext uri="{28A0092B-C50C-407E-A947-70E740481C1C}">
                <a14:useLocalDpi xmlns:a14="http://schemas.microsoft.com/office/drawing/2010/main" val="0"/>
              </a:ext>
            </a:extLst>
          </a:blip>
          <a:srcRect t="-29573" b="-29573"/>
          <a:stretch>
            <a:fillRect/>
          </a:stretch>
        </p:blipFill>
        <p:spPr>
          <a:xfrm>
            <a:off x="166424" y="2387599"/>
            <a:ext cx="4640236" cy="4538133"/>
          </a:xfrm>
        </p:spPr>
      </p:pic>
      <p:pic>
        <p:nvPicPr>
          <p:cNvPr id="8" name="Content Placeholder 7" descr="Screen Shot 2013-07-29 at 9.55.12 PM.png"/>
          <p:cNvPicPr>
            <a:picLocks noGrp="1" noChangeAspect="1"/>
          </p:cNvPicPr>
          <p:nvPr>
            <p:ph sz="quarter" idx="4"/>
          </p:nvPr>
        </p:nvPicPr>
        <p:blipFill>
          <a:blip r:embed="rId3">
            <a:extLst>
              <a:ext uri="{28A0092B-C50C-407E-A947-70E740481C1C}">
                <a14:useLocalDpi xmlns:a14="http://schemas.microsoft.com/office/drawing/2010/main" val="0"/>
              </a:ext>
            </a:extLst>
          </a:blip>
          <a:srcRect t="-38866" b="-38866"/>
          <a:stretch>
            <a:fillRect/>
          </a:stretch>
        </p:blipFill>
        <p:spPr>
          <a:xfrm>
            <a:off x="1041163" y="372532"/>
            <a:ext cx="3765497" cy="3681195"/>
          </a:xfrm>
        </p:spPr>
      </p:pic>
      <p:pic>
        <p:nvPicPr>
          <p:cNvPr id="10" name="Picture 9" descr="Screen Shot 2013-07-30 at 6.56.1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0073" y="1676400"/>
            <a:ext cx="3652886" cy="4680261"/>
          </a:xfrm>
          <a:prstGeom prst="rect">
            <a:avLst/>
          </a:prstGeom>
        </p:spPr>
      </p:pic>
    </p:spTree>
    <p:extLst>
      <p:ext uri="{BB962C8B-B14F-4D97-AF65-F5344CB8AC3E}">
        <p14:creationId xmlns:p14="http://schemas.microsoft.com/office/powerpoint/2010/main" val="25974445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ategory xmlns="c276d07f-d789-4d6c-a889-e8924010ee8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AA35704F1712640A333B51846E545A5" ma:contentTypeVersion="3" ma:contentTypeDescription="Create a new document." ma:contentTypeScope="" ma:versionID="04017e53ddb784a7a597776bccf57d49">
  <xsd:schema xmlns:xsd="http://www.w3.org/2001/XMLSchema" xmlns:xs="http://www.w3.org/2001/XMLSchema" xmlns:p="http://schemas.microsoft.com/office/2006/metadata/properties" xmlns:ns2="c276d07f-d789-4d6c-a889-e8924010ee82" targetNamespace="http://schemas.microsoft.com/office/2006/metadata/properties" ma:root="true" ma:fieldsID="bd1f47aa7bba4ae340846ef8575f9160" ns2:_="">
    <xsd:import namespace="c276d07f-d789-4d6c-a889-e8924010ee82"/>
    <xsd:element name="properties">
      <xsd:complexType>
        <xsd:sequence>
          <xsd:element name="documentManagement">
            <xsd:complexType>
              <xsd:all>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76d07f-d789-4d6c-a889-e8924010ee82" elementFormDefault="qualified">
    <xsd:import namespace="http://schemas.microsoft.com/office/2006/documentManagement/types"/>
    <xsd:import namespace="http://schemas.microsoft.com/office/infopath/2007/PartnerControls"/>
    <xsd:element name="Category" ma:index="8" nillable="true" ma:displayName="Category" ma:format="Dropdown" ma:internalName="Category">
      <xsd:simpleType>
        <xsd:restriction base="dms:Choice">
          <xsd:enumeration value="Presentation"/>
          <xsd:enumeration value="Template"/>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9"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733414-A749-4E91-A626-5F84A1AFD526}">
  <ds:schemaRefs>
    <ds:schemaRef ds:uri="http://purl.org/dc/elements/1.1/"/>
    <ds:schemaRef ds:uri="http://purl.org/dc/dcmitype/"/>
    <ds:schemaRef ds:uri="http://www.w3.org/XML/1998/namespace"/>
    <ds:schemaRef ds:uri="http://schemas.microsoft.com/office/2006/documentManagement/types"/>
    <ds:schemaRef ds:uri="http://purl.org/dc/terms/"/>
    <ds:schemaRef ds:uri="http://schemas.openxmlformats.org/package/2006/metadata/core-properties"/>
    <ds:schemaRef ds:uri="c276d07f-d789-4d6c-a889-e8924010ee82"/>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0CC80433-C47C-4DF0-9934-3089B9793F55}">
  <ds:schemaRefs>
    <ds:schemaRef ds:uri="http://schemas.microsoft.com/sharepoint/v3/contenttype/forms"/>
  </ds:schemaRefs>
</ds:datastoreItem>
</file>

<file path=customXml/itemProps3.xml><?xml version="1.0" encoding="utf-8"?>
<ds:datastoreItem xmlns:ds="http://schemas.openxmlformats.org/officeDocument/2006/customXml" ds:itemID="{21118AF7-4A7D-4B4F-AC4C-FABD4469C5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76d07f-d789-4d6c-a889-e8924010ee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2204</TotalTime>
  <Words>1034</Words>
  <Application>Microsoft Office PowerPoint</Application>
  <PresentationFormat>On-screen Show (4:3)</PresentationFormat>
  <Paragraphs>146</Paragraphs>
  <Slides>22</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Arial Black</vt:lpstr>
      <vt:lpstr>Calibri</vt:lpstr>
      <vt:lpstr>Wingdings</vt:lpstr>
      <vt:lpstr>Office Theme</vt:lpstr>
      <vt:lpstr>Internews</vt:lpstr>
      <vt:lpstr>Internews is an international non-profit organization whose mission is to empower local media and communication systems worldwide to give people the news and information they need, the ability to connect, and the means to make their voices heard. </vt:lpstr>
      <vt:lpstr>PowerPoint Presentation</vt:lpstr>
      <vt:lpstr>Case Studies: Myanmar &amp; Indonesia  </vt:lpstr>
      <vt:lpstr>Characteristics of ICT landscape in Asia</vt:lpstr>
      <vt:lpstr>Challenges for ICT4D in Asia</vt:lpstr>
      <vt:lpstr>Myanmar</vt:lpstr>
      <vt:lpstr>Myanmar at  Present </vt:lpstr>
      <vt:lpstr>Disruptive power of new technology on information</vt:lpstr>
      <vt:lpstr>Impact on governance and transparency </vt:lpstr>
      <vt:lpstr>PowerPoint Presentation</vt:lpstr>
      <vt:lpstr>Indonesia: media and technology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more details contact:  Oren Murphy – Regional Director Asia omurphy@internews.org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Internews PPT Template v1</dc:title>
  <dc:creator>Arnold Phommavog</dc:creator>
  <cp:lastModifiedBy>Amita Monterola</cp:lastModifiedBy>
  <cp:revision>450</cp:revision>
  <dcterms:created xsi:type="dcterms:W3CDTF">2013-08-09T02:38:53Z</dcterms:created>
  <dcterms:modified xsi:type="dcterms:W3CDTF">2026-02-16T22:41:42Z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0x0101004AA35704F1712640A333B51846E545A5</vt:lpwstr>
  </property>
  <property fmtid="{D5CDD505-2E9C-101B-9397-08002B2CF9AE}" pid="3" name="Order">
    <vt:r8>300</vt:r8>
  </property>
</Properties>
</file>