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24" r:id="rId5"/>
    <p:sldId id="353" r:id="rId6"/>
    <p:sldId id="378" r:id="rId7"/>
    <p:sldId id="379" r:id="rId8"/>
    <p:sldId id="372" r:id="rId9"/>
    <p:sldId id="350" r:id="rId10"/>
    <p:sldId id="377" r:id="rId11"/>
    <p:sldId id="381" r:id="rId12"/>
    <p:sldId id="382" r:id="rId13"/>
    <p:sldId id="373" r:id="rId14"/>
    <p:sldId id="383" r:id="rId15"/>
    <p:sldId id="374" r:id="rId16"/>
    <p:sldId id="385" r:id="rId17"/>
    <p:sldId id="384" r:id="rId1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vington, Karen" initials="OK" lastIdx="2" clrIdx="0">
    <p:extLst>
      <p:ext uri="{19B8F6BF-5375-455C-9EA6-DF929625EA0E}">
        <p15:presenceInfo xmlns:p15="http://schemas.microsoft.com/office/powerpoint/2012/main" userId="Ovington, Ka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34580" autoAdjust="0"/>
    <p:restoredTop sz="71728" autoAdjust="0"/>
  </p:normalViewPr>
  <p:slideViewPr>
    <p:cSldViewPr snapToGrid="0" showGuides="1">
      <p:cViewPr varScale="1">
        <p:scale>
          <a:sx n="69" d="100"/>
          <a:sy n="69" d="100"/>
        </p:scale>
        <p:origin x="18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628"/>
    </p:cViewPr>
  </p:sorterViewPr>
  <p:notesViewPr>
    <p:cSldViewPr snapToGrid="0">
      <p:cViewPr>
        <p:scale>
          <a:sx n="200" d="100"/>
          <a:sy n="200" d="100"/>
        </p:scale>
        <p:origin x="-500" y="-624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slatter\AppData\Local\Hewlett-Packard\HP%20TRIM\TEMP\HPTRIM.12276\t0XVADV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20496500392308E-2"/>
          <c:y val="6.9148212135490286E-2"/>
          <c:w val="0.91878559860202347"/>
          <c:h val="0.76496839656634075"/>
        </c:manualLayout>
      </c:layout>
      <c:lineChart>
        <c:grouping val="standard"/>
        <c:varyColors val="0"/>
        <c:ser>
          <c:idx val="0"/>
          <c:order val="0"/>
          <c:tx>
            <c:v>Revenue</c:v>
          </c:tx>
          <c:spPr>
            <a:ln w="38100" cap="rnd">
              <a:solidFill>
                <a:srgbClr val="007FAD"/>
              </a:solidFill>
              <a:round/>
            </a:ln>
            <a:effectLst/>
          </c:spPr>
          <c:marker>
            <c:symbol val="none"/>
          </c:marker>
          <c:cat>
            <c:numRef>
              <c:f>'[5]Exp &amp; Rev 2000-2016'!$U$4:$U$25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'[5]Exp &amp; Rev 2000-2016'!$V$4:$V$20</c:f>
              <c:numCache>
                <c:formatCode>General</c:formatCode>
                <c:ptCount val="17"/>
                <c:pt idx="0">
                  <c:v>7181.1253621359756</c:v>
                </c:pt>
                <c:pt idx="1">
                  <c:v>7031.545179092639</c:v>
                </c:pt>
                <c:pt idx="2">
                  <c:v>6490.0377858586253</c:v>
                </c:pt>
                <c:pt idx="3">
                  <c:v>6284.4626328670802</c:v>
                </c:pt>
                <c:pt idx="4">
                  <c:v>7327.6009401663587</c:v>
                </c:pt>
                <c:pt idx="5">
                  <c:v>8816.8408569703442</c:v>
                </c:pt>
                <c:pt idx="6">
                  <c:v>10205.161883160892</c:v>
                </c:pt>
                <c:pt idx="7">
                  <c:v>11263.103959287613</c:v>
                </c:pt>
                <c:pt idx="8">
                  <c:v>10233.467973819697</c:v>
                </c:pt>
                <c:pt idx="9">
                  <c:v>9000.2618639869379</c:v>
                </c:pt>
                <c:pt idx="10">
                  <c:v>10567.192684977317</c:v>
                </c:pt>
                <c:pt idx="11">
                  <c:v>10952.549691935496</c:v>
                </c:pt>
                <c:pt idx="12">
                  <c:v>10847.286867184417</c:v>
                </c:pt>
                <c:pt idx="13">
                  <c:v>10924.428770675804</c:v>
                </c:pt>
                <c:pt idx="14">
                  <c:v>12456.50342809342</c:v>
                </c:pt>
                <c:pt idx="15">
                  <c:v>11003.1</c:v>
                </c:pt>
                <c:pt idx="16">
                  <c:v>10396.153846153846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FD-40E8-A5D4-CD0C6A16D7C3}"/>
            </c:ext>
          </c:extLst>
        </c:ser>
        <c:ser>
          <c:idx val="1"/>
          <c:order val="1"/>
          <c:tx>
            <c:v>Expenditure</c:v>
          </c:tx>
          <c:spPr>
            <a:ln w="38100" cap="rnd">
              <a:solidFill>
                <a:srgbClr val="F47621"/>
              </a:solidFill>
              <a:round/>
            </a:ln>
            <a:effectLst/>
          </c:spPr>
          <c:marker>
            <c:symbol val="none"/>
          </c:marker>
          <c:cat>
            <c:numRef>
              <c:f>'[5]Exp &amp; Rev 2000-2016'!$U$4:$U$25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'[5]Exp &amp; Rev 2000-2016'!$W$4:$W$20</c:f>
              <c:numCache>
                <c:formatCode>General</c:formatCode>
                <c:ptCount val="17"/>
                <c:pt idx="0">
                  <c:v>7737.1208199745824</c:v>
                </c:pt>
                <c:pt idx="1">
                  <c:v>7825.0447198380207</c:v>
                </c:pt>
                <c:pt idx="2">
                  <c:v>7453.7483626292587</c:v>
                </c:pt>
                <c:pt idx="3">
                  <c:v>6498.4728532077224</c:v>
                </c:pt>
                <c:pt idx="4">
                  <c:v>6987.636375671791</c:v>
                </c:pt>
                <c:pt idx="5">
                  <c:v>8804.0959304481039</c:v>
                </c:pt>
                <c:pt idx="6">
                  <c:v>9338.8323095190881</c:v>
                </c:pt>
                <c:pt idx="7">
                  <c:v>10500.008875570689</c:v>
                </c:pt>
                <c:pt idx="8">
                  <c:v>10925.749430208189</c:v>
                </c:pt>
                <c:pt idx="9">
                  <c:v>9048.8402472980379</c:v>
                </c:pt>
                <c:pt idx="10">
                  <c:v>10329.399258651203</c:v>
                </c:pt>
                <c:pt idx="11">
                  <c:v>10109.647475426451</c:v>
                </c:pt>
                <c:pt idx="12">
                  <c:v>11451.212721918146</c:v>
                </c:pt>
                <c:pt idx="13">
                  <c:v>14542.542184191872</c:v>
                </c:pt>
                <c:pt idx="14">
                  <c:v>16210.794055311026</c:v>
                </c:pt>
                <c:pt idx="15">
                  <c:v>13788.8</c:v>
                </c:pt>
                <c:pt idx="16">
                  <c:v>12977.992495309569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FD-40E8-A5D4-CD0C6A16D7C3}"/>
            </c:ext>
          </c:extLst>
        </c:ser>
        <c:ser>
          <c:idx val="2"/>
          <c:order val="2"/>
          <c:tx>
            <c:v>revenue forecasts</c:v>
          </c:tx>
          <c:spPr>
            <a:ln w="38100" cap="rnd">
              <a:solidFill>
                <a:srgbClr val="007FAD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'[5]Exp &amp; Rev 2000-2016'!$U$4:$U$25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'[5]Exp &amp; Rev 2000-2016'!$X$4:$X$25</c:f>
              <c:numCache>
                <c:formatCode>General</c:formatCode>
                <c:ptCount val="22"/>
                <c:pt idx="12">
                  <c:v>0</c:v>
                </c:pt>
                <c:pt idx="16">
                  <c:v>10396.153846153846</c:v>
                </c:pt>
                <c:pt idx="17">
                  <c:v>10099.55985915493</c:v>
                </c:pt>
                <c:pt idx="18">
                  <c:v>9266.8885191347745</c:v>
                </c:pt>
                <c:pt idx="19">
                  <c:v>9257.3926868044509</c:v>
                </c:pt>
                <c:pt idx="20">
                  <c:v>9320.8396946564881</c:v>
                </c:pt>
                <c:pt idx="21">
                  <c:v>9490.7352941176468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FD-40E8-A5D4-CD0C6A16D7C3}"/>
            </c:ext>
          </c:extLst>
        </c:ser>
        <c:ser>
          <c:idx val="3"/>
          <c:order val="3"/>
          <c:tx>
            <c:v>expenditure forecasts</c:v>
          </c:tx>
          <c:spPr>
            <a:ln w="38100" cap="rnd">
              <a:solidFill>
                <a:srgbClr val="F4762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'[5]Exp &amp; Rev 2000-2016'!$U$4:$U$25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'[5]Exp &amp; Rev 2000-2016'!$Y$4:$Y$25</c:f>
              <c:numCache>
                <c:formatCode>General</c:formatCode>
                <c:ptCount val="22"/>
                <c:pt idx="16">
                  <c:v>12977.992495309569</c:v>
                </c:pt>
                <c:pt idx="17">
                  <c:v>11751.399647887323</c:v>
                </c:pt>
                <c:pt idx="18">
                  <c:v>10797.329450915142</c:v>
                </c:pt>
                <c:pt idx="19">
                  <c:v>10505.580286168522</c:v>
                </c:pt>
                <c:pt idx="20">
                  <c:v>10248.374045801527</c:v>
                </c:pt>
                <c:pt idx="21">
                  <c:v>10005.264705882351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FD-40E8-A5D4-CD0C6A16D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230440"/>
        <c:axId val="465531312"/>
      </c:lineChart>
      <c:catAx>
        <c:axId val="473230440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rgbClr val="7F7F7F"/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5531312"/>
        <c:crosses val="autoZero"/>
        <c:auto val="1"/>
        <c:lblAlgn val="ctr"/>
        <c:lblOffset val="100"/>
        <c:noMultiLvlLbl val="0"/>
      </c:catAx>
      <c:valAx>
        <c:axId val="465531312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25400">
            <a:solidFill>
              <a:srgbClr val="7F7F7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323044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7F7F7F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298" y="0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C1E3F-1C28-4394-BECC-D183269C8747}" type="datetimeFigureOut">
              <a:rPr lang="en-AU" smtClean="0"/>
              <a:t>30/05/2018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1418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298" y="9441418"/>
            <a:ext cx="2949733" cy="4963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C68F9-835B-48FC-B06A-C0CD5BD438E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7557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06EEA2-D896-493C-AD88-80F535C90D51}" type="datetimeFigureOut">
              <a:rPr lang="en-GB" smtClean="0"/>
              <a:t>30/05/2018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6"/>
            <a:ext cx="5444490" cy="3913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666AA-590E-4E7E-93CB-6ED9E1AD5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81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3307"/>
            <a:ext cx="5444490" cy="3629174"/>
          </a:xfrm>
        </p:spPr>
        <p:txBody>
          <a:bodyPr/>
          <a:lstStyle/>
          <a:p>
            <a:endParaRPr lang="en-AU" sz="1600" b="0" i="0" baseline="0" dirty="0" smtClean="0"/>
          </a:p>
          <a:p>
            <a:endParaRPr lang="en-AU" sz="1600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25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8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96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algn="l" defTabSz="914400" rtl="0" eaLnBrk="1" latinLnBrk="0" hangingPunct="1">
              <a:buFontTx/>
              <a:buChar char="-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946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2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951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3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52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0562" y="4780131"/>
            <a:ext cx="5444490" cy="3913615"/>
          </a:xfrm>
        </p:spPr>
        <p:txBody>
          <a:bodyPr/>
          <a:lstStyle/>
          <a:p>
            <a:endParaRPr lang="en-AU" b="0" i="0" baseline="0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566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217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08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318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666AA-590E-4E7E-93CB-6ED9E1AD5A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8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tle Slide - Photo ov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9" y="2159492"/>
            <a:ext cx="5832000" cy="46985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183636"/>
            <a:ext cx="3168000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6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Content and Photo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8" y="1296000"/>
            <a:ext cx="7306561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9" y="1836000"/>
            <a:ext cx="4570072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2DF8B-8C5B-45ED-B982-F844DF37B099}" type="datetime1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342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1 + H2 and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1296000"/>
            <a:ext cx="3439448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9" y="1836000"/>
            <a:ext cx="3439448" cy="39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614" y="1296000"/>
            <a:ext cx="3456387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614" y="1836000"/>
            <a:ext cx="3456387" cy="3960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83266-33ED-44E3-A8A3-47928A6A5EA6}" type="datetime1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594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H2 and Highl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9" y="1296000"/>
            <a:ext cx="7308000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3707992"/>
            <a:ext cx="7308001" cy="3960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99998" y="4104000"/>
            <a:ext cx="7308003" cy="1692000"/>
          </a:xfrm>
        </p:spPr>
        <p:txBody>
          <a:bodyPr numCol="3" spcCol="14400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B4F2B-1717-4546-BCFE-6031D47710D7}" type="datetime1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85748" y="1764000"/>
            <a:ext cx="6643801" cy="1322100"/>
          </a:xfrm>
        </p:spPr>
        <p:txBody>
          <a:bodyPr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056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7EFA6-8A8E-4A98-9858-B8D36AFD0953}" type="datetime1">
              <a:rPr lang="en-GB" smtClean="0"/>
              <a:t>30/05/2018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97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3" y="2733810"/>
            <a:ext cx="1779814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6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3" y="2733810"/>
            <a:ext cx="1779814" cy="139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93" y="2733810"/>
            <a:ext cx="1779814" cy="139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0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Title Slide - Photo und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75"/>
          <a:stretch/>
        </p:blipFill>
        <p:spPr>
          <a:xfrm>
            <a:off x="0" y="0"/>
            <a:ext cx="9144000" cy="483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9056"/>
            <a:ext cx="9144000" cy="6028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1183636"/>
            <a:ext cx="3168000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2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 Title Slide - Gre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673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 Title Slide - Green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06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 Title Slide - Gradien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000" y="3491906"/>
            <a:ext cx="3240000" cy="2387600"/>
          </a:xfrm>
        </p:spPr>
        <p:txBody>
          <a:bodyPr anchor="b">
            <a:noAutofit/>
          </a:bodyPr>
          <a:lstStyle>
            <a:lvl1pPr algn="l">
              <a:lnSpc>
                <a:spcPts val="30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3240000" cy="473530"/>
          </a:xfrm>
        </p:spPr>
        <p:txBody>
          <a:bodyPr>
            <a:noAutofit/>
          </a:bodyPr>
          <a:lstStyle>
            <a:lvl1pPr marL="0" indent="0" algn="l">
              <a:lnSpc>
                <a:spcPts val="14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84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477586"/>
            <a:ext cx="7308000" cy="2852737"/>
          </a:xfrm>
        </p:spPr>
        <p:txBody>
          <a:bodyPr anchor="b"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3357311"/>
            <a:ext cx="7308000" cy="1500187"/>
          </a:xfrm>
        </p:spPr>
        <p:txBody>
          <a:bodyPr>
            <a:noAutofit/>
          </a:bodyPr>
          <a:lstStyle>
            <a:lvl1pPr marL="0" indent="0">
              <a:lnSpc>
                <a:spcPts val="30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357A-D72D-46E3-A328-F2787B352697}" type="datetime1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72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1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33A7D-AC38-4DF4-9B9B-7744C40B1464}" type="datetime1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H2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8" y="1296000"/>
            <a:ext cx="7308001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1836000"/>
            <a:ext cx="7308001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FE5B8-D97C-48B1-A1DA-6713EEF96CB8}" type="datetime1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3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1 + H2 and Cont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>
            <a:off x="584886" y="592476"/>
            <a:ext cx="7974228" cy="5182249"/>
          </a:xfrm>
          <a:prstGeom prst="roundRect">
            <a:avLst>
              <a:gd name="adj" fmla="val 136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</p:spPr>
        <p:txBody>
          <a:bodyPr>
            <a:noAutofit/>
          </a:bodyPr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998" y="1296000"/>
            <a:ext cx="7308001" cy="540000"/>
          </a:xfrm>
        </p:spPr>
        <p:txBody>
          <a:bodyPr anchor="t">
            <a:noAutofit/>
          </a:bodyPr>
          <a:lstStyle>
            <a:lvl1pPr marL="0" indent="0">
              <a:buNone/>
              <a:defRPr sz="2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998" y="1836000"/>
            <a:ext cx="7308001" cy="3960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F871-0054-424D-B69E-A78024B3770C}" type="datetime1">
              <a:rPr lang="en-GB" smtClean="0"/>
              <a:t>30/05/2018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Economic Engagement in Australia’s Development, Diplomatic and Trade Portfolios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5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000" y="576000"/>
            <a:ext cx="7308000" cy="6408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000" y="1836000"/>
            <a:ext cx="73080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0600" y="6012000"/>
            <a:ext cx="2057400" cy="2160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8BF4-29ED-4624-819B-5E015F3DED34}" type="datetime1">
              <a:rPr lang="en-GB" smtClean="0"/>
              <a:t>30/05/2018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293" y="6012000"/>
            <a:ext cx="4500000" cy="216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Economic Engagement in Australia’s Development, Diplomatic and Trade Portfolios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7293" y="6228000"/>
            <a:ext cx="450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4106C-182E-4B7F-B516-445EF77D28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7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5" r:id="rId5"/>
    <p:sldLayoutId id="2147483663" r:id="rId6"/>
    <p:sldLayoutId id="2147483662" r:id="rId7"/>
    <p:sldLayoutId id="2147483665" r:id="rId8"/>
    <p:sldLayoutId id="2147483679" r:id="rId9"/>
    <p:sldLayoutId id="2147483677" r:id="rId10"/>
    <p:sldLayoutId id="2147483676" r:id="rId11"/>
    <p:sldLayoutId id="2147483678" r:id="rId12"/>
    <p:sldLayoutId id="2147483667" r:id="rId13"/>
    <p:sldLayoutId id="2147483680" r:id="rId14"/>
    <p:sldLayoutId id="2147483681" r:id="rId15"/>
    <p:sldLayoutId id="2147483682" r:id="rId16"/>
  </p:sldLayoutIdLst>
  <p:hf hd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Calibri Light" panose="020F0302020204030204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-179388" algn="l" defTabSz="914400" rtl="0" eaLnBrk="1" latinLnBrk="0" hangingPunct="1">
        <a:lnSpc>
          <a:spcPts val="28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ts val="2800"/>
        </a:lnSpc>
        <a:spcBef>
          <a:spcPts val="600"/>
        </a:spcBef>
        <a:buFont typeface="Wingdings 3" panose="05040102010807070707" pitchFamily="18" charset="2"/>
        <a:buChar char="Ô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538163" indent="-179388" algn="l" defTabSz="914400" rtl="0" eaLnBrk="1" latinLnBrk="0" hangingPunct="1">
        <a:lnSpc>
          <a:spcPts val="2800"/>
        </a:lnSpc>
        <a:spcBef>
          <a:spcPts val="600"/>
        </a:spcBef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65493" y="1784518"/>
            <a:ext cx="7319326" cy="2387600"/>
          </a:xfrm>
          <a:noFill/>
        </p:spPr>
        <p:txBody>
          <a:bodyPr/>
          <a:lstStyle/>
          <a:p>
            <a:pPr algn="ctr"/>
            <a:r>
              <a:rPr lang="en-US" dirty="0" smtClean="0"/>
              <a:t>Road Management in Papua New Guinea: </a:t>
            </a:r>
            <a:r>
              <a:rPr lang="en-GB" dirty="0" smtClean="0"/>
              <a:t>An evaluation of a decade of Australian support 2007–2017</a:t>
            </a:r>
            <a:r>
              <a:rPr lang="en-AU" dirty="0" smtClean="0"/>
              <a:t/>
            </a:r>
            <a:br>
              <a:rPr lang="en-AU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000" y="5963014"/>
            <a:ext cx="7607002" cy="473530"/>
          </a:xfrm>
        </p:spPr>
        <p:txBody>
          <a:bodyPr/>
          <a:lstStyle/>
          <a:p>
            <a:r>
              <a:rPr lang="en-AU" dirty="0" smtClean="0"/>
              <a:t>Presenter: David Slattery, Director ODE</a:t>
            </a:r>
          </a:p>
          <a:p>
            <a:r>
              <a:rPr lang="en-GB" dirty="0"/>
              <a:t>E</a:t>
            </a:r>
            <a:r>
              <a:rPr lang="en-GB" dirty="0" smtClean="0"/>
              <a:t>valuation team: David </a:t>
            </a:r>
            <a:r>
              <a:rPr lang="en-GB" dirty="0"/>
              <a:t>Slattery (team leader</a:t>
            </a:r>
            <a:r>
              <a:rPr lang="en-GB" dirty="0" smtClean="0"/>
              <a:t>); John </a:t>
            </a:r>
            <a:r>
              <a:rPr lang="en-GB" dirty="0"/>
              <a:t>Lee, Independent Consultant; and Matthew Dornan, Deputy Director </a:t>
            </a:r>
            <a:r>
              <a:rPr lang="en-GB" dirty="0" smtClean="0"/>
              <a:t>Development </a:t>
            </a:r>
            <a:r>
              <a:rPr lang="en-GB" dirty="0"/>
              <a:t>Policy Centre, Australian National University.</a:t>
            </a:r>
            <a:endParaRPr lang="en-AU" dirty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7" y="633202"/>
            <a:ext cx="3491247" cy="595423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798399" y="5311739"/>
            <a:ext cx="7513393" cy="11507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Calibri Light" panose="020F030202020403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Font typeface="Wingdings 3" panose="05040102010807070707" pitchFamily="18" charset="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ts val="2800"/>
              </a:lnSpc>
              <a:spcBef>
                <a:spcPts val="600"/>
              </a:spcBef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665493" y="1507519"/>
            <a:ext cx="421485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OFFICE OF DEVELOPMENT EFFECTIVENESS</a:t>
            </a:r>
            <a:endParaRPr lang="en-AU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1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Text Placeholder 7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77162" y="442600"/>
            <a:ext cx="822504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00113" algn="l"/>
              </a:tabLst>
            </a:pPr>
            <a:r>
              <a:rPr kumimoji="0" lang="en-AU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Predicted condition of priority sealed roads with continuation of current funding levels</a:t>
            </a:r>
            <a:endParaRPr kumimoji="0" lang="en-AU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00113" algn="l"/>
              </a:tabLst>
            </a:pPr>
            <a:endParaRPr kumimoji="0" lang="en-AU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62" y="1263721"/>
            <a:ext cx="8225049" cy="45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784297" y="5796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AU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AU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03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Economic Engagement in Australia’s Development, Diplomatic and Trade Portfolios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11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" y="0"/>
            <a:ext cx="7613886" cy="8530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7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000" y="511815"/>
            <a:ext cx="730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900113" algn="l"/>
              </a:tabLst>
            </a:pPr>
            <a:r>
              <a:rPr lang="en-AU" altLang="en-US" sz="2400" cap="none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</a:t>
            </a:r>
            <a:r>
              <a:rPr kumimoji="0" lang="en-AU" alt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FINDINGS</a:t>
            </a:r>
            <a:endParaRPr kumimoji="0" lang="en-AU" alt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Focus on maintenance 			</a:t>
            </a:r>
            <a:r>
              <a:rPr lang="en-AU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✓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Focus on national priority roads</a:t>
            </a:r>
            <a:r>
              <a:rPr lang="en-AU" dirty="0">
                <a:latin typeface="Segoe UI Symbol" panose="020B0502040204020203" pitchFamily="34" charset="0"/>
                <a:ea typeface="Segoe UI Symbol" panose="020B0502040204020203" pitchFamily="34" charset="0"/>
              </a:rPr>
              <a:t> </a:t>
            </a:r>
            <a:r>
              <a:rPr lang="en-AU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		✓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Direct benefits through physical works 	</a:t>
            </a:r>
            <a:r>
              <a:rPr lang="en-AU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✓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Influence on sector policies 		</a:t>
            </a:r>
            <a:r>
              <a:rPr lang="en-AU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✓</a:t>
            </a:r>
            <a:endParaRPr lang="en-A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Brings </a:t>
            </a:r>
            <a:r>
              <a:rPr lang="en-AU" dirty="0"/>
              <a:t>capacity to the </a:t>
            </a:r>
            <a:r>
              <a:rPr lang="en-AU" dirty="0" smtClean="0"/>
              <a:t>sector 		</a:t>
            </a:r>
            <a:r>
              <a:rPr lang="en-AU" dirty="0" smtClean="0">
                <a:latin typeface="Segoe UI Symbol" panose="020B0502040204020203" pitchFamily="34" charset="0"/>
                <a:ea typeface="Segoe UI Symbol" panose="020B0502040204020203" pitchFamily="34" charset="0"/>
              </a:rPr>
              <a:t>✓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5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AU" dirty="0" smtClean="0"/>
              <a:t>Influencing budget outcome</a:t>
            </a:r>
          </a:p>
          <a:p>
            <a:pPr marL="342900" indent="-342900">
              <a:buFontTx/>
              <a:buChar char="-"/>
            </a:pPr>
            <a:endParaRPr lang="en-AU" dirty="0"/>
          </a:p>
          <a:p>
            <a:pPr marL="342900" indent="-342900">
              <a:buFontTx/>
              <a:buChar char="-"/>
            </a:pPr>
            <a:r>
              <a:rPr lang="en-AU" dirty="0" smtClean="0"/>
              <a:t>Sustaining capacity building outcomes</a:t>
            </a:r>
          </a:p>
          <a:p>
            <a:pPr marL="342900" indent="-342900">
              <a:buFontTx/>
              <a:buChar char="-"/>
            </a:pPr>
            <a:endParaRPr lang="en-AU" dirty="0"/>
          </a:p>
          <a:p>
            <a:pPr marL="342900" indent="-342900">
              <a:buFontTx/>
              <a:buChar char="-"/>
            </a:pPr>
            <a:r>
              <a:rPr lang="en-AU" dirty="0" smtClean="0"/>
              <a:t>Providing predictable funding</a:t>
            </a:r>
          </a:p>
          <a:p>
            <a:pPr marL="342900" indent="-342900">
              <a:buFontTx/>
              <a:buChar char="-"/>
            </a:pPr>
            <a:endParaRPr lang="en-AU" dirty="0"/>
          </a:p>
          <a:p>
            <a:pPr marL="342900" indent="-342900">
              <a:buFontTx/>
              <a:buChar char="-"/>
            </a:pP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1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SELECTED Areas for improvement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14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en-AU" sz="3200" dirty="0" smtClean="0"/>
              <a:t>Policy dialogue</a:t>
            </a:r>
          </a:p>
          <a:p>
            <a:pPr marL="342900" indent="-342900">
              <a:buFontTx/>
              <a:buChar char="-"/>
            </a:pPr>
            <a:endParaRPr lang="en-AU" sz="3200" dirty="0" smtClean="0"/>
          </a:p>
          <a:p>
            <a:pPr marL="342900" indent="-342900">
              <a:buFontTx/>
              <a:buChar char="-"/>
            </a:pPr>
            <a:r>
              <a:rPr lang="en-AU" sz="3200" dirty="0" smtClean="0"/>
              <a:t>Information on land transport spending</a:t>
            </a:r>
          </a:p>
          <a:p>
            <a:pPr marL="342900" indent="-342900">
              <a:buFontTx/>
              <a:buChar char="-"/>
            </a:pPr>
            <a:endParaRPr lang="en-AU" sz="3200" dirty="0" smtClean="0"/>
          </a:p>
          <a:p>
            <a:pPr marL="342900" indent="-342900">
              <a:buFontTx/>
              <a:buChar char="-"/>
            </a:pPr>
            <a:r>
              <a:rPr lang="en-AU" sz="3200" dirty="0" smtClean="0"/>
              <a:t>Information on road conditions and trends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09808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 for presentation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TSSP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evaluation 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en-AU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5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TSSP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Long-term effort.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Spending close to three quarters of a billion dollars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Focus on all transport, including maritime and air, but majority of funding on land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Land transport focus = national roads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Key partners = Departments of Transport and Works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Road Management in PNG: ODE Evaluation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About the Evaluation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Scope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 smtClean="0"/>
              <a:t>Method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Road Management in PNG: ODE Evaluation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356" y="-24849"/>
            <a:ext cx="12236174" cy="68828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556" y="268864"/>
            <a:ext cx="7725443" cy="983466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Context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00000" y="480902"/>
            <a:ext cx="7308000" cy="83099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  <a:tabLst>
                <a:tab pos="630238" algn="l"/>
                <a:tab pos="900113" algn="l"/>
              </a:tabLst>
            </a:pPr>
            <a:r>
              <a:rPr lang="en-AU" sz="2400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PNG Government expenditure and revenue, real (2015) Kina, millions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6305010"/>
              </p:ext>
            </p:extLst>
          </p:nvPr>
        </p:nvGraphicFramePr>
        <p:xfrm>
          <a:off x="899999" y="1382324"/>
          <a:ext cx="7796739" cy="5025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029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98" y="0"/>
            <a:ext cx="5943600" cy="897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Economic Engagement in Australia’s Development, Diplomatic and Trade Portfolios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Economic Engagement in Australia’s Development, Diplomatic and Trade Portfolios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4106C-182E-4B7F-B516-445EF77D2832}" type="slidenum">
              <a:rPr lang="en-GB" smtClean="0"/>
              <a:t>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9583" y="-133564"/>
            <a:ext cx="13419943" cy="699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FAT Corporate">
      <a:dk1>
        <a:sysClr val="windowText" lastClr="000000"/>
      </a:dk1>
      <a:lt1>
        <a:sysClr val="window" lastClr="FFFFFF"/>
      </a:lt1>
      <a:dk2>
        <a:srgbClr val="495965"/>
      </a:dk2>
      <a:lt2>
        <a:srgbClr val="D8DCDB"/>
      </a:lt2>
      <a:accent1>
        <a:srgbClr val="65C5B4"/>
      </a:accent1>
      <a:accent2>
        <a:srgbClr val="ACD08C"/>
      </a:accent2>
      <a:accent3>
        <a:srgbClr val="D3875F"/>
      </a:accent3>
      <a:accent4>
        <a:srgbClr val="FFF799"/>
      </a:accent4>
      <a:accent5>
        <a:srgbClr val="409F68"/>
      </a:accent5>
      <a:accent6>
        <a:srgbClr val="007C89"/>
      </a:accent6>
      <a:hlink>
        <a:srgbClr val="0000FF"/>
      </a:hlink>
      <a:folHlink>
        <a:srgbClr val="800080"/>
      </a:folHlink>
    </a:clrScheme>
    <a:fontScheme name="DFAT Corporate 1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Document" ma:contentTypeID="0x01010068D47A3238F547F295FC4399B890905A00EB5D4F438FF3914DA696AB2B9777A65B" ma:contentTypeVersion="14" ma:contentTypeDescription="Intranet document content" ma:contentTypeScope="" ma:versionID="409882db981fea4e6fe5e3b4fc527d96">
  <xsd:schema xmlns:xsd="http://www.w3.org/2001/XMLSchema" xmlns:xs="http://www.w3.org/2001/XMLSchema" xmlns:p="http://schemas.microsoft.com/office/2006/metadata/properties" xmlns:ns2="349e11ad-1311-4134-818c-bb844dbfed54" xmlns:ns3="6b894c73-1921-4299-aefc-49f5a4cb1310" targetNamespace="http://schemas.microsoft.com/office/2006/metadata/properties" ma:root="true" ma:fieldsID="dfce1fc4fe27dd73beb5ca1d972e0cf0" ns2:_="" ns3:_="">
    <xsd:import namespace="349e11ad-1311-4134-818c-bb844dbfed54"/>
    <xsd:import namespace="6b894c73-1921-4299-aefc-49f5a4cb1310"/>
    <xsd:element name="properties">
      <xsd:complexType>
        <xsd:sequence>
          <xsd:element name="documentManagement">
            <xsd:complexType>
              <xsd:all>
                <xsd:element ref="ns2:PageKeywords" minOccurs="0"/>
                <xsd:element ref="ns2:PageKeywordsID" minOccurs="0"/>
                <xsd:element ref="ns2:PageDescription" minOccurs="0"/>
                <xsd:element ref="ns3:ItemActive" minOccurs="0"/>
                <xsd:element ref="ns2:PageAuthor" minOccurs="0"/>
                <xsd:element ref="ns2:ReviewDate" minOccurs="0"/>
                <xsd:element ref="ns2:ExpiryDate" minOccurs="0"/>
                <xsd:element ref="ns2:TRIMReferenceNumber" minOccurs="0"/>
                <xsd:element ref="ns2:OrganisationalUnit" minOccurs="0"/>
                <xsd:element ref="ns2:OrgUnitAcronym" minOccurs="0"/>
                <xsd:element ref="ns2:OrgUnitHierarchy" minOccurs="0"/>
                <xsd:element ref="ns2:OrgUnitType" minOccurs="0"/>
                <xsd:element ref="ns3:Template_x0020_group" minOccurs="0"/>
                <xsd:element ref="ns3:SecurityCategory" minOccurs="0"/>
                <xsd:element ref="ns3:Forma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9e11ad-1311-4134-818c-bb844dbfed54" elementFormDefault="qualified">
    <xsd:import namespace="http://schemas.microsoft.com/office/2006/documentManagement/types"/>
    <xsd:import namespace="http://schemas.microsoft.com/office/infopath/2007/PartnerControls"/>
    <xsd:element name="PageKeywords" ma:index="8" nillable="true" ma:displayName="Document Keywords" ma:description="A list of keywords that describe or categorise this content." ma:list="{eab2c9c2-b0b6-4ae5-8920-98e40a79bc84}" ma:internalName="PageKeywords" ma:showField="Title" ma:web="349e11ad-1311-4134-818c-bb844dbfed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KeywordsID" ma:index="9" nillable="true" ma:displayName="Document Keywords ID" ma:hidden="true" ma:list="{9c550a34-8561-4159-9314-549d682ef06c}" ma:internalName="PageKeywordsID" ma:readOnly="true" ma:showField="ID" ma:web="{349e11ad-1311-4134-818c-bb844dbfed54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ageDescription" ma:index="10" nillable="true" ma:displayName="Document Description" ma:description="A description of the page content." ma:internalName="PageDescription">
      <xsd:simpleType>
        <xsd:restriction base="dms:Note">
          <xsd:maxLength value="255"/>
        </xsd:restriction>
      </xsd:simpleType>
    </xsd:element>
    <xsd:element name="PageAuthor" ma:index="12" nillable="true" ma:displayName="Document Author" ma:list="UserInfo" ma:SharePointGroup="0" ma:internalName="PageAuth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viewDate" ma:index="13" nillable="true" ma:displayName="Review Date" ma:description="The date a content item is due to be reviewed." ma:format="DateOnly" ma:internalName="ReviewDate">
      <xsd:simpleType>
        <xsd:restriction base="dms:DateTime"/>
      </xsd:simpleType>
    </xsd:element>
    <xsd:element name="ExpiryDate" ma:index="14" nillable="true" ma:displayName="Expiry Date" ma:description="Identifies the date this content is due to expire." ma:format="DateOnly" ma:internalName="ExpiryDate">
      <xsd:simpleType>
        <xsd:restriction base="dms:DateTime"/>
      </xsd:simpleType>
    </xsd:element>
    <xsd:element name="TRIMReferenceNumber" ma:index="15" nillable="true" ma:displayName="TRIM Reference Number" ma:description="A TRIM document or container reference number." ma:internalName="TRIMReferenceNumber">
      <xsd:simpleType>
        <xsd:restriction base="dms:Text">
          <xsd:maxLength value="15"/>
        </xsd:restriction>
      </xsd:simpleType>
    </xsd:element>
    <xsd:element name="OrganisationalUnit" ma:index="16" nillable="true" ma:displayName="Organisational Unit" ma:description="Identifies the DFAT branch responsible for the associated content." ma:list="{1dbeb31a-adcd-4bd0-b7cd-7455aacb1af5}" ma:internalName="OrganisationalUnit" ma:showField="Title" ma:web="349e11ad-1311-4134-818c-bb844dbfed54">
      <xsd:simpleType>
        <xsd:restriction base="dms:Lookup"/>
      </xsd:simpleType>
    </xsd:element>
    <xsd:element name="OrgUnitAcronym" ma:index="17" nillable="true" ma:displayName="Organisational Unit:OrgUnitAcronym" ma:list="{473c9002-2f9a-44a9-9783-6a6e2cdff1ea}" ma:internalName="OrgUnitAcronym" ma:readOnly="true" ma:showField="DfatOrgUnitAcronym" ma:web="{349e11ad-1311-4134-818c-bb844dbfed54}">
      <xsd:simpleType>
        <xsd:restriction base="dms:Lookup"/>
      </xsd:simpleType>
    </xsd:element>
    <xsd:element name="OrgUnitHierarchy" ma:index="18" nillable="true" ma:displayName="Organisational Unit:OrgUnitHierarchy" ma:list="{473c9002-2f9a-44a9-9783-6a6e2cdff1ea}" ma:internalName="OrgUnitHierarchy" ma:readOnly="true" ma:showField="DfatOrgUnitHierarchy" ma:web="{349e11ad-1311-4134-818c-bb844dbfed54}">
      <xsd:simpleType>
        <xsd:restriction base="dms:Lookup"/>
      </xsd:simpleType>
    </xsd:element>
    <xsd:element name="OrgUnitType" ma:index="19" nillable="true" ma:displayName="Organisational Unit:OrgUnitType" ma:list="{473c9002-2f9a-44a9-9783-6a6e2cdff1ea}" ma:internalName="OrhUnitType" ma:readOnly="true" ma:showField="DfatOrgUnitType" ma:web="{349e11ad-1311-4134-818c-bb844dbfed54}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94c73-1921-4299-aefc-49f5a4cb1310" elementFormDefault="qualified">
    <xsd:import namespace="http://schemas.microsoft.com/office/2006/documentManagement/types"/>
    <xsd:import namespace="http://schemas.microsoft.com/office/infopath/2007/PartnerControls"/>
    <xsd:element name="ItemActive" ma:index="11" nillable="true" ma:displayName="Document Active" ma:default="1" ma:description="Identifies whether this value is currently used within the site." ma:internalName="ItemActive">
      <xsd:simpleType>
        <xsd:restriction base="dms:Boolean"/>
      </xsd:simpleType>
    </xsd:element>
    <xsd:element name="Template_x0020_group" ma:index="20" nillable="true" ma:displayName="Template group" ma:format="Dropdown" ma:internalName="Template_x0020_group">
      <xsd:simpleType>
        <xsd:restriction base="dms:Choice">
          <xsd:enumeration value="Briefing"/>
          <xsd:enumeration value="Building Management"/>
          <xsd:enumeration value="Change and release"/>
          <xsd:enumeration value="Comcover"/>
          <xsd:enumeration value="Communications and media"/>
          <xsd:enumeration value="Conduct and Ethics"/>
          <xsd:enumeration value="Consular"/>
          <xsd:enumeration value="Contracts"/>
          <xsd:enumeration value="Departmental"/>
          <xsd:enumeration value="EMS"/>
          <xsd:enumeration value="Fax"/>
          <xsd:enumeration value="Finance"/>
          <xsd:enumeration value="Forms"/>
          <xsd:enumeration value="Functions"/>
          <xsd:enumeration value="Globals"/>
          <xsd:enumeration value="ICT Documents"/>
          <xsd:enumeration value="Invitations"/>
          <xsd:enumeration value="Labels"/>
          <xsd:enumeration value="Legal Advice"/>
          <xsd:enumeration value="Legislative Instrument"/>
          <xsd:enumeration value="Letters"/>
          <xsd:enumeration value="Long Term Posting"/>
          <xsd:enumeration value="Memorandum"/>
          <xsd:enumeration value="Ministerials"/>
          <xsd:enumeration value="Ministers' Letters"/>
          <xsd:enumeration value="Minutes"/>
          <xsd:enumeration value="Motor Vehicles"/>
          <xsd:enumeration value="Name Tags and Placecards"/>
          <xsd:enumeration value="Note for File"/>
          <xsd:enumeration value="OH&amp;S"/>
          <xsd:enumeration value="Overseas Property"/>
          <xsd:enumeration value="Passports"/>
          <xsd:enumeration value="Payroll Services"/>
          <xsd:enumeration value="Performance"/>
          <xsd:enumeration value="Personnel-Staffing"/>
          <xsd:enumeration value="PowerPoint"/>
          <xsd:enumeration value="Printing"/>
          <xsd:enumeration value="Publications"/>
          <xsd:enumeration value="Publication Templates"/>
          <xsd:enumeration value="Procurement"/>
          <xsd:enumeration value="Record of Conversation"/>
          <xsd:enumeration value="Records management"/>
          <xsd:enumeration value="Recruitment"/>
          <xsd:enumeration value="SAP-Peoplesoft"/>
          <xsd:enumeration value="Security and IT System Access"/>
          <xsd:enumeration value="Staffing"/>
          <xsd:enumeration value="Third Person Note"/>
          <xsd:enumeration value="Training"/>
          <xsd:enumeration value="Travel"/>
          <xsd:enumeration value="Vendor Forms"/>
          <xsd:enumeration value="Voice &amp; IT"/>
          <xsd:enumeration value="TV"/>
          <xsd:enumeration value="WHS"/>
          <xsd:enumeration value="WHS Templates"/>
        </xsd:restriction>
      </xsd:simpleType>
    </xsd:element>
    <xsd:element name="SecurityCategory" ma:index="22" nillable="true" ma:displayName="Security Category" ma:format="Dropdown" ma:internalName="SecurityCategory">
      <xsd:simpleType>
        <xsd:restriction base="dms:Choice">
          <xsd:enumeration value="IT System Access &amp; Toner Cartidges"/>
          <xsd:enumeration value="Risk Assessment and Approval for Travel"/>
          <xsd:enumeration value="Security Clearances &amp; Pass Requests"/>
          <xsd:enumeration value="Security Reporting"/>
        </xsd:restriction>
      </xsd:simpleType>
    </xsd:element>
    <xsd:element name="Format" ma:index="24" ma:displayName="Format" ma:default="N/a" ma:format="Dropdown" ma:internalName="Format">
      <xsd:simpleType>
        <xsd:restriction base="dms:Choice">
          <xsd:enumeration value="N/a"/>
          <xsd:enumeration value="1. Examples of best practice"/>
          <xsd:enumeration value="2. Fact sheets"/>
          <xsd:enumeration value="3. Fact sheets - Aid"/>
          <xsd:enumeration value="4. Reports"/>
          <xsd:enumeration value="5. Reports - Aid"/>
          <xsd:enumeration value="6. PowerPoint"/>
          <xsd:enumeration value="7. Excel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 ma:index="23" ma:displayName="Category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geKeywords xmlns="349e11ad-1311-4134-818c-bb844dbfed54"/>
    <ExpiryDate xmlns="349e11ad-1311-4134-818c-bb844dbfed54" xsi:nil="true"/>
    <ItemActive xmlns="6b894c73-1921-4299-aefc-49f5a4cb1310">true</ItemActive>
    <OrganisationalUnit xmlns="349e11ad-1311-4134-818c-bb844dbfed54" xsi:nil="true"/>
    <PageDescription xmlns="349e11ad-1311-4134-818c-bb844dbfed54" xsi:nil="true"/>
    <PageAuthor xmlns="349e11ad-1311-4134-818c-bb844dbfed54">
      <UserInfo>
        <DisplayName/>
        <AccountId xsi:nil="true"/>
        <AccountType/>
      </UserInfo>
    </PageAuthor>
    <ReviewDate xmlns="349e11ad-1311-4134-818c-bb844dbfed54" xsi:nil="true"/>
    <TRIMReferenceNumber xmlns="349e11ad-1311-4134-818c-bb844dbfed54" xsi:nil="true"/>
    <SecurityCategory xmlns="6b894c73-1921-4299-aefc-49f5a4cb1310" xsi:nil="true"/>
    <Template_x0020_group xmlns="6b894c73-1921-4299-aefc-49f5a4cb1310">Publication Templates</Template_x0020_group>
    <Format xmlns="6b894c73-1921-4299-aefc-49f5a4cb1310">6. PowerPoint</Format>
  </documentManagement>
</p:properties>
</file>

<file path=customXml/itemProps1.xml><?xml version="1.0" encoding="utf-8"?>
<ds:datastoreItem xmlns:ds="http://schemas.openxmlformats.org/officeDocument/2006/customXml" ds:itemID="{73359EF0-EB7D-49A7-93B3-39ED8C5F58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6E024C-C1BC-4E52-BCC5-E19668C44A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9e11ad-1311-4134-818c-bb844dbfed54"/>
    <ds:schemaRef ds:uri="6b894c73-1921-4299-aefc-49f5a4cb13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314B15-ACB1-4DBF-AA7E-A9B2AEB0AE48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6b894c73-1921-4299-aefc-49f5a4cb1310"/>
    <ds:schemaRef ds:uri="http://purl.org/dc/elements/1.1/"/>
    <ds:schemaRef ds:uri="349e11ad-1311-4134-818c-bb844dbfed54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17675</TotalTime>
  <Words>244</Words>
  <Application>Microsoft Office PowerPoint</Application>
  <PresentationFormat>On-screen Show (4:3)</PresentationFormat>
  <Paragraphs>70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Segoe UI Symbol</vt:lpstr>
      <vt:lpstr>Times New Roman</vt:lpstr>
      <vt:lpstr>Wingdings 3</vt:lpstr>
      <vt:lpstr>Office Theme</vt:lpstr>
      <vt:lpstr>Road Management in Papua New Guinea: An evaluation of a decade of Australian support 2007–2017 </vt:lpstr>
      <vt:lpstr>Plan for presentation</vt:lpstr>
      <vt:lpstr>About TSSP</vt:lpstr>
      <vt:lpstr>About the Evaluation</vt:lpstr>
      <vt:lpstr>Context</vt:lpstr>
      <vt:lpstr>PNG Government expenditure and revenue, real (2015) Kina, millions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OVERALL FINDINGS</vt:lpstr>
      <vt:lpstr>challenges</vt:lpstr>
      <vt:lpstr>SELECTED Areas for improvement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- Standard</dc:title>
  <dc:creator>Ben Fulford</dc:creator>
  <cp:lastModifiedBy>Shannon Young</cp:lastModifiedBy>
  <cp:revision>301</cp:revision>
  <cp:lastPrinted>2018-05-11T07:23:03Z</cp:lastPrinted>
  <dcterms:created xsi:type="dcterms:W3CDTF">2016-05-17T00:02:50Z</dcterms:created>
  <dcterms:modified xsi:type="dcterms:W3CDTF">2018-05-29T23:42:05Z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c2562cff-6ef0-4f59-8005-cf260b13f407</vt:lpwstr>
  </property>
  <property fmtid="{D5CDD505-2E9C-101B-9397-08002B2CF9AE}" pid="3" name="ContentTypeId">
    <vt:lpwstr>0x01010068D47A3238F547F295FC4399B890905A00EB5D4F438FF3914DA696AB2B9777A65B</vt:lpwstr>
  </property>
  <property fmtid="{D5CDD505-2E9C-101B-9397-08002B2CF9AE}" pid="4" name="Alpha">
    <vt:lpwstr>1. Examples of best practice</vt:lpwstr>
  </property>
  <property fmtid="{D5CDD505-2E9C-101B-9397-08002B2CF9AE}" pid="5" name="Order">
    <vt:r8>81800</vt:r8>
  </property>
  <property fmtid="{D5CDD505-2E9C-101B-9397-08002B2CF9AE}" pid="6" name="DFATTrimPowerPointDocId">
    <vt:lpwstr>0f457b4b-1efd-4aa3-9f21-09687e102add</vt:lpwstr>
  </property>
  <property fmtid="{D5CDD505-2E9C-101B-9397-08002B2CF9AE}" pid="7" name="SEC">
    <vt:lpwstr>UNCLASSIFIED</vt:lpwstr>
  </property>
  <property fmtid="{D5CDD505-2E9C-101B-9397-08002B2CF9AE}" pid="8" name="DLM">
    <vt:lpwstr>No DLM</vt:lpwstr>
  </property>
</Properties>
</file>