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omments/modernComment_118_9529A129.xml" ContentType="application/vnd.ms-powerpoint.comment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256" r:id="rId2"/>
    <p:sldId id="314" r:id="rId3"/>
    <p:sldId id="298" r:id="rId4"/>
    <p:sldId id="296" r:id="rId5"/>
    <p:sldId id="258" r:id="rId6"/>
    <p:sldId id="257" r:id="rId7"/>
    <p:sldId id="297" r:id="rId8"/>
    <p:sldId id="280" r:id="rId9"/>
    <p:sldId id="289" r:id="rId10"/>
    <p:sldId id="282" r:id="rId11"/>
    <p:sldId id="294" r:id="rId12"/>
    <p:sldId id="295" r:id="rId13"/>
    <p:sldId id="259" r:id="rId14"/>
    <p:sldId id="260" r:id="rId15"/>
    <p:sldId id="261" r:id="rId16"/>
    <p:sldId id="264" r:id="rId17"/>
    <p:sldId id="265" r:id="rId18"/>
    <p:sldId id="266" r:id="rId19"/>
    <p:sldId id="267" r:id="rId20"/>
    <p:sldId id="268" r:id="rId21"/>
    <p:sldId id="283" r:id="rId22"/>
    <p:sldId id="269" r:id="rId23"/>
    <p:sldId id="270" r:id="rId24"/>
    <p:sldId id="271" r:id="rId25"/>
    <p:sldId id="273" r:id="rId26"/>
    <p:sldId id="275" r:id="rId27"/>
    <p:sldId id="284" r:id="rId28"/>
    <p:sldId id="299" r:id="rId29"/>
    <p:sldId id="301" r:id="rId30"/>
    <p:sldId id="302" r:id="rId31"/>
    <p:sldId id="276" r:id="rId32"/>
    <p:sldId id="277" r:id="rId33"/>
    <p:sldId id="288" r:id="rId34"/>
    <p:sldId id="316" r:id="rId35"/>
    <p:sldId id="287" r:id="rId36"/>
    <p:sldId id="317" r:id="rId37"/>
    <p:sldId id="286" r:id="rId38"/>
    <p:sldId id="290" r:id="rId39"/>
    <p:sldId id="292" r:id="rId40"/>
    <p:sldId id="308" r:id="rId41"/>
    <p:sldId id="293" r:id="rId42"/>
    <p:sldId id="303" r:id="rId43"/>
    <p:sldId id="304" r:id="rId44"/>
    <p:sldId id="315" r:id="rId45"/>
    <p:sldId id="305" r:id="rId46"/>
    <p:sldId id="309" r:id="rId47"/>
    <p:sldId id="312" r:id="rId48"/>
    <p:sldId id="263" r:id="rId4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280ECF-8332-7901-03C5-3A2D21722762}" name="Stephen Howes" initials="SH" userId="S::chair@femilipng.org::e39166bd-079e-4165-91a0-a899acac3df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teph\Dropbox%20(Devpolicy)\BPNG%20review%202\spreadsheets\BA%20comparison%2020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3684507\AppData\Local\Microsoft\Windows\INetCache\Content.Outlook\H1K6R7I5\PNG%20KFR%20and%20ILR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3684507\AppData\Local\Microsoft\Windows\INetCache\Content.Outlook\H1K6R7I5\PNG%20KFR%20and%20ILR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Sheet1!$H$93</c:f>
              <c:strCache>
                <c:ptCount val="1"/>
                <c:pt idx="0">
                  <c:v>Foreign exchange</c:v>
                </c:pt>
              </c:strCache>
            </c:strRef>
          </c:tx>
          <c:spPr>
            <a:solidFill>
              <a:schemeClr val="accent1"/>
            </a:solidFill>
            <a:ln>
              <a:noFill/>
            </a:ln>
            <a:effectLst/>
          </c:spPr>
          <c:invertIfNegative val="0"/>
          <c:dLbls>
            <c:dLbl>
              <c:idx val="0"/>
              <c:tx>
                <c:rich>
                  <a:bodyPr/>
                  <a:lstStyle/>
                  <a:p>
                    <a:fld id="{082EAC59-1C42-42AB-AAF2-3994A8C0523D}"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2778-4C83-8A1A-354D217C195C}"/>
                </c:ext>
              </c:extLst>
            </c:dLbl>
            <c:dLbl>
              <c:idx val="1"/>
              <c:tx>
                <c:rich>
                  <a:bodyPr/>
                  <a:lstStyle/>
                  <a:p>
                    <a:fld id="{64A1F5D7-A4A0-4BE8-BF05-93EDE21C08FA}"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778-4C83-8A1A-354D217C195C}"/>
                </c:ext>
              </c:extLst>
            </c:dLbl>
            <c:dLbl>
              <c:idx val="2"/>
              <c:tx>
                <c:rich>
                  <a:bodyPr/>
                  <a:lstStyle/>
                  <a:p>
                    <a:fld id="{6E2D9D99-431D-4EED-BE15-2255621667F9}"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2778-4C83-8A1A-354D217C195C}"/>
                </c:ext>
              </c:extLst>
            </c:dLbl>
            <c:dLbl>
              <c:idx val="3"/>
              <c:tx>
                <c:rich>
                  <a:bodyPr/>
                  <a:lstStyle/>
                  <a:p>
                    <a:fld id="{9C606F1C-EFEE-44F4-BDB6-7D85BFB83C97}"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2778-4C83-8A1A-354D217C195C}"/>
                </c:ext>
              </c:extLst>
            </c:dLbl>
            <c:dLbl>
              <c:idx val="4"/>
              <c:tx>
                <c:rich>
                  <a:bodyPr/>
                  <a:lstStyle/>
                  <a:p>
                    <a:fld id="{D2DB5FB4-7273-4AB5-A8BA-E6FBDB1979DF}"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2778-4C83-8A1A-354D217C195C}"/>
                </c:ext>
              </c:extLst>
            </c:dLbl>
            <c:dLbl>
              <c:idx val="5"/>
              <c:tx>
                <c:rich>
                  <a:bodyPr/>
                  <a:lstStyle/>
                  <a:p>
                    <a:fld id="{29125764-9CF0-4499-BF87-1250648A3CC2}"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778-4C83-8A1A-354D217C195C}"/>
                </c:ext>
              </c:extLst>
            </c:dLbl>
            <c:dLbl>
              <c:idx val="6"/>
              <c:tx>
                <c:rich>
                  <a:bodyPr/>
                  <a:lstStyle/>
                  <a:p>
                    <a:fld id="{3132294F-03BF-4331-A25E-BF7168E6B89B}"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2778-4C83-8A1A-354D217C195C}"/>
                </c:ext>
              </c:extLst>
            </c:dLbl>
            <c:dLbl>
              <c:idx val="7"/>
              <c:tx>
                <c:rich>
                  <a:bodyPr/>
                  <a:lstStyle/>
                  <a:p>
                    <a:fld id="{EB1E887C-EB96-4838-8BE0-72B212989342}"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2778-4C83-8A1A-354D217C195C}"/>
                </c:ext>
              </c:extLst>
            </c:dLbl>
            <c:dLbl>
              <c:idx val="8"/>
              <c:tx>
                <c:rich>
                  <a:bodyPr/>
                  <a:lstStyle/>
                  <a:p>
                    <a:fld id="{6B0CE7FD-C1A5-4B73-9058-ABC9A4E0E655}"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2778-4C83-8A1A-354D217C195C}"/>
                </c:ext>
              </c:extLst>
            </c:dLbl>
            <c:dLbl>
              <c:idx val="9"/>
              <c:tx>
                <c:rich>
                  <a:bodyPr/>
                  <a:lstStyle/>
                  <a:p>
                    <a:fld id="{063B9E3A-79E3-4946-9D33-A93598E9A789}"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2778-4C83-8A1A-354D217C195C}"/>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Sheet1!$K$92:$T$92</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Sheet1!$K$93:$T$93</c:f>
              <c:numCache>
                <c:formatCode>0.00</c:formatCode>
                <c:ptCount val="10"/>
                <c:pt idx="0">
                  <c:v>4.05</c:v>
                </c:pt>
                <c:pt idx="1">
                  <c:v>3.5</c:v>
                </c:pt>
                <c:pt idx="2">
                  <c:v>4.38</c:v>
                </c:pt>
                <c:pt idx="3">
                  <c:v>4.12</c:v>
                </c:pt>
                <c:pt idx="4" formatCode="General">
                  <c:v>3.81</c:v>
                </c:pt>
                <c:pt idx="5" formatCode="General">
                  <c:v>3.73</c:v>
                </c:pt>
                <c:pt idx="6" formatCode="General">
                  <c:v>3.98</c:v>
                </c:pt>
                <c:pt idx="7" formatCode="General">
                  <c:v>3.92</c:v>
                </c:pt>
                <c:pt idx="8" formatCode="General">
                  <c:v>3.47</c:v>
                </c:pt>
                <c:pt idx="9" formatCode="General">
                  <c:v>4.08</c:v>
                </c:pt>
              </c:numCache>
            </c:numRef>
          </c:val>
          <c:extLst>
            <c:ext xmlns:c15="http://schemas.microsoft.com/office/drawing/2012/chart" uri="{02D57815-91ED-43cb-92C2-25804820EDAC}">
              <c15:datalabelsRange>
                <c15:f>Sheet1!$K$97:$T$97</c15:f>
                <c15:dlblRangeCache>
                  <c:ptCount val="10"/>
                  <c:pt idx="0">
                    <c:v>3</c:v>
                  </c:pt>
                  <c:pt idx="1">
                    <c:v>4</c:v>
                  </c:pt>
                  <c:pt idx="2">
                    <c:v>1</c:v>
                  </c:pt>
                  <c:pt idx="3">
                    <c:v>1</c:v>
                  </c:pt>
                  <c:pt idx="4">
                    <c:v>1</c:v>
                  </c:pt>
                  <c:pt idx="5">
                    <c:v>4</c:v>
                  </c:pt>
                  <c:pt idx="6">
                    <c:v>1</c:v>
                  </c:pt>
                  <c:pt idx="7">
                    <c:v>2</c:v>
                  </c:pt>
                  <c:pt idx="8">
                    <c:v>6</c:v>
                  </c:pt>
                  <c:pt idx="9">
                    <c:v>1</c:v>
                  </c:pt>
                </c15:dlblRangeCache>
              </c15:datalabelsRange>
            </c:ext>
            <c:ext xmlns:c16="http://schemas.microsoft.com/office/drawing/2014/chart" uri="{C3380CC4-5D6E-409C-BE32-E72D297353CC}">
              <c16:uniqueId val="{0000000A-2778-4C83-8A1A-354D217C195C}"/>
            </c:ext>
          </c:extLst>
        </c:ser>
        <c:ser>
          <c:idx val="1"/>
          <c:order val="1"/>
          <c:tx>
            <c:strRef>
              <c:f>Sheet1!$H$94</c:f>
              <c:strCache>
                <c:ptCount val="1"/>
                <c:pt idx="0">
                  <c:v>Security</c:v>
                </c:pt>
              </c:strCache>
            </c:strRef>
          </c:tx>
          <c:spPr>
            <a:solidFill>
              <a:schemeClr val="accent2"/>
            </a:solidFill>
            <a:ln>
              <a:noFill/>
            </a:ln>
            <a:effectLst/>
          </c:spPr>
          <c:invertIfNegative val="0"/>
          <c:dLbls>
            <c:dLbl>
              <c:idx val="0"/>
              <c:tx>
                <c:rich>
                  <a:bodyPr/>
                  <a:lstStyle/>
                  <a:p>
                    <a:fld id="{54E95AF9-067C-488F-B771-2E3A4850C305}"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2778-4C83-8A1A-354D217C195C}"/>
                </c:ext>
              </c:extLst>
            </c:dLbl>
            <c:dLbl>
              <c:idx val="1"/>
              <c:tx>
                <c:rich>
                  <a:bodyPr/>
                  <a:lstStyle/>
                  <a:p>
                    <a:fld id="{17BD64F1-D227-460F-9C4B-08DBD4C8BBBF}"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2778-4C83-8A1A-354D217C195C}"/>
                </c:ext>
              </c:extLst>
            </c:dLbl>
            <c:dLbl>
              <c:idx val="2"/>
              <c:tx>
                <c:rich>
                  <a:bodyPr/>
                  <a:lstStyle/>
                  <a:p>
                    <a:fld id="{07CBA784-61B0-4627-9D11-10FB62FBAE5C}"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2778-4C83-8A1A-354D217C195C}"/>
                </c:ext>
              </c:extLst>
            </c:dLbl>
            <c:dLbl>
              <c:idx val="3"/>
              <c:tx>
                <c:rich>
                  <a:bodyPr/>
                  <a:lstStyle/>
                  <a:p>
                    <a:fld id="{949FFFD6-487C-4908-BF3A-89C3DA6800CF}"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2778-4C83-8A1A-354D217C195C}"/>
                </c:ext>
              </c:extLst>
            </c:dLbl>
            <c:dLbl>
              <c:idx val="4"/>
              <c:tx>
                <c:rich>
                  <a:bodyPr/>
                  <a:lstStyle/>
                  <a:p>
                    <a:fld id="{AE56C364-3CBC-466D-ABCF-8D38626793E2}"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2778-4C83-8A1A-354D217C195C}"/>
                </c:ext>
              </c:extLst>
            </c:dLbl>
            <c:dLbl>
              <c:idx val="5"/>
              <c:tx>
                <c:rich>
                  <a:bodyPr/>
                  <a:lstStyle/>
                  <a:p>
                    <a:fld id="{5C896F35-ED30-49A8-86E4-573DE53C3C5E}"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2778-4C83-8A1A-354D217C195C}"/>
                </c:ext>
              </c:extLst>
            </c:dLbl>
            <c:dLbl>
              <c:idx val="6"/>
              <c:tx>
                <c:rich>
                  <a:bodyPr/>
                  <a:lstStyle/>
                  <a:p>
                    <a:fld id="{D40FEBAB-242C-48A8-97FA-804B0EBF7457}"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2778-4C83-8A1A-354D217C195C}"/>
                </c:ext>
              </c:extLst>
            </c:dLbl>
            <c:dLbl>
              <c:idx val="7"/>
              <c:tx>
                <c:rich>
                  <a:bodyPr/>
                  <a:lstStyle/>
                  <a:p>
                    <a:fld id="{FE2F33AB-B28A-4718-950D-285F2C476EBA}"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2778-4C83-8A1A-354D217C195C}"/>
                </c:ext>
              </c:extLst>
            </c:dLbl>
            <c:dLbl>
              <c:idx val="8"/>
              <c:tx>
                <c:rich>
                  <a:bodyPr/>
                  <a:lstStyle/>
                  <a:p>
                    <a:fld id="{25805E31-87E1-4898-86D7-9A5C885FCCD1}"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3-2778-4C83-8A1A-354D217C195C}"/>
                </c:ext>
              </c:extLst>
            </c:dLbl>
            <c:dLbl>
              <c:idx val="9"/>
              <c:tx>
                <c:rich>
                  <a:bodyPr/>
                  <a:lstStyle/>
                  <a:p>
                    <a:fld id="{F202F3A1-F3E8-447D-9ACC-D0D9DA062138}" type="CELLRANGE">
                      <a:rPr lang="en-AU"/>
                      <a:pPr/>
                      <a:t>[CELLRANGE]</a:t>
                    </a:fld>
                    <a:endParaRPr lang="en-AU"/>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4-2778-4C83-8A1A-354D217C195C}"/>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Sheet1!$K$92:$T$92</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Sheet1!$K$94:$T$94</c:f>
              <c:numCache>
                <c:formatCode>0.00</c:formatCode>
                <c:ptCount val="10"/>
                <c:pt idx="0">
                  <c:v>4.12</c:v>
                </c:pt>
                <c:pt idx="1">
                  <c:v>3.98</c:v>
                </c:pt>
                <c:pt idx="2">
                  <c:v>4.05</c:v>
                </c:pt>
                <c:pt idx="3">
                  <c:v>3.68</c:v>
                </c:pt>
                <c:pt idx="4" formatCode="General">
                  <c:v>3.39</c:v>
                </c:pt>
                <c:pt idx="5" formatCode="General">
                  <c:v>3.77</c:v>
                </c:pt>
                <c:pt idx="6" formatCode="General">
                  <c:v>3.8</c:v>
                </c:pt>
                <c:pt idx="7" formatCode="General">
                  <c:v>3.69</c:v>
                </c:pt>
                <c:pt idx="8" formatCode="General">
                  <c:v>3.78</c:v>
                </c:pt>
                <c:pt idx="9" formatCode="General">
                  <c:v>3.89</c:v>
                </c:pt>
              </c:numCache>
            </c:numRef>
          </c:val>
          <c:extLst>
            <c:ext xmlns:c15="http://schemas.microsoft.com/office/drawing/2012/chart" uri="{02D57815-91ED-43cb-92C2-25804820EDAC}">
              <c15:datalabelsRange>
                <c15:f>Sheet1!$K$98:$T$98</c15:f>
                <c15:dlblRangeCache>
                  <c:ptCount val="10"/>
                  <c:pt idx="0">
                    <c:v>2</c:v>
                  </c:pt>
                  <c:pt idx="1">
                    <c:v>1</c:v>
                  </c:pt>
                  <c:pt idx="2">
                    <c:v>3</c:v>
                  </c:pt>
                  <c:pt idx="3">
                    <c:v>4</c:v>
                  </c:pt>
                  <c:pt idx="4">
                    <c:v>3</c:v>
                  </c:pt>
                  <c:pt idx="5">
                    <c:v>3</c:v>
                  </c:pt>
                  <c:pt idx="6">
                    <c:v>3</c:v>
                  </c:pt>
                  <c:pt idx="7">
                    <c:v>3</c:v>
                  </c:pt>
                  <c:pt idx="8">
                    <c:v>2</c:v>
                  </c:pt>
                  <c:pt idx="9">
                    <c:v>3</c:v>
                  </c:pt>
                </c15:dlblRangeCache>
              </c15:datalabelsRange>
            </c:ext>
            <c:ext xmlns:c16="http://schemas.microsoft.com/office/drawing/2014/chart" uri="{C3380CC4-5D6E-409C-BE32-E72D297353CC}">
              <c16:uniqueId val="{00000015-2778-4C83-8A1A-354D217C195C}"/>
            </c:ext>
          </c:extLst>
        </c:ser>
        <c:dLbls>
          <c:showLegendKey val="0"/>
          <c:showVal val="0"/>
          <c:showCatName val="0"/>
          <c:showSerName val="0"/>
          <c:showPercent val="0"/>
          <c:showBubbleSize val="0"/>
        </c:dLbls>
        <c:gapWidth val="219"/>
        <c:overlap val="-27"/>
        <c:axId val="341679072"/>
        <c:axId val="341676448"/>
      </c:barChart>
      <c:catAx>
        <c:axId val="341679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1676448"/>
        <c:crosses val="autoZero"/>
        <c:auto val="1"/>
        <c:lblAlgn val="ctr"/>
        <c:lblOffset val="100"/>
        <c:noMultiLvlLbl val="0"/>
      </c:catAx>
      <c:valAx>
        <c:axId val="341676448"/>
        <c:scaling>
          <c:orientation val="minMax"/>
          <c:max val="4.5"/>
          <c:min val="3"/>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41679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a:t>Foreign reserves</a:t>
            </a:r>
            <a:r>
              <a:rPr lang="en-AU" baseline="0"/>
              <a:t> in USD million (LHS) and as months of imports (RHS)</a:t>
            </a:r>
            <a:endParaRPr lang="en-AU"/>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'Reserves USD'!$A$3</c:f>
              <c:strCache>
                <c:ptCount val="1"/>
                <c:pt idx="0">
                  <c:v>Total reserves (USD million)</c:v>
                </c:pt>
              </c:strCache>
            </c:strRef>
          </c:tx>
          <c:spPr>
            <a:ln w="28575" cap="rnd">
              <a:solidFill>
                <a:schemeClr val="accent1"/>
              </a:solidFill>
              <a:round/>
            </a:ln>
            <a:effectLst/>
          </c:spPr>
          <c:marker>
            <c:symbol val="none"/>
          </c:marker>
          <c:cat>
            <c:numRef>
              <c:f>'Reserves USD'!$B$2:$AW$2</c:f>
              <c:numCache>
                <c:formatCode>General</c:formatCode>
                <c:ptCount val="48"/>
                <c:pt idx="0">
                  <c:v>1975</c:v>
                </c:pt>
                <c:pt idx="1">
                  <c:v>1976</c:v>
                </c:pt>
                <c:pt idx="2">
                  <c:v>1977</c:v>
                </c:pt>
                <c:pt idx="3">
                  <c:v>1978</c:v>
                </c:pt>
                <c:pt idx="4">
                  <c:v>1979</c:v>
                </c:pt>
                <c:pt idx="5">
                  <c:v>1980</c:v>
                </c:pt>
                <c:pt idx="6">
                  <c:v>1981</c:v>
                </c:pt>
                <c:pt idx="7">
                  <c:v>1982</c:v>
                </c:pt>
                <c:pt idx="8">
                  <c:v>1983</c:v>
                </c:pt>
                <c:pt idx="9">
                  <c:v>1984</c:v>
                </c:pt>
                <c:pt idx="10">
                  <c:v>1985</c:v>
                </c:pt>
                <c:pt idx="11">
                  <c:v>1986</c:v>
                </c:pt>
                <c:pt idx="12">
                  <c:v>1987</c:v>
                </c:pt>
                <c:pt idx="13">
                  <c:v>1988</c:v>
                </c:pt>
                <c:pt idx="14">
                  <c:v>1989</c:v>
                </c:pt>
                <c:pt idx="15">
                  <c:v>1990</c:v>
                </c:pt>
                <c:pt idx="16">
                  <c:v>1991</c:v>
                </c:pt>
                <c:pt idx="17">
                  <c:v>1992</c:v>
                </c:pt>
                <c:pt idx="18">
                  <c:v>1993</c:v>
                </c:pt>
                <c:pt idx="19">
                  <c:v>1994</c:v>
                </c:pt>
                <c:pt idx="20">
                  <c:v>1995</c:v>
                </c:pt>
                <c:pt idx="21">
                  <c:v>1996</c:v>
                </c:pt>
                <c:pt idx="22">
                  <c:v>1997</c:v>
                </c:pt>
                <c:pt idx="23">
                  <c:v>1998</c:v>
                </c:pt>
                <c:pt idx="24">
                  <c:v>1999</c:v>
                </c:pt>
                <c:pt idx="25">
                  <c:v>2000</c:v>
                </c:pt>
                <c:pt idx="26">
                  <c:v>2001</c:v>
                </c:pt>
                <c:pt idx="27">
                  <c:v>2002</c:v>
                </c:pt>
                <c:pt idx="28">
                  <c:v>2003</c:v>
                </c:pt>
                <c:pt idx="29">
                  <c:v>2004</c:v>
                </c:pt>
                <c:pt idx="30">
                  <c:v>2005</c:v>
                </c:pt>
                <c:pt idx="31">
                  <c:v>2006</c:v>
                </c:pt>
                <c:pt idx="32">
                  <c:v>2007</c:v>
                </c:pt>
                <c:pt idx="33">
                  <c:v>2008</c:v>
                </c:pt>
                <c:pt idx="34">
                  <c:v>2009</c:v>
                </c:pt>
                <c:pt idx="35">
                  <c:v>2010</c:v>
                </c:pt>
                <c:pt idx="36">
                  <c:v>2011</c:v>
                </c:pt>
                <c:pt idx="37">
                  <c:v>2012</c:v>
                </c:pt>
                <c:pt idx="38">
                  <c:v>2013</c:v>
                </c:pt>
                <c:pt idx="39">
                  <c:v>2014</c:v>
                </c:pt>
                <c:pt idx="40">
                  <c:v>2015</c:v>
                </c:pt>
                <c:pt idx="41">
                  <c:v>2016</c:v>
                </c:pt>
                <c:pt idx="42">
                  <c:v>2017</c:v>
                </c:pt>
                <c:pt idx="43">
                  <c:v>2018</c:v>
                </c:pt>
                <c:pt idx="44">
                  <c:v>2019</c:v>
                </c:pt>
                <c:pt idx="45">
                  <c:v>2020</c:v>
                </c:pt>
                <c:pt idx="46">
                  <c:v>2021</c:v>
                </c:pt>
                <c:pt idx="47">
                  <c:v>2022</c:v>
                </c:pt>
              </c:numCache>
            </c:numRef>
          </c:cat>
          <c:val>
            <c:numRef>
              <c:f>'Reserves USD'!$B$3:$AW$3</c:f>
              <c:numCache>
                <c:formatCode>General</c:formatCode>
                <c:ptCount val="48"/>
                <c:pt idx="0">
                  <c:v>179.67000000000002</c:v>
                </c:pt>
                <c:pt idx="1">
                  <c:v>257.20187694107403</c:v>
                </c:pt>
                <c:pt idx="2">
                  <c:v>431.36535524409004</c:v>
                </c:pt>
                <c:pt idx="3">
                  <c:v>414.75008219463803</c:v>
                </c:pt>
                <c:pt idx="4">
                  <c:v>530.80185220738599</c:v>
                </c:pt>
                <c:pt idx="5">
                  <c:v>457.76589761893399</c:v>
                </c:pt>
                <c:pt idx="6">
                  <c:v>420.88588358320601</c:v>
                </c:pt>
                <c:pt idx="7">
                  <c:v>481.38314302395708</c:v>
                </c:pt>
                <c:pt idx="8">
                  <c:v>463.96545203887496</c:v>
                </c:pt>
                <c:pt idx="9">
                  <c:v>454.59061485138704</c:v>
                </c:pt>
                <c:pt idx="10">
                  <c:v>463.14368698945498</c:v>
                </c:pt>
                <c:pt idx="11">
                  <c:v>450.07685161916095</c:v>
                </c:pt>
                <c:pt idx="12">
                  <c:v>467.32812364376394</c:v>
                </c:pt>
                <c:pt idx="13">
                  <c:v>419.33802021217303</c:v>
                </c:pt>
                <c:pt idx="14">
                  <c:v>409.64348018132796</c:v>
                </c:pt>
                <c:pt idx="15">
                  <c:v>427.28997499999997</c:v>
                </c:pt>
                <c:pt idx="16">
                  <c:v>345.32780781977698</c:v>
                </c:pt>
                <c:pt idx="17">
                  <c:v>259.57583097187796</c:v>
                </c:pt>
                <c:pt idx="18">
                  <c:v>166.06320344838699</c:v>
                </c:pt>
                <c:pt idx="19">
                  <c:v>120.20837097582198</c:v>
                </c:pt>
                <c:pt idx="20">
                  <c:v>266.68777510970398</c:v>
                </c:pt>
                <c:pt idx="21">
                  <c:v>607.1558222371109</c:v>
                </c:pt>
                <c:pt idx="22">
                  <c:v>380.95768906098198</c:v>
                </c:pt>
                <c:pt idx="23">
                  <c:v>211.01277539768199</c:v>
                </c:pt>
                <c:pt idx="24">
                  <c:v>223.42664572723197</c:v>
                </c:pt>
                <c:pt idx="25">
                  <c:v>304.15792174774703</c:v>
                </c:pt>
                <c:pt idx="26">
                  <c:v>440.06578156970596</c:v>
                </c:pt>
                <c:pt idx="27">
                  <c:v>354.17554547537333</c:v>
                </c:pt>
                <c:pt idx="28">
                  <c:v>490.73059723313673</c:v>
                </c:pt>
                <c:pt idx="29">
                  <c:v>642.62022999999999</c:v>
                </c:pt>
                <c:pt idx="30">
                  <c:v>763.41096000000005</c:v>
                </c:pt>
                <c:pt idx="31">
                  <c:v>1415.3019198298837</c:v>
                </c:pt>
                <c:pt idx="32">
                  <c:v>1997.7494549471569</c:v>
                </c:pt>
                <c:pt idx="33">
                  <c:v>2080.1312819608884</c:v>
                </c:pt>
                <c:pt idx="34">
                  <c:v>2579.493174952825</c:v>
                </c:pt>
                <c:pt idx="35">
                  <c:v>3006.5046512781032</c:v>
                </c:pt>
                <c:pt idx="36">
                  <c:v>3928.9505533493807</c:v>
                </c:pt>
                <c:pt idx="37">
                  <c:v>4035.1779084507298</c:v>
                </c:pt>
                <c:pt idx="38">
                  <c:v>3057.6167101094397</c:v>
                </c:pt>
                <c:pt idx="39">
                  <c:v>2432.1847632813005</c:v>
                </c:pt>
                <c:pt idx="40">
                  <c:v>1879.2959209815156</c:v>
                </c:pt>
                <c:pt idx="41">
                  <c:v>1678.1799630217681</c:v>
                </c:pt>
                <c:pt idx="42">
                  <c:v>1759.1280313937739</c:v>
                </c:pt>
                <c:pt idx="43">
                  <c:v>2264.7345676952791</c:v>
                </c:pt>
                <c:pt idx="44">
                  <c:v>2326.1810426646903</c:v>
                </c:pt>
                <c:pt idx="45">
                  <c:v>2714.6347999999998</c:v>
                </c:pt>
                <c:pt idx="46">
                  <c:v>3290.2964999999995</c:v>
                </c:pt>
                <c:pt idx="47">
                  <c:v>4132.2</c:v>
                </c:pt>
              </c:numCache>
            </c:numRef>
          </c:val>
          <c:smooth val="0"/>
          <c:extLst>
            <c:ext xmlns:c16="http://schemas.microsoft.com/office/drawing/2014/chart" uri="{C3380CC4-5D6E-409C-BE32-E72D297353CC}">
              <c16:uniqueId val="{00000000-8480-413D-9424-DCCE249DC642}"/>
            </c:ext>
          </c:extLst>
        </c:ser>
        <c:dLbls>
          <c:showLegendKey val="0"/>
          <c:showVal val="0"/>
          <c:showCatName val="0"/>
          <c:showSerName val="0"/>
          <c:showPercent val="0"/>
          <c:showBubbleSize val="0"/>
        </c:dLbls>
        <c:marker val="1"/>
        <c:smooth val="0"/>
        <c:axId val="581377504"/>
        <c:axId val="581354464"/>
      </c:lineChart>
      <c:lineChart>
        <c:grouping val="standard"/>
        <c:varyColors val="0"/>
        <c:ser>
          <c:idx val="1"/>
          <c:order val="1"/>
          <c:tx>
            <c:strRef>
              <c:f>'Reserves USD'!$A$4</c:f>
              <c:strCache>
                <c:ptCount val="1"/>
                <c:pt idx="0">
                  <c:v>Total reserves in months of imports</c:v>
                </c:pt>
              </c:strCache>
            </c:strRef>
          </c:tx>
          <c:spPr>
            <a:ln w="28575" cap="rnd">
              <a:solidFill>
                <a:schemeClr val="accent2"/>
              </a:solidFill>
              <a:round/>
            </a:ln>
            <a:effectLst/>
          </c:spPr>
          <c:marker>
            <c:symbol val="none"/>
          </c:marker>
          <c:cat>
            <c:numRef>
              <c:f>'Reserves USD'!$B$2:$AW$2</c:f>
              <c:numCache>
                <c:formatCode>General</c:formatCode>
                <c:ptCount val="48"/>
                <c:pt idx="0">
                  <c:v>1975</c:v>
                </c:pt>
                <c:pt idx="1">
                  <c:v>1976</c:v>
                </c:pt>
                <c:pt idx="2">
                  <c:v>1977</c:v>
                </c:pt>
                <c:pt idx="3">
                  <c:v>1978</c:v>
                </c:pt>
                <c:pt idx="4">
                  <c:v>1979</c:v>
                </c:pt>
                <c:pt idx="5">
                  <c:v>1980</c:v>
                </c:pt>
                <c:pt idx="6">
                  <c:v>1981</c:v>
                </c:pt>
                <c:pt idx="7">
                  <c:v>1982</c:v>
                </c:pt>
                <c:pt idx="8">
                  <c:v>1983</c:v>
                </c:pt>
                <c:pt idx="9">
                  <c:v>1984</c:v>
                </c:pt>
                <c:pt idx="10">
                  <c:v>1985</c:v>
                </c:pt>
                <c:pt idx="11">
                  <c:v>1986</c:v>
                </c:pt>
                <c:pt idx="12">
                  <c:v>1987</c:v>
                </c:pt>
                <c:pt idx="13">
                  <c:v>1988</c:v>
                </c:pt>
                <c:pt idx="14">
                  <c:v>1989</c:v>
                </c:pt>
                <c:pt idx="15">
                  <c:v>1990</c:v>
                </c:pt>
                <c:pt idx="16">
                  <c:v>1991</c:v>
                </c:pt>
                <c:pt idx="17">
                  <c:v>1992</c:v>
                </c:pt>
                <c:pt idx="18">
                  <c:v>1993</c:v>
                </c:pt>
                <c:pt idx="19">
                  <c:v>1994</c:v>
                </c:pt>
                <c:pt idx="20">
                  <c:v>1995</c:v>
                </c:pt>
                <c:pt idx="21">
                  <c:v>1996</c:v>
                </c:pt>
                <c:pt idx="22">
                  <c:v>1997</c:v>
                </c:pt>
                <c:pt idx="23">
                  <c:v>1998</c:v>
                </c:pt>
                <c:pt idx="24">
                  <c:v>1999</c:v>
                </c:pt>
                <c:pt idx="25">
                  <c:v>2000</c:v>
                </c:pt>
                <c:pt idx="26">
                  <c:v>2001</c:v>
                </c:pt>
                <c:pt idx="27">
                  <c:v>2002</c:v>
                </c:pt>
                <c:pt idx="28">
                  <c:v>2003</c:v>
                </c:pt>
                <c:pt idx="29">
                  <c:v>2004</c:v>
                </c:pt>
                <c:pt idx="30">
                  <c:v>2005</c:v>
                </c:pt>
                <c:pt idx="31">
                  <c:v>2006</c:v>
                </c:pt>
                <c:pt idx="32">
                  <c:v>2007</c:v>
                </c:pt>
                <c:pt idx="33">
                  <c:v>2008</c:v>
                </c:pt>
                <c:pt idx="34">
                  <c:v>2009</c:v>
                </c:pt>
                <c:pt idx="35">
                  <c:v>2010</c:v>
                </c:pt>
                <c:pt idx="36">
                  <c:v>2011</c:v>
                </c:pt>
                <c:pt idx="37">
                  <c:v>2012</c:v>
                </c:pt>
                <c:pt idx="38">
                  <c:v>2013</c:v>
                </c:pt>
                <c:pt idx="39">
                  <c:v>2014</c:v>
                </c:pt>
                <c:pt idx="40">
                  <c:v>2015</c:v>
                </c:pt>
                <c:pt idx="41">
                  <c:v>2016</c:v>
                </c:pt>
                <c:pt idx="42">
                  <c:v>2017</c:v>
                </c:pt>
                <c:pt idx="43">
                  <c:v>2018</c:v>
                </c:pt>
                <c:pt idx="44">
                  <c:v>2019</c:v>
                </c:pt>
                <c:pt idx="45">
                  <c:v>2020</c:v>
                </c:pt>
                <c:pt idx="46">
                  <c:v>2021</c:v>
                </c:pt>
                <c:pt idx="47">
                  <c:v>2022</c:v>
                </c:pt>
              </c:numCache>
            </c:numRef>
          </c:cat>
          <c:val>
            <c:numRef>
              <c:f>'Reserves USD'!$B$4:$AW$4</c:f>
              <c:numCache>
                <c:formatCode>General</c:formatCode>
                <c:ptCount val="48"/>
                <c:pt idx="1">
                  <c:v>4.5488815841690062</c:v>
                </c:pt>
                <c:pt idx="2">
                  <c:v>5.9597313518111354</c:v>
                </c:pt>
                <c:pt idx="3">
                  <c:v>4.9285289045593155</c:v>
                </c:pt>
                <c:pt idx="4">
                  <c:v>5.2339064073458426</c:v>
                </c:pt>
                <c:pt idx="5">
                  <c:v>3.4339031123016781</c:v>
                </c:pt>
                <c:pt idx="6">
                  <c:v>3.0963713238237385</c:v>
                </c:pt>
                <c:pt idx="7">
                  <c:v>3.7896873675862297</c:v>
                </c:pt>
                <c:pt idx="8">
                  <c:v>3.9152128911137449</c:v>
                </c:pt>
                <c:pt idx="9">
                  <c:v>3.8068005872893029</c:v>
                </c:pt>
                <c:pt idx="10">
                  <c:v>4.1283459656292276</c:v>
                </c:pt>
                <c:pt idx="11">
                  <c:v>3.6661001604594787</c:v>
                </c:pt>
                <c:pt idx="12">
                  <c:v>3.186388946814648</c:v>
                </c:pt>
                <c:pt idx="13">
                  <c:v>2.2540510392376429</c:v>
                </c:pt>
                <c:pt idx="14">
                  <c:v>2.4397632055816048</c:v>
                </c:pt>
                <c:pt idx="15">
                  <c:v>2.9708912917747208</c:v>
                </c:pt>
                <c:pt idx="16">
                  <c:v>1.8291730283403307</c:v>
                </c:pt>
                <c:pt idx="17">
                  <c:v>1.3099858255279484</c:v>
                </c:pt>
                <c:pt idx="18">
                  <c:v>0.85509488557831625</c:v>
                </c:pt>
                <c:pt idx="19">
                  <c:v>0.71461095413282238</c:v>
                </c:pt>
                <c:pt idx="20">
                  <c:v>1.3230277268917561</c:v>
                </c:pt>
                <c:pt idx="21">
                  <c:v>2.648712282468483</c:v>
                </c:pt>
                <c:pt idx="22">
                  <c:v>1.6803110275975246</c:v>
                </c:pt>
                <c:pt idx="23">
                  <c:v>1.1785834767304637</c:v>
                </c:pt>
                <c:pt idx="24">
                  <c:v>1.2811038449206258</c:v>
                </c:pt>
                <c:pt idx="25">
                  <c:v>1.80453537817827</c:v>
                </c:pt>
                <c:pt idx="26">
                  <c:v>2.8455080125914693</c:v>
                </c:pt>
                <c:pt idx="27">
                  <c:v>2.0562792929527602</c:v>
                </c:pt>
                <c:pt idx="28">
                  <c:v>2.3033968611075206</c:v>
                </c:pt>
                <c:pt idx="29">
                  <c:v>2.6489786866061236</c:v>
                </c:pt>
                <c:pt idx="30">
                  <c:v>2.8124042400051312</c:v>
                </c:pt>
                <c:pt idx="31">
                  <c:v>3.9083495520120026</c:v>
                </c:pt>
                <c:pt idx="32">
                  <c:v>4.5391235205071201</c:v>
                </c:pt>
                <c:pt idx="33">
                  <c:v>4.4351840182347733</c:v>
                </c:pt>
                <c:pt idx="34">
                  <c:v>5.738315837149595</c:v>
                </c:pt>
                <c:pt idx="35">
                  <c:v>5.2102248106913045</c:v>
                </c:pt>
                <c:pt idx="36">
                  <c:v>6.0157384252603059</c:v>
                </c:pt>
                <c:pt idx="37">
                  <c:v>5.2206460973706674</c:v>
                </c:pt>
                <c:pt idx="38">
                  <c:v>3.6616100768026305</c:v>
                </c:pt>
                <c:pt idx="39">
                  <c:v>4.577141000193496</c:v>
                </c:pt>
                <c:pt idx="40">
                  <c:v>5.272531594575832</c:v>
                </c:pt>
                <c:pt idx="41">
                  <c:v>5.9528013065259309</c:v>
                </c:pt>
                <c:pt idx="42">
                  <c:v>4.1088845143183086</c:v>
                </c:pt>
                <c:pt idx="43">
                  <c:v>4.6692221401191798</c:v>
                </c:pt>
                <c:pt idx="44">
                  <c:v>4.1525099686424056</c:v>
                </c:pt>
                <c:pt idx="45">
                  <c:v>6.8541457828939398</c:v>
                </c:pt>
                <c:pt idx="46">
                  <c:v>9.8000000000000007</c:v>
                </c:pt>
                <c:pt idx="47">
                  <c:v>11.2</c:v>
                </c:pt>
              </c:numCache>
            </c:numRef>
          </c:val>
          <c:smooth val="0"/>
          <c:extLst>
            <c:ext xmlns:c16="http://schemas.microsoft.com/office/drawing/2014/chart" uri="{C3380CC4-5D6E-409C-BE32-E72D297353CC}">
              <c16:uniqueId val="{00000001-8480-413D-9424-DCCE249DC642}"/>
            </c:ext>
          </c:extLst>
        </c:ser>
        <c:dLbls>
          <c:showLegendKey val="0"/>
          <c:showVal val="0"/>
          <c:showCatName val="0"/>
          <c:showSerName val="0"/>
          <c:showPercent val="0"/>
          <c:showBubbleSize val="0"/>
        </c:dLbls>
        <c:marker val="1"/>
        <c:smooth val="0"/>
        <c:axId val="1725966352"/>
        <c:axId val="409328720"/>
      </c:lineChart>
      <c:catAx>
        <c:axId val="581377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354464"/>
        <c:crosses val="autoZero"/>
        <c:auto val="1"/>
        <c:lblAlgn val="ctr"/>
        <c:lblOffset val="100"/>
        <c:noMultiLvlLbl val="0"/>
      </c:catAx>
      <c:valAx>
        <c:axId val="5813544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1377504"/>
        <c:crosses val="autoZero"/>
        <c:crossBetween val="between"/>
      </c:valAx>
      <c:valAx>
        <c:axId val="409328720"/>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5966352"/>
        <c:crosses val="max"/>
        <c:crossBetween val="between"/>
      </c:valAx>
      <c:catAx>
        <c:axId val="1725966352"/>
        <c:scaling>
          <c:orientation val="minMax"/>
        </c:scaling>
        <c:delete val="1"/>
        <c:axPos val="b"/>
        <c:numFmt formatCode="General" sourceLinked="1"/>
        <c:majorTickMark val="out"/>
        <c:minorTickMark val="none"/>
        <c:tickLblPos val="nextTo"/>
        <c:crossAx val="409328720"/>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a:t>External</a:t>
            </a:r>
            <a:r>
              <a:rPr lang="en-AU" baseline="0"/>
              <a:t> d</a:t>
            </a:r>
            <a:r>
              <a:rPr lang="en-AU"/>
              <a:t>ebt service</a:t>
            </a:r>
            <a:r>
              <a:rPr lang="en-AU" baseline="0"/>
              <a:t> payments as % of </a:t>
            </a:r>
            <a:r>
              <a:rPr lang="en-AU"/>
              <a:t>reserves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'Debt service and reserves'!$E$8</c:f>
              <c:strCache>
                <c:ptCount val="1"/>
                <c:pt idx="0">
                  <c:v>Debt service/reserves</c:v>
                </c:pt>
              </c:strCache>
            </c:strRef>
          </c:tx>
          <c:spPr>
            <a:ln w="28575" cap="rnd">
              <a:solidFill>
                <a:schemeClr val="accent1"/>
              </a:solidFill>
              <a:round/>
            </a:ln>
            <a:effectLst/>
          </c:spPr>
          <c:marker>
            <c:symbol val="none"/>
          </c:marker>
          <c:cat>
            <c:numRef>
              <c:f>'Debt service and reserves'!$A$9:$A$42</c:f>
              <c:numCache>
                <c:formatCode>General</c:formatCode>
                <c:ptCount val="34"/>
                <c:pt idx="0">
                  <c:v>1989</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formatCode="0">
                  <c:v>2015</c:v>
                </c:pt>
                <c:pt idx="27" formatCode="0">
                  <c:v>2016</c:v>
                </c:pt>
                <c:pt idx="28" formatCode="0">
                  <c:v>2017</c:v>
                </c:pt>
                <c:pt idx="29" formatCode="0">
                  <c:v>2018</c:v>
                </c:pt>
                <c:pt idx="30" formatCode="0">
                  <c:v>2019</c:v>
                </c:pt>
                <c:pt idx="31" formatCode="0">
                  <c:v>2020</c:v>
                </c:pt>
                <c:pt idx="32" formatCode="0">
                  <c:v>2021</c:v>
                </c:pt>
                <c:pt idx="33" formatCode="0">
                  <c:v>2022</c:v>
                </c:pt>
              </c:numCache>
            </c:numRef>
          </c:cat>
          <c:val>
            <c:numRef>
              <c:f>'Debt service and reserves'!$E$9:$E$42</c:f>
              <c:numCache>
                <c:formatCode>0.0%</c:formatCode>
                <c:ptCount val="34"/>
                <c:pt idx="0">
                  <c:v>0.146532980272088</c:v>
                </c:pt>
                <c:pt idx="1">
                  <c:v>0.15472909234530952</c:v>
                </c:pt>
                <c:pt idx="2">
                  <c:v>0.18057659588348024</c:v>
                </c:pt>
                <c:pt idx="3">
                  <c:v>0.23837338695336216</c:v>
                </c:pt>
                <c:pt idx="4">
                  <c:v>0.41480832941663381</c:v>
                </c:pt>
                <c:pt idx="5">
                  <c:v>0.47504220826256416</c:v>
                </c:pt>
                <c:pt idx="6">
                  <c:v>0.27470966115037182</c:v>
                </c:pt>
                <c:pt idx="7">
                  <c:v>0.10311920110169448</c:v>
                </c:pt>
                <c:pt idx="8">
                  <c:v>0.16498536050444573</c:v>
                </c:pt>
                <c:pt idx="9">
                  <c:v>0.24468921326062609</c:v>
                </c:pt>
                <c:pt idx="10">
                  <c:v>0.23016860783374346</c:v>
                </c:pt>
                <c:pt idx="11">
                  <c:v>0.17184094049893178</c:v>
                </c:pt>
                <c:pt idx="12">
                  <c:v>0.12193013464624661</c:v>
                </c:pt>
                <c:pt idx="13">
                  <c:v>0.13686806054025152</c:v>
                </c:pt>
                <c:pt idx="14">
                  <c:v>9.2273194814644369E-2</c:v>
                </c:pt>
                <c:pt idx="15">
                  <c:v>6.6592674805771357E-2</c:v>
                </c:pt>
                <c:pt idx="16">
                  <c:v>4.928417585202078E-2</c:v>
                </c:pt>
                <c:pt idx="17">
                  <c:v>2.7719371711666666E-2</c:v>
                </c:pt>
                <c:pt idx="18">
                  <c:v>1.9918038221190523E-2</c:v>
                </c:pt>
                <c:pt idx="19">
                  <c:v>1.5869238776545967E-2</c:v>
                </c:pt>
                <c:pt idx="20">
                  <c:v>8.3492990829075863E-3</c:v>
                </c:pt>
                <c:pt idx="21">
                  <c:v>5.8507809035060355E-3</c:v>
                </c:pt>
                <c:pt idx="22">
                  <c:v>6.8850955573719784E-3</c:v>
                </c:pt>
                <c:pt idx="23">
                  <c:v>4.9127945408511727E-3</c:v>
                </c:pt>
                <c:pt idx="24">
                  <c:v>6.869500657343086E-3</c:v>
                </c:pt>
                <c:pt idx="25">
                  <c:v>1.8861955182265123E-2</c:v>
                </c:pt>
                <c:pt idx="26">
                  <c:v>1.6032382835658276E-2</c:v>
                </c:pt>
                <c:pt idx="27">
                  <c:v>1.5406690920945421E-2</c:v>
                </c:pt>
                <c:pt idx="28">
                  <c:v>4.9557069436798544E-2</c:v>
                </c:pt>
                <c:pt idx="29">
                  <c:v>3.9143673287159321E-2</c:v>
                </c:pt>
                <c:pt idx="30">
                  <c:v>6.1890728777963207E-2</c:v>
                </c:pt>
                <c:pt idx="31">
                  <c:v>5.0376868372865473E-2</c:v>
                </c:pt>
                <c:pt idx="32">
                  <c:v>2.8913199767862868E-2</c:v>
                </c:pt>
                <c:pt idx="33">
                  <c:v>2.9905443965758408E-2</c:v>
                </c:pt>
              </c:numCache>
            </c:numRef>
          </c:val>
          <c:smooth val="0"/>
          <c:extLst>
            <c:ext xmlns:c16="http://schemas.microsoft.com/office/drawing/2014/chart" uri="{C3380CC4-5D6E-409C-BE32-E72D297353CC}">
              <c16:uniqueId val="{00000000-B75A-4DAB-8FA7-481E97B3AFB9}"/>
            </c:ext>
          </c:extLst>
        </c:ser>
        <c:dLbls>
          <c:showLegendKey val="0"/>
          <c:showVal val="0"/>
          <c:showCatName val="0"/>
          <c:showSerName val="0"/>
          <c:showPercent val="0"/>
          <c:showBubbleSize val="0"/>
        </c:dLbls>
        <c:smooth val="0"/>
        <c:axId val="1915076688"/>
        <c:axId val="1915067568"/>
      </c:lineChart>
      <c:dateAx>
        <c:axId val="1915076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15067568"/>
        <c:crosses val="autoZero"/>
        <c:auto val="0"/>
        <c:lblOffset val="100"/>
        <c:baseTimeUnit val="days"/>
      </c:dateAx>
      <c:valAx>
        <c:axId val="1915067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150766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18_9529A129.xml><?xml version="1.0" encoding="utf-8"?>
<p188:cmLst xmlns:a="http://schemas.openxmlformats.org/drawingml/2006/main" xmlns:r="http://schemas.openxmlformats.org/officeDocument/2006/relationships" xmlns:p188="http://schemas.microsoft.com/office/powerpoint/2018/8/main">
  <p188:cm id="{CE13D7A0-D864-464D-A5D9-635E398063CF}" authorId="{B6280ECF-8332-7901-03C5-3A2D21722762}" created="2023-07-26T00:31:40.778">
    <pc:sldMkLst xmlns:pc="http://schemas.microsoft.com/office/powerpoint/2013/main/command">
      <pc:docMk/>
      <pc:sldMk cId="2502533417" sldId="280"/>
    </pc:sldMkLst>
    <p188:txBody>
      <a:bodyPr/>
      <a:lstStyle/>
      <a:p>
        <a:r>
          <a:rPr lang="en-AU"/>
          <a:t>Cf Australia</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5"/>
          </a:xfrm>
          <a:prstGeom prst="rect">
            <a:avLst/>
          </a:prstGeom>
        </p:spPr>
        <p:txBody>
          <a:bodyPr vert="horz" lIns="91504" tIns="45752" rIns="91504" bIns="45752" rtlCol="0"/>
          <a:lstStyle>
            <a:lvl1pPr algn="l">
              <a:defRPr sz="1200"/>
            </a:lvl1pPr>
          </a:lstStyle>
          <a:p>
            <a:endParaRPr lang="en-AU"/>
          </a:p>
        </p:txBody>
      </p:sp>
      <p:sp>
        <p:nvSpPr>
          <p:cNvPr id="3" name="Date Placeholder 2"/>
          <p:cNvSpPr>
            <a:spLocks noGrp="1"/>
          </p:cNvSpPr>
          <p:nvPr>
            <p:ph type="dt" sz="quarter" idx="1"/>
          </p:nvPr>
        </p:nvSpPr>
        <p:spPr>
          <a:xfrm>
            <a:off x="3970939" y="0"/>
            <a:ext cx="3037840" cy="466435"/>
          </a:xfrm>
          <a:prstGeom prst="rect">
            <a:avLst/>
          </a:prstGeom>
        </p:spPr>
        <p:txBody>
          <a:bodyPr vert="horz" lIns="91504" tIns="45752" rIns="91504" bIns="45752" rtlCol="0"/>
          <a:lstStyle>
            <a:lvl1pPr algn="r">
              <a:defRPr sz="1200"/>
            </a:lvl1pPr>
          </a:lstStyle>
          <a:p>
            <a:fld id="{1630F998-6B8F-4F2A-B202-9F13EF13C9B3}" type="datetimeFigureOut">
              <a:rPr lang="en-AU" smtClean="0"/>
              <a:t>28/07/2023</a:t>
            </a:fld>
            <a:endParaRPr lang="en-AU"/>
          </a:p>
        </p:txBody>
      </p:sp>
      <p:sp>
        <p:nvSpPr>
          <p:cNvPr id="4" name="Footer Placeholder 3"/>
          <p:cNvSpPr>
            <a:spLocks noGrp="1"/>
          </p:cNvSpPr>
          <p:nvPr>
            <p:ph type="ftr" sz="quarter" idx="2"/>
          </p:nvPr>
        </p:nvSpPr>
        <p:spPr>
          <a:xfrm>
            <a:off x="1" y="8829968"/>
            <a:ext cx="3037840" cy="466434"/>
          </a:xfrm>
          <a:prstGeom prst="rect">
            <a:avLst/>
          </a:prstGeom>
        </p:spPr>
        <p:txBody>
          <a:bodyPr vert="horz" lIns="91504" tIns="45752" rIns="91504" bIns="45752" rtlCol="0" anchor="b"/>
          <a:lstStyle>
            <a:lvl1pPr algn="l">
              <a:defRPr sz="1200"/>
            </a:lvl1pPr>
          </a:lstStyle>
          <a:p>
            <a:endParaRPr lang="en-AU"/>
          </a:p>
        </p:txBody>
      </p:sp>
      <p:sp>
        <p:nvSpPr>
          <p:cNvPr id="5" name="Slide Number Placeholder 4"/>
          <p:cNvSpPr>
            <a:spLocks noGrp="1"/>
          </p:cNvSpPr>
          <p:nvPr>
            <p:ph type="sldNum" sz="quarter" idx="3"/>
          </p:nvPr>
        </p:nvSpPr>
        <p:spPr>
          <a:xfrm>
            <a:off x="3970939" y="8829968"/>
            <a:ext cx="3037840" cy="466434"/>
          </a:xfrm>
          <a:prstGeom prst="rect">
            <a:avLst/>
          </a:prstGeom>
        </p:spPr>
        <p:txBody>
          <a:bodyPr vert="horz" lIns="91504" tIns="45752" rIns="91504" bIns="45752" rtlCol="0" anchor="b"/>
          <a:lstStyle>
            <a:lvl1pPr algn="r">
              <a:defRPr sz="1200"/>
            </a:lvl1pPr>
          </a:lstStyle>
          <a:p>
            <a:fld id="{D4B6AD26-E0AA-4155-BFE5-D966C3F1A918}" type="slidenum">
              <a:rPr lang="en-AU" smtClean="0"/>
              <a:t>‹#›</a:t>
            </a:fld>
            <a:endParaRPr lang="en-AU"/>
          </a:p>
        </p:txBody>
      </p:sp>
    </p:spTree>
    <p:extLst>
      <p:ext uri="{BB962C8B-B14F-4D97-AF65-F5344CB8AC3E}">
        <p14:creationId xmlns:p14="http://schemas.microsoft.com/office/powerpoint/2010/main" val="9442372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2E64E-F645-115A-BA67-99CD2B4E2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E0D3A4C0-09E7-AFE2-7CC5-EB932617BD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88B97951-454E-FDAC-EDDA-F3FC4BBA182C}"/>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BFAE28F4-9DBE-70A4-FE00-05745633F0C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5D42595-DABB-27FE-2683-72C8417E2361}"/>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983564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6605-43D7-A39B-82AF-C4CC8B433D3E}"/>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9D3BC3E1-CAD4-5B28-1798-A40C42182C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942A81A-B2B5-2B6D-1C15-2330C137179E}"/>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4D2B46F8-95F9-6E70-4D2B-4611945ED93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B0277E7-4D42-A455-5B2D-F3078F999E1A}"/>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2967035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0FC172-A730-1A83-5901-E74D6359B3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1C8F857-6752-C0B2-4B3E-8C35C93144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540D49-8941-86B8-81A8-A6A907F01E3C}"/>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D1A3BF04-020B-F6AF-0D80-2D98C49EC88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2C003D5-80E3-86B0-91E5-95677531B67B}"/>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44064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91C3A-97DF-B5F0-1FAF-3CDF9A4082A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DDD80B4-5CE9-9E03-F9B7-3A15E797E5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4D8E5FF-F149-3E96-0099-540D73697A75}"/>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1946E270-DF71-93A0-723E-AF4E21A064A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C11415B-A848-CE15-A07D-7CA6752E19E9}"/>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4155514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C0027-BF91-5D4B-35D2-D837253719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B86DC53-BE8B-A9AB-1184-D9118D04AE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9C73C6-713F-8970-F298-E396C0FD38E0}"/>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689DD533-F396-EBA5-0998-1E939FEF2C5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A13B94F-24FB-99BF-8790-EFC77829A872}"/>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192492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C0552-0953-BC28-FD06-94874F066EB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CE69105-6178-DD42-7C41-5ECF704DD2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73197139-37A6-41F5-E86E-BB41FBA268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E9EC083-3510-F03E-0D64-10152797CBE3}"/>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6" name="Footer Placeholder 5">
            <a:extLst>
              <a:ext uri="{FF2B5EF4-FFF2-40B4-BE49-F238E27FC236}">
                <a16:creationId xmlns:a16="http://schemas.microsoft.com/office/drawing/2014/main" id="{79DAE33E-1737-A754-B8EA-0AAAF018219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2F89C14-EC42-8FB5-8EAE-94868167F8D6}"/>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340339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19C2B-5391-8779-7B5E-CA9590BF0DEF}"/>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835C842-F59D-EC27-1995-8A64E916AE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748C73-7DBA-D25A-EBB6-7215B366F0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7A388526-C3E0-80D5-C8EF-1B2AE8B0B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3107BD-8655-6B74-28CB-30662A9092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4EEE231B-1471-9638-3FD7-723C8F4C58C9}"/>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8" name="Footer Placeholder 7">
            <a:extLst>
              <a:ext uri="{FF2B5EF4-FFF2-40B4-BE49-F238E27FC236}">
                <a16:creationId xmlns:a16="http://schemas.microsoft.com/office/drawing/2014/main" id="{47D1AC60-2120-E5C7-5BB5-27AB37BE9CC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7F799CF-D254-1FBF-2142-D76253F9ABD2}"/>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851604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7887-1808-DE80-B4F2-89A88FBA87E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15C678CA-8277-5EDB-2057-516E39A5AD25}"/>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4" name="Footer Placeholder 3">
            <a:extLst>
              <a:ext uri="{FF2B5EF4-FFF2-40B4-BE49-F238E27FC236}">
                <a16:creationId xmlns:a16="http://schemas.microsoft.com/office/drawing/2014/main" id="{EBA8A412-9E02-DE08-CF83-8597E2D4310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4684E6CE-6547-63DB-9D92-7CE2BA6157FC}"/>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2982702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9022D4-B5B5-02B6-2579-6C3B1A9B4034}"/>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3" name="Footer Placeholder 2">
            <a:extLst>
              <a:ext uri="{FF2B5EF4-FFF2-40B4-BE49-F238E27FC236}">
                <a16:creationId xmlns:a16="http://schemas.microsoft.com/office/drawing/2014/main" id="{9F9E775A-6AF3-F65E-A09F-51AD266D3C1F}"/>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3209A0EC-0421-A79A-C6DB-DE5F105CD09C}"/>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232719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E0C13-0F5A-F838-5F7B-F1F479694C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BD59A7DC-198D-4F27-6FF1-117848A7E5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8921B5F4-8BC1-7F8A-CEF0-D79F20197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935E52-D3F9-E391-8EED-36FD60B2D841}"/>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6" name="Footer Placeholder 5">
            <a:extLst>
              <a:ext uri="{FF2B5EF4-FFF2-40B4-BE49-F238E27FC236}">
                <a16:creationId xmlns:a16="http://schemas.microsoft.com/office/drawing/2014/main" id="{246DE8F1-54D6-1DB4-4410-D3B2DFFF8BC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75E53E6-F81E-CCFA-F2DC-D519974507D2}"/>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3155452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D51E9-0CFB-A73E-73EC-FC6C527A1F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284E57EA-ED32-A57B-A05E-A12DB5A7DA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0F6A7CD-B9E5-3971-6B7F-3AFD526553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153174-7F0D-71BE-8F22-10FBEF70CFAD}"/>
              </a:ext>
            </a:extLst>
          </p:cNvPr>
          <p:cNvSpPr>
            <a:spLocks noGrp="1"/>
          </p:cNvSpPr>
          <p:nvPr>
            <p:ph type="dt" sz="half" idx="10"/>
          </p:nvPr>
        </p:nvSpPr>
        <p:spPr/>
        <p:txBody>
          <a:bodyPr/>
          <a:lstStyle/>
          <a:p>
            <a:fld id="{44993AAF-8D7A-4E48-B124-D8C066800024}" type="datetimeFigureOut">
              <a:rPr lang="en-AU" smtClean="0"/>
              <a:t>28/07/2023</a:t>
            </a:fld>
            <a:endParaRPr lang="en-AU"/>
          </a:p>
        </p:txBody>
      </p:sp>
      <p:sp>
        <p:nvSpPr>
          <p:cNvPr id="6" name="Footer Placeholder 5">
            <a:extLst>
              <a:ext uri="{FF2B5EF4-FFF2-40B4-BE49-F238E27FC236}">
                <a16:creationId xmlns:a16="http://schemas.microsoft.com/office/drawing/2014/main" id="{7A564D84-A810-32CE-6AFE-EBCED765B8A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B3D6C71-8784-8624-7F28-AD643EE92BCA}"/>
              </a:ext>
            </a:extLst>
          </p:cNvPr>
          <p:cNvSpPr>
            <a:spLocks noGrp="1"/>
          </p:cNvSpPr>
          <p:nvPr>
            <p:ph type="sldNum" sz="quarter" idx="12"/>
          </p:nvPr>
        </p:nvSpPr>
        <p:spPr/>
        <p:txBody>
          <a:bodyPr/>
          <a:lstStyle/>
          <a:p>
            <a:fld id="{20CC4662-4667-43D6-9B49-A3D85DF44B27}" type="slidenum">
              <a:rPr lang="en-AU" smtClean="0"/>
              <a:t>‹#›</a:t>
            </a:fld>
            <a:endParaRPr lang="en-AU"/>
          </a:p>
        </p:txBody>
      </p:sp>
    </p:spTree>
    <p:extLst>
      <p:ext uri="{BB962C8B-B14F-4D97-AF65-F5344CB8AC3E}">
        <p14:creationId xmlns:p14="http://schemas.microsoft.com/office/powerpoint/2010/main" val="3303537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6BDC7C-A692-0EE5-C18C-D8C556B460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85F34FA-7619-E53D-D40B-20519A9B2B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33331C3-D079-426B-7D7A-427DD01ED1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93AAF-8D7A-4E48-B124-D8C066800024}" type="datetimeFigureOut">
              <a:rPr lang="en-AU" smtClean="0"/>
              <a:t>28/07/2023</a:t>
            </a:fld>
            <a:endParaRPr lang="en-AU"/>
          </a:p>
        </p:txBody>
      </p:sp>
      <p:sp>
        <p:nvSpPr>
          <p:cNvPr id="5" name="Footer Placeholder 4">
            <a:extLst>
              <a:ext uri="{FF2B5EF4-FFF2-40B4-BE49-F238E27FC236}">
                <a16:creationId xmlns:a16="http://schemas.microsoft.com/office/drawing/2014/main" id="{F3890F72-4AAD-7B89-B2AE-D758B2EAA8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CB242AF4-53A1-D505-CB9A-E24D4DCC41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C4662-4667-43D6-9B49-A3D85DF44B27}" type="slidenum">
              <a:rPr lang="en-AU" smtClean="0"/>
              <a:t>‹#›</a:t>
            </a:fld>
            <a:endParaRPr lang="en-AU"/>
          </a:p>
        </p:txBody>
      </p:sp>
    </p:spTree>
    <p:extLst>
      <p:ext uri="{BB962C8B-B14F-4D97-AF65-F5344CB8AC3E}">
        <p14:creationId xmlns:p14="http://schemas.microsoft.com/office/powerpoint/2010/main" val="3575898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https://www.bankpng.gov.pg/wp-content/uploads/2023/04/March-2023-MPS-Feature-Article-final.pdf" TargetMode="External"/><Relationship Id="rId2" Type="http://schemas.openxmlformats.org/officeDocument/2006/relationships/hyperlink" Target="https://www.bankpng.gov.pg/announcement/bank-of-png-board-chairman-mr-david-toua-speech-on-the-business-council-forum-of-png-and-australia/"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devpolicy.org/pngeconomic/" TargetMode="External"/><Relationship Id="rId2" Type="http://schemas.openxmlformats.org/officeDocument/2006/relationships/hyperlink" Target="https://devpolicy.org/" TargetMode="External"/><Relationship Id="rId1" Type="http://schemas.openxmlformats.org/officeDocument/2006/relationships/slideLayout" Target="../slideLayouts/slideLayout3.xml"/><Relationship Id="rId4" Type="http://schemas.openxmlformats.org/officeDocument/2006/relationships/hyperlink" Target="https://devpolicy.crawford.anu.edu.au/png-project/png-budget-databas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18_9529A12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9FEAD-D9B1-6513-A295-9F66A0CCF41E}"/>
              </a:ext>
            </a:extLst>
          </p:cNvPr>
          <p:cNvSpPr>
            <a:spLocks noGrp="1"/>
          </p:cNvSpPr>
          <p:nvPr>
            <p:ph type="ctrTitle"/>
          </p:nvPr>
        </p:nvSpPr>
        <p:spPr>
          <a:xfrm>
            <a:off x="978131" y="1600200"/>
            <a:ext cx="10235738" cy="2387600"/>
          </a:xfrm>
        </p:spPr>
        <p:txBody>
          <a:bodyPr>
            <a:normAutofit fontScale="90000"/>
          </a:bodyPr>
          <a:lstStyle/>
          <a:p>
            <a:r>
              <a:rPr lang="en-AU" dirty="0"/>
              <a:t>Contemporary macroeconomic issues in PNG</a:t>
            </a:r>
            <a:br>
              <a:rPr lang="en-AU" dirty="0"/>
            </a:br>
            <a:endParaRPr lang="en-AU" dirty="0"/>
          </a:p>
        </p:txBody>
      </p:sp>
      <p:sp>
        <p:nvSpPr>
          <p:cNvPr id="3" name="Subtitle 2">
            <a:extLst>
              <a:ext uri="{FF2B5EF4-FFF2-40B4-BE49-F238E27FC236}">
                <a16:creationId xmlns:a16="http://schemas.microsoft.com/office/drawing/2014/main" id="{5465575F-A2C1-2EBD-7FF6-A3A6D41BFCFE}"/>
              </a:ext>
            </a:extLst>
          </p:cNvPr>
          <p:cNvSpPr>
            <a:spLocks noGrp="1"/>
          </p:cNvSpPr>
          <p:nvPr>
            <p:ph type="subTitle" idx="1"/>
          </p:nvPr>
        </p:nvSpPr>
        <p:spPr/>
        <p:txBody>
          <a:bodyPr>
            <a:normAutofit lnSpcReduction="10000"/>
          </a:bodyPr>
          <a:lstStyle/>
          <a:p>
            <a:r>
              <a:rPr lang="en-AU" dirty="0"/>
              <a:t>Professor Stephen Howes</a:t>
            </a:r>
          </a:p>
          <a:p>
            <a:r>
              <a:rPr lang="en-AU" dirty="0"/>
              <a:t>Director, Development Policy, Australian National University</a:t>
            </a:r>
          </a:p>
          <a:p>
            <a:endParaRPr lang="en-AU" dirty="0"/>
          </a:p>
          <a:p>
            <a:r>
              <a:rPr lang="en-AU" i="1" dirty="0"/>
              <a:t>These are my personal views.</a:t>
            </a:r>
          </a:p>
          <a:p>
            <a:endParaRPr lang="en-AU" dirty="0"/>
          </a:p>
        </p:txBody>
      </p:sp>
    </p:spTree>
    <p:extLst>
      <p:ext uri="{BB962C8B-B14F-4D97-AF65-F5344CB8AC3E}">
        <p14:creationId xmlns:p14="http://schemas.microsoft.com/office/powerpoint/2010/main" val="2754743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D0E47-86A7-87C1-D841-95A16ADC6DDD}"/>
              </a:ext>
            </a:extLst>
          </p:cNvPr>
          <p:cNvSpPr>
            <a:spLocks noGrp="1"/>
          </p:cNvSpPr>
          <p:nvPr>
            <p:ph type="title"/>
          </p:nvPr>
        </p:nvSpPr>
        <p:spPr/>
        <p:txBody>
          <a:bodyPr>
            <a:normAutofit/>
          </a:bodyPr>
          <a:lstStyle/>
          <a:p>
            <a:pPr algn="ctr"/>
            <a:r>
              <a:rPr lang="en-AU" sz="2800" dirty="0"/>
              <a:t>(iii) Imports are not growing</a:t>
            </a:r>
            <a:br>
              <a:rPr lang="en-AU" sz="2800" dirty="0">
                <a:solidFill>
                  <a:srgbClr val="FF0000"/>
                </a:solidFill>
              </a:rPr>
            </a:br>
            <a:endParaRPr lang="en-AU" sz="2800" dirty="0">
              <a:solidFill>
                <a:srgbClr val="FF0000"/>
              </a:solidFill>
            </a:endParaRPr>
          </a:p>
        </p:txBody>
      </p:sp>
      <p:pic>
        <p:nvPicPr>
          <p:cNvPr id="7" name="Picture 6">
            <a:extLst>
              <a:ext uri="{FF2B5EF4-FFF2-40B4-BE49-F238E27FC236}">
                <a16:creationId xmlns:a16="http://schemas.microsoft.com/office/drawing/2014/main" id="{35A2D9F6-5A6B-BF4B-9EF2-45FE09DB0B60}"/>
              </a:ext>
            </a:extLst>
          </p:cNvPr>
          <p:cNvPicPr>
            <a:picLocks noChangeAspect="1"/>
          </p:cNvPicPr>
          <p:nvPr/>
        </p:nvPicPr>
        <p:blipFill>
          <a:blip r:embed="rId2"/>
          <a:stretch>
            <a:fillRect/>
          </a:stretch>
        </p:blipFill>
        <p:spPr>
          <a:xfrm>
            <a:off x="2120348" y="1361112"/>
            <a:ext cx="9179572" cy="4774645"/>
          </a:xfrm>
          <a:prstGeom prst="rect">
            <a:avLst/>
          </a:prstGeom>
        </p:spPr>
      </p:pic>
    </p:spTree>
    <p:extLst>
      <p:ext uri="{BB962C8B-B14F-4D97-AF65-F5344CB8AC3E}">
        <p14:creationId xmlns:p14="http://schemas.microsoft.com/office/powerpoint/2010/main" val="3633486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2800" dirty="0"/>
              <a:t>(iv) FX reserves were falling but now at historic highs</a:t>
            </a:r>
          </a:p>
        </p:txBody>
      </p:sp>
      <p:graphicFrame>
        <p:nvGraphicFramePr>
          <p:cNvPr id="4" name="Content Placeholder 3">
            <a:extLst>
              <a:ext uri="{FF2B5EF4-FFF2-40B4-BE49-F238E27FC236}">
                <a16:creationId xmlns:a16="http://schemas.microsoft.com/office/drawing/2014/main" id="{DAD8339F-6BF3-E80C-0F0D-0F2559C67840}"/>
              </a:ext>
            </a:extLst>
          </p:cNvPr>
          <p:cNvGraphicFramePr>
            <a:graphicFrameLocks noGrp="1"/>
          </p:cNvGraphicFramePr>
          <p:nvPr>
            <p:ph idx="1"/>
            <p:extLst>
              <p:ext uri="{D42A27DB-BD31-4B8C-83A1-F6EECF244321}">
                <p14:modId xmlns:p14="http://schemas.microsoft.com/office/powerpoint/2010/main" val="66398371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5183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dirty="0"/>
              <a:t>(BPNG explanation that high level of reserves necessary for debt service payments not convincing)</a:t>
            </a:r>
          </a:p>
        </p:txBody>
      </p:sp>
      <p:graphicFrame>
        <p:nvGraphicFramePr>
          <p:cNvPr id="4" name="Content Placeholder 3">
            <a:extLst>
              <a:ext uri="{FF2B5EF4-FFF2-40B4-BE49-F238E27FC236}">
                <a16:creationId xmlns:a16="http://schemas.microsoft.com/office/drawing/2014/main" id="{BD9FDA61-3654-E20D-B796-747DF0B32A2D}"/>
              </a:ext>
            </a:extLst>
          </p:cNvPr>
          <p:cNvGraphicFramePr>
            <a:graphicFrameLocks noGrp="1"/>
          </p:cNvGraphicFramePr>
          <p:nvPr>
            <p:ph idx="1"/>
            <p:extLst>
              <p:ext uri="{D42A27DB-BD31-4B8C-83A1-F6EECF244321}">
                <p14:modId xmlns:p14="http://schemas.microsoft.com/office/powerpoint/2010/main" val="420584219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65122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64A81-52D0-E062-C20E-B9EBAB7B4EF4}"/>
              </a:ext>
            </a:extLst>
          </p:cNvPr>
          <p:cNvSpPr>
            <a:spLocks noGrp="1"/>
          </p:cNvSpPr>
          <p:nvPr>
            <p:ph type="title"/>
          </p:nvPr>
        </p:nvSpPr>
        <p:spPr/>
        <p:txBody>
          <a:bodyPr/>
          <a:lstStyle/>
          <a:p>
            <a:pPr algn="ctr"/>
            <a:r>
              <a:rPr lang="en-AU" dirty="0"/>
              <a:t>(c) XR regime often misunderstood</a:t>
            </a:r>
          </a:p>
        </p:txBody>
      </p:sp>
      <p:sp>
        <p:nvSpPr>
          <p:cNvPr id="3" name="Content Placeholder 2">
            <a:extLst>
              <a:ext uri="{FF2B5EF4-FFF2-40B4-BE49-F238E27FC236}">
                <a16:creationId xmlns:a16="http://schemas.microsoft.com/office/drawing/2014/main" id="{C4F5A391-6614-5866-7DD3-A3B00BBECEF4}"/>
              </a:ext>
            </a:extLst>
          </p:cNvPr>
          <p:cNvSpPr>
            <a:spLocks noGrp="1"/>
          </p:cNvSpPr>
          <p:nvPr>
            <p:ph idx="1"/>
          </p:nvPr>
        </p:nvSpPr>
        <p:spPr/>
        <p:txBody>
          <a:bodyPr/>
          <a:lstStyle/>
          <a:p>
            <a:r>
              <a:rPr lang="en-AU" i="1" dirty="0"/>
              <a:t>“To make PNG exports competitive in international markets, a flexible exchange rate regime was adopted in 1995, and the Kina was floated. The Kina value is now determined by demand and supply in the foreign exchange market.”</a:t>
            </a:r>
          </a:p>
          <a:p>
            <a:pPr lvl="1"/>
            <a:r>
              <a:rPr lang="en-AU" dirty="0"/>
              <a:t>PNG National Gold Bullion Policy 2023</a:t>
            </a:r>
          </a:p>
          <a:p>
            <a:pPr marL="0" indent="0">
              <a:buNone/>
            </a:pPr>
            <a:endParaRPr lang="en-AU" dirty="0"/>
          </a:p>
        </p:txBody>
      </p:sp>
    </p:spTree>
    <p:extLst>
      <p:ext uri="{BB962C8B-B14F-4D97-AF65-F5344CB8AC3E}">
        <p14:creationId xmlns:p14="http://schemas.microsoft.com/office/powerpoint/2010/main" val="1816714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F4539-75DA-4430-0E1B-AFEEFDE1E4BC}"/>
              </a:ext>
            </a:extLst>
          </p:cNvPr>
          <p:cNvSpPr>
            <a:spLocks noGrp="1"/>
          </p:cNvSpPr>
          <p:nvPr>
            <p:ph type="title"/>
          </p:nvPr>
        </p:nvSpPr>
        <p:spPr/>
        <p:txBody>
          <a:bodyPr/>
          <a:lstStyle/>
          <a:p>
            <a:pPr algn="ctr"/>
            <a:r>
              <a:rPr lang="en-AU" dirty="0"/>
              <a:t>(d) Not much discussed relative to its importance</a:t>
            </a:r>
          </a:p>
        </p:txBody>
      </p:sp>
      <p:sp>
        <p:nvSpPr>
          <p:cNvPr id="3" name="Content Placeholder 2">
            <a:extLst>
              <a:ext uri="{FF2B5EF4-FFF2-40B4-BE49-F238E27FC236}">
                <a16:creationId xmlns:a16="http://schemas.microsoft.com/office/drawing/2014/main" id="{D59AA133-D86C-4C2D-5130-345A5C27E410}"/>
              </a:ext>
            </a:extLst>
          </p:cNvPr>
          <p:cNvSpPr>
            <a:spLocks noGrp="1"/>
          </p:cNvSpPr>
          <p:nvPr>
            <p:ph idx="1"/>
          </p:nvPr>
        </p:nvSpPr>
        <p:spPr/>
        <p:txBody>
          <a:bodyPr/>
          <a:lstStyle/>
          <a:p>
            <a:r>
              <a:rPr lang="en-AU" i="1" dirty="0">
                <a:effectLst/>
                <a:latin typeface="Calibri" panose="020F0502020204030204" pitchFamily="34" charset="0"/>
                <a:ea typeface="SimSun" panose="02010600030101010101" pitchFamily="2" charset="-122"/>
              </a:rPr>
              <a:t>“Exchange rate policy is a very contentious issue and is the only monetary policy tool which transmits to the market.”</a:t>
            </a:r>
          </a:p>
          <a:p>
            <a:pPr lvl="1"/>
            <a:r>
              <a:rPr lang="en-AU" sz="1400" dirty="0">
                <a:effectLst/>
                <a:latin typeface="Calibri" panose="020F0502020204030204" pitchFamily="34" charset="0"/>
                <a:ea typeface="SimSun" panose="02010600030101010101" pitchFamily="2" charset="-122"/>
              </a:rPr>
              <a:t> </a:t>
            </a:r>
            <a:r>
              <a:rPr lang="en-AU" dirty="0"/>
              <a:t>Kina Bank submission to Phase One Review. </a:t>
            </a:r>
          </a:p>
          <a:p>
            <a:endParaRPr lang="en-AU" dirty="0"/>
          </a:p>
          <a:p>
            <a:r>
              <a:rPr lang="en-AU" dirty="0"/>
              <a:t>BPNG six-month Monetary Policy Statements generally focus on Kina Facility Rate rather than on the XR regime.</a:t>
            </a:r>
          </a:p>
          <a:p>
            <a:pPr lvl="1"/>
            <a:endParaRPr lang="en-AU" dirty="0">
              <a:highlight>
                <a:srgbClr val="FFFF00"/>
              </a:highlight>
            </a:endParaRPr>
          </a:p>
        </p:txBody>
      </p:sp>
    </p:spTree>
    <p:extLst>
      <p:ext uri="{BB962C8B-B14F-4D97-AF65-F5344CB8AC3E}">
        <p14:creationId xmlns:p14="http://schemas.microsoft.com/office/powerpoint/2010/main" val="2503049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fontScale="90000"/>
          </a:bodyPr>
          <a:lstStyle/>
          <a:p>
            <a:pPr algn="ctr"/>
            <a:r>
              <a:rPr lang="en-AU" dirty="0"/>
              <a:t>Who is responsible for the XR regime, and subject to what constraints?</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046493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D005-DC59-844E-9519-E3FE251D87AD}"/>
              </a:ext>
            </a:extLst>
          </p:cNvPr>
          <p:cNvSpPr>
            <a:spLocks noGrp="1"/>
          </p:cNvSpPr>
          <p:nvPr>
            <p:ph type="title"/>
          </p:nvPr>
        </p:nvSpPr>
        <p:spPr/>
        <p:txBody>
          <a:bodyPr/>
          <a:lstStyle/>
          <a:p>
            <a:pPr algn="ctr"/>
            <a:r>
              <a:rPr lang="en-AU" dirty="0"/>
              <a:t>Before 2000</a:t>
            </a:r>
          </a:p>
        </p:txBody>
      </p:sp>
      <p:sp>
        <p:nvSpPr>
          <p:cNvPr id="3" name="Content Placeholder 2">
            <a:extLst>
              <a:ext uri="{FF2B5EF4-FFF2-40B4-BE49-F238E27FC236}">
                <a16:creationId xmlns:a16="http://schemas.microsoft.com/office/drawing/2014/main" id="{51B7B0C6-DB8A-3500-6DF6-6828676AEC12}"/>
              </a:ext>
            </a:extLst>
          </p:cNvPr>
          <p:cNvSpPr>
            <a:spLocks noGrp="1"/>
          </p:cNvSpPr>
          <p:nvPr>
            <p:ph idx="1"/>
          </p:nvPr>
        </p:nvSpPr>
        <p:spPr/>
        <p:txBody>
          <a:bodyPr>
            <a:normAutofit fontScale="92500"/>
          </a:bodyPr>
          <a:lstStyle/>
          <a:p>
            <a:r>
              <a:rPr lang="en-AU" dirty="0"/>
              <a:t>XR regime a responsibility of the Executive Government, subject to international agreements</a:t>
            </a:r>
          </a:p>
          <a:p>
            <a:endParaRPr lang="en-AU" dirty="0"/>
          </a:p>
          <a:p>
            <a:pPr lvl="1"/>
            <a:r>
              <a:rPr lang="en-AU" dirty="0">
                <a:effectLst/>
                <a:latin typeface="Calibri" panose="020F0502020204030204" pitchFamily="34" charset="0"/>
                <a:ea typeface="Calibri" panose="020F0502020204030204" pitchFamily="34" charset="0"/>
                <a:cs typeface="Times New Roman" panose="02020603050405020304" pitchFamily="18" charset="0"/>
              </a:rPr>
              <a:t>“The par value of the monetary unit shall be determined by the Head of State, acting on advice, given after consultation with the Central Bank and in accordance with any international agreement to which Papua New Guinea is a party” </a:t>
            </a:r>
          </a:p>
          <a:p>
            <a:pPr lvl="2"/>
            <a:r>
              <a:rPr lang="en-AU" sz="2400" dirty="0">
                <a:effectLst/>
                <a:latin typeface="Calibri" panose="020F0502020204030204" pitchFamily="34" charset="0"/>
                <a:ea typeface="Calibri" panose="020F0502020204030204" pitchFamily="34" charset="0"/>
                <a:cs typeface="Times New Roman" panose="02020603050405020304" pitchFamily="18" charset="0"/>
              </a:rPr>
              <a:t>Section 45(1), Central Banking Act (Chapter 138) </a:t>
            </a:r>
          </a:p>
          <a:p>
            <a:pPr lvl="2"/>
            <a:endParaRPr lang="en-AU" sz="2400" dirty="0">
              <a:latin typeface="Calibri" panose="020F0502020204030204" pitchFamily="34" charset="0"/>
              <a:cs typeface="Times New Roman" panose="02020603050405020304" pitchFamily="18" charset="0"/>
            </a:endParaRPr>
          </a:p>
          <a:p>
            <a:pPr lvl="1"/>
            <a:r>
              <a:rPr lang="en-AU" dirty="0">
                <a:latin typeface="Calibri" panose="020F0502020204030204" pitchFamily="34" charset="0"/>
                <a:cs typeface="Times New Roman" panose="02020603050405020304" pitchFamily="18" charset="0"/>
              </a:rPr>
              <a:t>PNG entered into an agreement with the IMF in 1975 to make the kina convertible on the current account (Article VIII)</a:t>
            </a:r>
          </a:p>
          <a:p>
            <a:pPr lvl="2"/>
            <a:r>
              <a:rPr lang="en-GB" sz="1800" dirty="0">
                <a:effectLst/>
                <a:latin typeface="Calibri" panose="020F0502020204030204" pitchFamily="34" charset="0"/>
                <a:ea typeface="SimSun" panose="02010600030101010101" pitchFamily="2" charset="-122"/>
                <a:cs typeface="Calibri" panose="020F0502020204030204" pitchFamily="34" charset="0"/>
              </a:rPr>
              <a:t>Article VIII2(a) of the IMF requires that “no member shall, without the approval of the Fund, impose restrictions on the making of payments and transfers for current international transactions.”</a:t>
            </a:r>
            <a:endParaRPr lang="en-AU" sz="1800" dirty="0">
              <a:effectLst/>
              <a:latin typeface="Calibri" panose="020F0502020204030204" pitchFamily="34" charset="0"/>
              <a:ea typeface="SimSun" panose="02010600030101010101" pitchFamily="2" charset="-122"/>
              <a:cs typeface="Calibri" panose="020F0502020204030204" pitchFamily="34" charset="0"/>
            </a:endParaRPr>
          </a:p>
          <a:p>
            <a:pPr lvl="2"/>
            <a:endParaRPr lang="en-AU" dirty="0"/>
          </a:p>
        </p:txBody>
      </p:sp>
    </p:spTree>
    <p:extLst>
      <p:ext uri="{BB962C8B-B14F-4D97-AF65-F5344CB8AC3E}">
        <p14:creationId xmlns:p14="http://schemas.microsoft.com/office/powerpoint/2010/main" val="3313930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6039C-50FB-3EA0-B409-F52F0FAE7D5C}"/>
              </a:ext>
            </a:extLst>
          </p:cNvPr>
          <p:cNvSpPr>
            <a:spLocks noGrp="1"/>
          </p:cNvSpPr>
          <p:nvPr>
            <p:ph type="title"/>
          </p:nvPr>
        </p:nvSpPr>
        <p:spPr/>
        <p:txBody>
          <a:bodyPr/>
          <a:lstStyle/>
          <a:p>
            <a:pPr algn="ctr"/>
            <a:r>
              <a:rPr lang="en-AU" dirty="0"/>
              <a:t>After 2000</a:t>
            </a:r>
          </a:p>
        </p:txBody>
      </p:sp>
      <p:sp>
        <p:nvSpPr>
          <p:cNvPr id="3" name="Content Placeholder 2">
            <a:extLst>
              <a:ext uri="{FF2B5EF4-FFF2-40B4-BE49-F238E27FC236}">
                <a16:creationId xmlns:a16="http://schemas.microsoft.com/office/drawing/2014/main" id="{A16055EB-1FE9-EB91-BF81-78AE499C7429}"/>
              </a:ext>
            </a:extLst>
          </p:cNvPr>
          <p:cNvSpPr>
            <a:spLocks noGrp="1"/>
          </p:cNvSpPr>
          <p:nvPr>
            <p:ph idx="1"/>
          </p:nvPr>
        </p:nvSpPr>
        <p:spPr/>
        <p:txBody>
          <a:bodyPr/>
          <a:lstStyle/>
          <a:p>
            <a:r>
              <a:rPr lang="en-AU" dirty="0"/>
              <a:t>XR regime a responsibility of BPNG, without reference to international agreements</a:t>
            </a:r>
          </a:p>
          <a:p>
            <a:endParaRPr lang="en-AU" dirty="0"/>
          </a:p>
          <a:p>
            <a:pPr marL="457200" marR="408940" lvl="1" indent="0" algn="just">
              <a:lnSpc>
                <a:spcPct val="102000"/>
              </a:lnSpc>
              <a:spcBef>
                <a:spcPts val="600"/>
              </a:spcBef>
              <a:spcAft>
                <a:spcPts val="0"/>
              </a:spcAft>
              <a:buSzPts val="1100"/>
              <a:buNone/>
              <a:tabLst>
                <a:tab pos="1149350" algn="l"/>
              </a:tabLst>
            </a:pPr>
            <a:r>
              <a:rPr lang="en-AU" sz="2200" spc="-5" dirty="0">
                <a:solidFill>
                  <a:srgbClr val="000000"/>
                </a:solidFill>
                <a:latin typeface="Calibri" panose="020F0502020204030204" pitchFamily="34" charset="0"/>
                <a:ea typeface="Century Schoolbook" panose="02040604050505020304" pitchFamily="18" charset="0"/>
                <a:cs typeface="Calibri" panose="020F0502020204030204" pitchFamily="34" charset="0"/>
              </a:rPr>
              <a:t>“</a:t>
            </a:r>
            <a:r>
              <a:rPr lang="en-AU" sz="2200" spc="-5"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The official value of the monetary unit in terms of other currencies may be determined by the Board [</a:t>
            </a:r>
            <a:r>
              <a:rPr lang="en-AU" sz="2200" i="1" spc="-5"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formerly Governor</a:t>
            </a:r>
            <a:r>
              <a:rPr lang="en-AU" sz="2200" spc="-5"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 acting on, and in accordance with, policy statements issued pursuant to Section 11 and to achieve the objects of the Central Bank under this Act.”</a:t>
            </a:r>
            <a:endParaRPr lang="en-AU" sz="2200" spc="-5" dirty="0">
              <a:effectLst/>
              <a:latin typeface="Calibri" panose="020F0502020204030204" pitchFamily="34" charset="0"/>
              <a:ea typeface="Century Schoolbook" panose="02040604050505020304" pitchFamily="18" charset="0"/>
              <a:cs typeface="Calibri" panose="020F0502020204030204" pitchFamily="34" charset="0"/>
            </a:endParaRPr>
          </a:p>
          <a:p>
            <a:pPr marR="408940" lvl="2" algn="just">
              <a:lnSpc>
                <a:spcPct val="102000"/>
              </a:lnSpc>
              <a:spcBef>
                <a:spcPts val="600"/>
              </a:spcBef>
              <a:buSzPts val="1100"/>
              <a:tabLst>
                <a:tab pos="1149350" algn="l"/>
              </a:tabLst>
            </a:pPr>
            <a:r>
              <a:rPr lang="en-AU" sz="2200" dirty="0">
                <a:effectLst/>
                <a:latin typeface="Calibri" panose="020F0502020204030204" pitchFamily="34" charset="0"/>
                <a:ea typeface="Calibri" panose="020F0502020204030204" pitchFamily="34" charset="0"/>
                <a:cs typeface="Times New Roman" panose="02020603050405020304" pitchFamily="18" charset="0"/>
              </a:rPr>
              <a:t>	Section 58 (1), Central Banking Act 2000 (as amended in 2021) </a:t>
            </a:r>
            <a:endParaRPr lang="en-AU" sz="2200" dirty="0"/>
          </a:p>
          <a:p>
            <a:pPr marL="742950" marR="408940" lvl="1" indent="-285750" algn="just">
              <a:lnSpc>
                <a:spcPct val="102000"/>
              </a:lnSpc>
              <a:spcBef>
                <a:spcPts val="600"/>
              </a:spcBef>
              <a:spcAft>
                <a:spcPts val="0"/>
              </a:spcAft>
              <a:buSzPts val="1100"/>
              <a:buFont typeface="Century Schoolbook" panose="02040604050505020304" pitchFamily="18" charset="0"/>
              <a:buAutoNum type="arabicParenBoth"/>
              <a:tabLst>
                <a:tab pos="1149350" algn="l"/>
              </a:tabLst>
            </a:pPr>
            <a:endParaRPr lang="en-AU" sz="1800" spc="-5" dirty="0">
              <a:solidFill>
                <a:srgbClr val="00000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742950" marR="408940" lvl="1" indent="-285750" algn="just">
              <a:lnSpc>
                <a:spcPct val="102000"/>
              </a:lnSpc>
              <a:spcBef>
                <a:spcPts val="600"/>
              </a:spcBef>
              <a:spcAft>
                <a:spcPts val="0"/>
              </a:spcAft>
              <a:buSzPts val="1100"/>
              <a:buFont typeface="Century Schoolbook" panose="02040604050505020304" pitchFamily="18" charset="0"/>
              <a:buAutoNum type="arabicParenBoth"/>
              <a:tabLst>
                <a:tab pos="1149350" algn="l"/>
              </a:tabLst>
            </a:pPr>
            <a:endParaRPr lang="en-AU" sz="1800" spc="-5" dirty="0">
              <a:effectLst/>
              <a:latin typeface="Century Schoolbook" panose="02040604050505020304" pitchFamily="18" charset="0"/>
              <a:ea typeface="Century Schoolbook" panose="02040604050505020304" pitchFamily="18" charset="0"/>
              <a:cs typeface="Century Schoolbook" panose="02040604050505020304" pitchFamily="18" charset="0"/>
            </a:endParaRPr>
          </a:p>
          <a:p>
            <a:endParaRPr lang="en-AU" dirty="0"/>
          </a:p>
          <a:p>
            <a:endParaRPr lang="en-AU" dirty="0"/>
          </a:p>
          <a:p>
            <a:endParaRPr lang="en-AU" dirty="0"/>
          </a:p>
        </p:txBody>
      </p:sp>
    </p:spTree>
    <p:extLst>
      <p:ext uri="{BB962C8B-B14F-4D97-AF65-F5344CB8AC3E}">
        <p14:creationId xmlns:p14="http://schemas.microsoft.com/office/powerpoint/2010/main" val="1488697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What is the XR regime?</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013379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6039C-50FB-3EA0-B409-F52F0FAE7D5C}"/>
              </a:ext>
            </a:extLst>
          </p:cNvPr>
          <p:cNvSpPr>
            <a:spLocks noGrp="1"/>
          </p:cNvSpPr>
          <p:nvPr>
            <p:ph type="title"/>
          </p:nvPr>
        </p:nvSpPr>
        <p:spPr/>
        <p:txBody>
          <a:bodyPr/>
          <a:lstStyle/>
          <a:p>
            <a:pPr algn="ctr"/>
            <a:r>
              <a:rPr lang="en-AU" dirty="0"/>
              <a:t>Up to 2014</a:t>
            </a:r>
          </a:p>
        </p:txBody>
      </p:sp>
      <p:sp>
        <p:nvSpPr>
          <p:cNvPr id="3" name="Content Placeholder 2">
            <a:extLst>
              <a:ext uri="{FF2B5EF4-FFF2-40B4-BE49-F238E27FC236}">
                <a16:creationId xmlns:a16="http://schemas.microsoft.com/office/drawing/2014/main" id="{A16055EB-1FE9-EB91-BF81-78AE499C7429}"/>
              </a:ext>
            </a:extLst>
          </p:cNvPr>
          <p:cNvSpPr>
            <a:spLocks noGrp="1"/>
          </p:cNvSpPr>
          <p:nvPr>
            <p:ph idx="1"/>
          </p:nvPr>
        </p:nvSpPr>
        <p:spPr/>
        <p:txBody>
          <a:bodyPr/>
          <a:lstStyle/>
          <a:p>
            <a:r>
              <a:rPr lang="en-AU" dirty="0"/>
              <a:t>Convertible on the current account</a:t>
            </a:r>
          </a:p>
          <a:p>
            <a:pPr lvl="1"/>
            <a:r>
              <a:rPr lang="en-AU" dirty="0"/>
              <a:t>The bedrock of macroeconomic policy in PNG</a:t>
            </a:r>
          </a:p>
          <a:p>
            <a:pPr lvl="1"/>
            <a:r>
              <a:rPr lang="en-AU" dirty="0"/>
              <a:t>Far outlived the “hard kina” policy</a:t>
            </a:r>
          </a:p>
          <a:p>
            <a:pPr lvl="1"/>
            <a:r>
              <a:rPr lang="en-AU" sz="1800" dirty="0">
                <a:effectLst/>
                <a:latin typeface="Calibri" panose="020F0502020204030204" pitchFamily="34" charset="0"/>
                <a:ea typeface="SimSun" panose="02010600030101010101" pitchFamily="2" charset="-122"/>
              </a:rPr>
              <a:t>“If exchange rate management is to be judged purely from the standpoint of currency convertibility, Papua New Guinea would have to be awarded relatively high marks, despite the blemish of the 1994 currency crisis.” </a:t>
            </a:r>
            <a:r>
              <a:rPr lang="en-AU" sz="1800" dirty="0" err="1">
                <a:effectLst/>
                <a:latin typeface="Calibri" panose="020F0502020204030204" pitchFamily="34" charset="0"/>
                <a:ea typeface="SimSun" panose="02010600030101010101" pitchFamily="2" charset="-122"/>
              </a:rPr>
              <a:t>Sugden</a:t>
            </a:r>
            <a:r>
              <a:rPr lang="en-AU" sz="1800" dirty="0">
                <a:effectLst/>
                <a:latin typeface="Calibri" panose="020F0502020204030204" pitchFamily="34" charset="0"/>
                <a:ea typeface="SimSun" panose="02010600030101010101" pitchFamily="2" charset="-122"/>
              </a:rPr>
              <a:t> and King (1997) </a:t>
            </a:r>
            <a:endParaRPr lang="en-AU" dirty="0"/>
          </a:p>
          <a:p>
            <a:r>
              <a:rPr lang="en-AU" dirty="0"/>
              <a:t>Pegged to 1994, then floating.</a:t>
            </a:r>
          </a:p>
        </p:txBody>
      </p:sp>
    </p:spTree>
    <p:extLst>
      <p:ext uri="{BB962C8B-B14F-4D97-AF65-F5344CB8AC3E}">
        <p14:creationId xmlns:p14="http://schemas.microsoft.com/office/powerpoint/2010/main" val="133333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lstStyle/>
          <a:p>
            <a:pPr algn="ctr"/>
            <a:r>
              <a:rPr lang="en-AU" dirty="0"/>
              <a:t>Introduction</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962221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9F174-5399-87C7-3AA8-4AD7BCDA1090}"/>
              </a:ext>
            </a:extLst>
          </p:cNvPr>
          <p:cNvSpPr>
            <a:spLocks noGrp="1"/>
          </p:cNvSpPr>
          <p:nvPr>
            <p:ph type="title"/>
          </p:nvPr>
        </p:nvSpPr>
        <p:spPr/>
        <p:txBody>
          <a:bodyPr/>
          <a:lstStyle/>
          <a:p>
            <a:pPr algn="ctr"/>
            <a:r>
              <a:rPr lang="en-AU" dirty="0"/>
              <a:t>From 2014</a:t>
            </a:r>
          </a:p>
        </p:txBody>
      </p:sp>
      <p:sp>
        <p:nvSpPr>
          <p:cNvPr id="3" name="Content Placeholder 2">
            <a:extLst>
              <a:ext uri="{FF2B5EF4-FFF2-40B4-BE49-F238E27FC236}">
                <a16:creationId xmlns:a16="http://schemas.microsoft.com/office/drawing/2014/main" id="{AC8DA780-9757-397D-725D-E2A533A4A67B}"/>
              </a:ext>
            </a:extLst>
          </p:cNvPr>
          <p:cNvSpPr>
            <a:spLocks noGrp="1"/>
          </p:cNvSpPr>
          <p:nvPr>
            <p:ph idx="1"/>
          </p:nvPr>
        </p:nvSpPr>
        <p:spPr/>
        <p:txBody>
          <a:bodyPr>
            <a:normAutofit fontScale="92500" lnSpcReduction="20000"/>
          </a:bodyPr>
          <a:lstStyle/>
          <a:p>
            <a:r>
              <a:rPr lang="en-AU" dirty="0"/>
              <a:t>Kina non-convertible on the current account (BPNG, IMF)	</a:t>
            </a:r>
          </a:p>
          <a:p>
            <a:pPr lvl="1"/>
            <a:r>
              <a:rPr lang="en-GB" dirty="0">
                <a:effectLst/>
                <a:latin typeface="Calibri" panose="020F0502020204030204" pitchFamily="34" charset="0"/>
                <a:ea typeface="SimSun" panose="02010600030101010101" pitchFamily="2" charset="-122"/>
              </a:rPr>
              <a:t>IMF first raised the issue of “excess demand for FX” in 2014.</a:t>
            </a:r>
          </a:p>
          <a:p>
            <a:pPr lvl="1"/>
            <a:r>
              <a:rPr lang="en-GB" dirty="0">
                <a:effectLst/>
                <a:latin typeface="Calibri" panose="020F0502020204030204" pitchFamily="34" charset="0"/>
                <a:ea typeface="SimSun" panose="02010600030101010101" pitchFamily="2" charset="-122"/>
              </a:rPr>
              <a:t>Every year since 2016, IMF has found PNG to maintain </a:t>
            </a:r>
            <a:r>
              <a:rPr lang="en-AU" dirty="0">
                <a:effectLst/>
                <a:latin typeface="Calibri" panose="020F0502020204030204" pitchFamily="34" charset="0"/>
                <a:ea typeface="SimSun" panose="02010600030101010101" pitchFamily="2" charset="-122"/>
              </a:rPr>
              <a:t>exchange restrictions in violation of Article VIII, Section 2(a). </a:t>
            </a:r>
          </a:p>
          <a:p>
            <a:r>
              <a:rPr lang="en-AU" dirty="0">
                <a:latin typeface="Calibri" panose="020F0502020204030204" pitchFamily="34" charset="0"/>
                <a:ea typeface="SimSun" panose="02010600030101010101" pitchFamily="2" charset="-122"/>
              </a:rPr>
              <a:t>A non-convertible currency cannot be floating as supply and demand are not equated.</a:t>
            </a:r>
          </a:p>
          <a:p>
            <a:r>
              <a:rPr lang="en-AU" dirty="0">
                <a:latin typeface="Calibri" panose="020F0502020204030204" pitchFamily="34" charset="0"/>
                <a:ea typeface="SimSun" panose="02010600030101010101" pitchFamily="2" charset="-122"/>
              </a:rPr>
              <a:t>A non-convertible currency must be an overvalued one.</a:t>
            </a:r>
          </a:p>
          <a:p>
            <a:r>
              <a:rPr lang="en-AU" dirty="0">
                <a:latin typeface="Calibri" panose="020F0502020204030204" pitchFamily="34" charset="0"/>
                <a:ea typeface="SimSun" panose="02010600030101010101" pitchFamily="2" charset="-122"/>
              </a:rPr>
              <a:t>BPNG has run five different FX regimes from 2014</a:t>
            </a:r>
          </a:p>
          <a:p>
            <a:pPr lvl="1"/>
            <a:r>
              <a:rPr lang="en-AU" dirty="0">
                <a:latin typeface="Calibri" panose="020F0502020204030204" pitchFamily="34" charset="0"/>
                <a:ea typeface="SimSun" panose="02010600030101010101" pitchFamily="2" charset="-122"/>
              </a:rPr>
              <a:t>June 2014 to September 2016: crawl-like regime</a:t>
            </a:r>
          </a:p>
          <a:p>
            <a:pPr lvl="1"/>
            <a:r>
              <a:rPr lang="en-AU" dirty="0">
                <a:latin typeface="Calibri" panose="020F0502020204030204" pitchFamily="34" charset="0"/>
                <a:ea typeface="SimSun" panose="02010600030101010101" pitchFamily="2" charset="-122"/>
              </a:rPr>
              <a:t>June 2016 to August 2017: stabilised regime</a:t>
            </a:r>
          </a:p>
          <a:p>
            <a:pPr lvl="1"/>
            <a:r>
              <a:rPr lang="en-AU" dirty="0">
                <a:latin typeface="Calibri" panose="020F0502020204030204" pitchFamily="34" charset="0"/>
                <a:ea typeface="SimSun" panose="02010600030101010101" pitchFamily="2" charset="-122"/>
              </a:rPr>
              <a:t>September 2017 to November 2020: crawl-like regime</a:t>
            </a:r>
          </a:p>
          <a:p>
            <a:pPr lvl="1"/>
            <a:r>
              <a:rPr lang="en-AU" dirty="0">
                <a:latin typeface="Calibri" panose="020F0502020204030204" pitchFamily="34" charset="0"/>
                <a:ea typeface="SimSun" panose="02010600030101010101" pitchFamily="2" charset="-122"/>
              </a:rPr>
              <a:t>November 2020 to April 2023: stabilised regime</a:t>
            </a:r>
          </a:p>
          <a:p>
            <a:pPr lvl="1"/>
            <a:r>
              <a:rPr lang="en-AU" dirty="0">
                <a:latin typeface="Calibri" panose="020F0502020204030204" pitchFamily="34" charset="0"/>
                <a:ea typeface="SimSun" panose="02010600030101010101" pitchFamily="2" charset="-122"/>
              </a:rPr>
              <a:t>April 2023 to current: crawl-like regime</a:t>
            </a:r>
          </a:p>
          <a:p>
            <a:endParaRPr lang="en-AU" dirty="0"/>
          </a:p>
          <a:p>
            <a:endParaRPr lang="en-AU" dirty="0"/>
          </a:p>
        </p:txBody>
      </p:sp>
    </p:spTree>
    <p:extLst>
      <p:ext uri="{BB962C8B-B14F-4D97-AF65-F5344CB8AC3E}">
        <p14:creationId xmlns:p14="http://schemas.microsoft.com/office/powerpoint/2010/main" val="155754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D1A56-D198-9B29-0E6C-CB8E1B435040}"/>
              </a:ext>
            </a:extLst>
          </p:cNvPr>
          <p:cNvSpPr>
            <a:spLocks noGrp="1"/>
          </p:cNvSpPr>
          <p:nvPr>
            <p:ph type="title"/>
          </p:nvPr>
        </p:nvSpPr>
        <p:spPr/>
        <p:txBody>
          <a:bodyPr/>
          <a:lstStyle/>
          <a:p>
            <a:pPr algn="ctr"/>
            <a:r>
              <a:rPr lang="en-AU" dirty="0"/>
              <a:t>Five FX regimes since 2014.</a:t>
            </a:r>
          </a:p>
        </p:txBody>
      </p:sp>
      <p:pic>
        <p:nvPicPr>
          <p:cNvPr id="4" name="Picture 3">
            <a:extLst>
              <a:ext uri="{FF2B5EF4-FFF2-40B4-BE49-F238E27FC236}">
                <a16:creationId xmlns:a16="http://schemas.microsoft.com/office/drawing/2014/main" id="{80310B7E-F971-DFAA-13CE-56231AA8E36C}"/>
              </a:ext>
            </a:extLst>
          </p:cNvPr>
          <p:cNvPicPr>
            <a:picLocks noChangeAspect="1"/>
          </p:cNvPicPr>
          <p:nvPr/>
        </p:nvPicPr>
        <p:blipFill>
          <a:blip r:embed="rId2"/>
          <a:stretch>
            <a:fillRect/>
          </a:stretch>
        </p:blipFill>
        <p:spPr>
          <a:xfrm>
            <a:off x="404236" y="1690688"/>
            <a:ext cx="11654109" cy="4048930"/>
          </a:xfrm>
          <a:prstGeom prst="rect">
            <a:avLst/>
          </a:prstGeom>
        </p:spPr>
      </p:pic>
    </p:spTree>
    <p:extLst>
      <p:ext uri="{BB962C8B-B14F-4D97-AF65-F5344CB8AC3E}">
        <p14:creationId xmlns:p14="http://schemas.microsoft.com/office/powerpoint/2010/main" val="3636898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How is the XR regime managed?</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740081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9F174-5399-87C7-3AA8-4AD7BCDA1090}"/>
              </a:ext>
            </a:extLst>
          </p:cNvPr>
          <p:cNvSpPr>
            <a:spLocks noGrp="1"/>
          </p:cNvSpPr>
          <p:nvPr>
            <p:ph type="title"/>
          </p:nvPr>
        </p:nvSpPr>
        <p:spPr/>
        <p:txBody>
          <a:bodyPr/>
          <a:lstStyle/>
          <a:p>
            <a:pPr algn="ctr"/>
            <a:r>
              <a:rPr lang="en-AU" dirty="0"/>
              <a:t>Instruments to manage the exchange rate</a:t>
            </a:r>
          </a:p>
        </p:txBody>
      </p:sp>
      <p:sp>
        <p:nvSpPr>
          <p:cNvPr id="3" name="Content Placeholder 2">
            <a:extLst>
              <a:ext uri="{FF2B5EF4-FFF2-40B4-BE49-F238E27FC236}">
                <a16:creationId xmlns:a16="http://schemas.microsoft.com/office/drawing/2014/main" id="{AC8DA780-9757-397D-725D-E2A533A4A67B}"/>
              </a:ext>
            </a:extLst>
          </p:cNvPr>
          <p:cNvSpPr>
            <a:spLocks noGrp="1"/>
          </p:cNvSpPr>
          <p:nvPr>
            <p:ph idx="1"/>
          </p:nvPr>
        </p:nvSpPr>
        <p:spPr/>
        <p:txBody>
          <a:bodyPr>
            <a:normAutofit fontScale="92500" lnSpcReduction="10000"/>
          </a:bodyPr>
          <a:lstStyle/>
          <a:p>
            <a:pPr marL="0" indent="0">
              <a:buNone/>
            </a:pPr>
            <a:r>
              <a:rPr lang="en-AU" dirty="0"/>
              <a:t>1. FX allocation by BPNG</a:t>
            </a:r>
          </a:p>
          <a:p>
            <a:pPr lvl="1"/>
            <a:r>
              <a:rPr lang="en-AU" dirty="0"/>
              <a:t>No obligation to meet all demand.</a:t>
            </a:r>
          </a:p>
          <a:p>
            <a:pPr lvl="1"/>
            <a:r>
              <a:rPr lang="en-AU" dirty="0"/>
              <a:t>FX not distributed on the basis of price/willingness to pay, but as a fraction of orders (administrative allocation)</a:t>
            </a:r>
          </a:p>
          <a:p>
            <a:pPr lvl="1"/>
            <a:r>
              <a:rPr lang="en-AU" dirty="0"/>
              <a:t>BPNG never asks buyers to bid for its FX nor acts as a price setter</a:t>
            </a:r>
          </a:p>
          <a:p>
            <a:pPr marL="0" indent="0">
              <a:buNone/>
            </a:pPr>
            <a:r>
              <a:rPr lang="en-AU" dirty="0"/>
              <a:t>2. Market price determined by the interbank price</a:t>
            </a:r>
          </a:p>
          <a:p>
            <a:pPr lvl="1"/>
            <a:r>
              <a:rPr lang="en-AU" dirty="0"/>
              <a:t>Since the introduction of trading bands in June 2014</a:t>
            </a:r>
          </a:p>
          <a:p>
            <a:r>
              <a:rPr lang="en-AU" dirty="0"/>
              <a:t>The result:</a:t>
            </a:r>
          </a:p>
          <a:p>
            <a:pPr lvl="1"/>
            <a:r>
              <a:rPr lang="en-AU" dirty="0"/>
              <a:t>Authorised dealers have no incentive to pay more for $</a:t>
            </a:r>
          </a:p>
          <a:p>
            <a:pPr lvl="1"/>
            <a:r>
              <a:rPr lang="en-AU" dirty="0"/>
              <a:t>BPNG never requires that dealers pay more for $</a:t>
            </a:r>
          </a:p>
          <a:p>
            <a:pPr lvl="1"/>
            <a:r>
              <a:rPr lang="en-AU" dirty="0"/>
              <a:t>The Kina is increasingly stuck, and determined by guidance rather than market forces.</a:t>
            </a:r>
          </a:p>
          <a:p>
            <a:pPr lvl="1"/>
            <a:endParaRPr lang="en-AU" dirty="0"/>
          </a:p>
          <a:p>
            <a:endParaRPr lang="en-AU" dirty="0"/>
          </a:p>
        </p:txBody>
      </p:sp>
    </p:spTree>
    <p:extLst>
      <p:ext uri="{BB962C8B-B14F-4D97-AF65-F5344CB8AC3E}">
        <p14:creationId xmlns:p14="http://schemas.microsoft.com/office/powerpoint/2010/main" val="3620061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7CC82-8E40-9E36-7FA5-C4169460047F}"/>
              </a:ext>
            </a:extLst>
          </p:cNvPr>
          <p:cNvSpPr>
            <a:spLocks noGrp="1"/>
          </p:cNvSpPr>
          <p:nvPr>
            <p:ph type="title"/>
          </p:nvPr>
        </p:nvSpPr>
        <p:spPr/>
        <p:txBody>
          <a:bodyPr/>
          <a:lstStyle/>
          <a:p>
            <a:pPr algn="ctr"/>
            <a:r>
              <a:rPr lang="en-AU" dirty="0"/>
              <a:t>The PGK is increasingly stuck</a:t>
            </a:r>
          </a:p>
        </p:txBody>
      </p:sp>
      <p:sp>
        <p:nvSpPr>
          <p:cNvPr id="8" name="TextBox 7">
            <a:extLst>
              <a:ext uri="{FF2B5EF4-FFF2-40B4-BE49-F238E27FC236}">
                <a16:creationId xmlns:a16="http://schemas.microsoft.com/office/drawing/2014/main" id="{6AC15258-E635-38A1-5708-E538888391A9}"/>
              </a:ext>
            </a:extLst>
          </p:cNvPr>
          <p:cNvSpPr txBox="1"/>
          <p:nvPr/>
        </p:nvSpPr>
        <p:spPr>
          <a:xfrm>
            <a:off x="2224504" y="1204159"/>
            <a:ext cx="7354957" cy="369332"/>
          </a:xfrm>
          <a:prstGeom prst="rect">
            <a:avLst/>
          </a:prstGeom>
          <a:noFill/>
        </p:spPr>
        <p:txBody>
          <a:bodyPr wrap="square">
            <a:spAutoFit/>
          </a:bodyPr>
          <a:lstStyle/>
          <a:p>
            <a:r>
              <a:rPr lang="en-AU" sz="1800" b="1" dirty="0">
                <a:effectLst/>
                <a:latin typeface="Calibri" panose="020F0502020204030204" pitchFamily="34" charset="0"/>
                <a:ea typeface="SimSun" panose="02010600030101010101" pitchFamily="2" charset="-122"/>
              </a:rPr>
              <a:t>Number of changes per year in the USD/PGK interbank rate, 2008 to 2023</a:t>
            </a:r>
            <a:endParaRPr lang="en-AU" dirty="0"/>
          </a:p>
        </p:txBody>
      </p:sp>
      <p:sp>
        <p:nvSpPr>
          <p:cNvPr id="4" name="Content Placeholder 3">
            <a:extLst>
              <a:ext uri="{FF2B5EF4-FFF2-40B4-BE49-F238E27FC236}">
                <a16:creationId xmlns:a16="http://schemas.microsoft.com/office/drawing/2014/main" id="{3F9F5641-A0F5-942C-FF7C-750D2A3C4038}"/>
              </a:ext>
            </a:extLst>
          </p:cNvPr>
          <p:cNvSpPr>
            <a:spLocks noGrp="1"/>
          </p:cNvSpPr>
          <p:nvPr>
            <p:ph idx="1"/>
          </p:nvPr>
        </p:nvSpPr>
        <p:spPr/>
        <p:txBody>
          <a:bodyPr/>
          <a:lstStyle/>
          <a:p>
            <a:endParaRPr lang="en-AU"/>
          </a:p>
        </p:txBody>
      </p:sp>
      <p:pic>
        <p:nvPicPr>
          <p:cNvPr id="9" name="Picture 8">
            <a:extLst>
              <a:ext uri="{FF2B5EF4-FFF2-40B4-BE49-F238E27FC236}">
                <a16:creationId xmlns:a16="http://schemas.microsoft.com/office/drawing/2014/main" id="{FDA2CED8-750C-5BED-8C1F-7B76D9012739}"/>
              </a:ext>
            </a:extLst>
          </p:cNvPr>
          <p:cNvPicPr>
            <a:picLocks noChangeAspect="1"/>
          </p:cNvPicPr>
          <p:nvPr/>
        </p:nvPicPr>
        <p:blipFill>
          <a:blip r:embed="rId2"/>
          <a:stretch>
            <a:fillRect/>
          </a:stretch>
        </p:blipFill>
        <p:spPr>
          <a:xfrm>
            <a:off x="998805" y="1573491"/>
            <a:ext cx="9806354" cy="5460218"/>
          </a:xfrm>
          <a:prstGeom prst="rect">
            <a:avLst/>
          </a:prstGeom>
        </p:spPr>
      </p:pic>
    </p:spTree>
    <p:extLst>
      <p:ext uri="{BB962C8B-B14F-4D97-AF65-F5344CB8AC3E}">
        <p14:creationId xmlns:p14="http://schemas.microsoft.com/office/powerpoint/2010/main" val="3865345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xfrm>
            <a:off x="636103" y="1709738"/>
            <a:ext cx="10906539" cy="2852737"/>
          </a:xfrm>
          <a:solidFill>
            <a:schemeClr val="accent1">
              <a:lumMod val="75000"/>
            </a:schemeClr>
          </a:solidFill>
        </p:spPr>
        <p:txBody>
          <a:bodyPr>
            <a:normAutofit/>
          </a:bodyPr>
          <a:lstStyle/>
          <a:p>
            <a:pPr algn="ctr"/>
            <a:r>
              <a:rPr lang="en-AU" dirty="0"/>
              <a:t>Why is the XR regime the way it is?</a:t>
            </a:r>
            <a:br>
              <a:rPr lang="en-AU" dirty="0"/>
            </a:br>
            <a:r>
              <a:rPr lang="en-AU" dirty="0"/>
              <a:t> </a:t>
            </a:r>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3175661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518C9-0078-B304-96FF-3674B6C738BC}"/>
              </a:ext>
            </a:extLst>
          </p:cNvPr>
          <p:cNvSpPr>
            <a:spLocks noGrp="1"/>
          </p:cNvSpPr>
          <p:nvPr>
            <p:ph type="title"/>
          </p:nvPr>
        </p:nvSpPr>
        <p:spPr/>
        <p:txBody>
          <a:bodyPr/>
          <a:lstStyle/>
          <a:p>
            <a:pPr algn="ctr"/>
            <a:r>
              <a:rPr lang="en-AU" dirty="0"/>
              <a:t>Rationale</a:t>
            </a:r>
          </a:p>
        </p:txBody>
      </p:sp>
      <p:sp>
        <p:nvSpPr>
          <p:cNvPr id="3" name="Content Placeholder 2">
            <a:extLst>
              <a:ext uri="{FF2B5EF4-FFF2-40B4-BE49-F238E27FC236}">
                <a16:creationId xmlns:a16="http://schemas.microsoft.com/office/drawing/2014/main" id="{66793007-29A2-356E-6ECC-9A19F7848282}"/>
              </a:ext>
            </a:extLst>
          </p:cNvPr>
          <p:cNvSpPr>
            <a:spLocks noGrp="1"/>
          </p:cNvSpPr>
          <p:nvPr>
            <p:ph idx="1"/>
          </p:nvPr>
        </p:nvSpPr>
        <p:spPr/>
        <p:txBody>
          <a:bodyPr>
            <a:normAutofit fontScale="85000" lnSpcReduction="20000"/>
          </a:bodyPr>
          <a:lstStyle/>
          <a:p>
            <a:r>
              <a:rPr lang="en-AU" dirty="0"/>
              <a:t>BPNG has never given an explicit defence of rationing or its XR management</a:t>
            </a:r>
          </a:p>
          <a:p>
            <a:pPr lvl="1"/>
            <a:r>
              <a:rPr lang="en-AU" dirty="0"/>
              <a:t>The biggest macro-policy change since independence.</a:t>
            </a:r>
          </a:p>
          <a:p>
            <a:r>
              <a:rPr lang="en-AU" dirty="0"/>
              <a:t>But it has made public its aversion to depreciation on the grounds that it will be inflationary</a:t>
            </a:r>
          </a:p>
          <a:p>
            <a:pPr lvl="1"/>
            <a:r>
              <a:rPr lang="en-AU" sz="2000" dirty="0">
                <a:solidFill>
                  <a:srgbClr val="000000"/>
                </a:solidFill>
                <a:effectLst/>
                <a:latin typeface="Calibri" panose="020F0502020204030204" pitchFamily="34" charset="0"/>
                <a:ea typeface="SimSun" panose="02010600030101010101" pitchFamily="2" charset="-122"/>
              </a:rPr>
              <a:t>“[A] large depreciation will increase the import prices and domestic inflation, which would adversely affect people’s welfare” (</a:t>
            </a:r>
            <a:r>
              <a:rPr lang="en-AU" sz="2000" dirty="0">
                <a:solidFill>
                  <a:srgbClr val="000000"/>
                </a:solidFill>
                <a:latin typeface="Calibri" panose="020F0502020204030204" pitchFamily="34" charset="0"/>
                <a:ea typeface="SimSun" panose="02010600030101010101" pitchFamily="2" charset="-122"/>
              </a:rPr>
              <a:t>Sep 2021 MPS</a:t>
            </a:r>
            <a:r>
              <a:rPr lang="en-AU" sz="2000" dirty="0">
                <a:solidFill>
                  <a:srgbClr val="000000"/>
                </a:solidFill>
                <a:effectLst/>
                <a:latin typeface="Calibri" panose="020F0502020204030204" pitchFamily="34" charset="0"/>
                <a:ea typeface="SimSun" panose="02010600030101010101" pitchFamily="2" charset="-122"/>
              </a:rPr>
              <a:t>)</a:t>
            </a:r>
            <a:endParaRPr lang="en-AU" sz="3600" dirty="0"/>
          </a:p>
          <a:p>
            <a:r>
              <a:rPr lang="en-AU" dirty="0"/>
              <a:t>Depreciation is limited by</a:t>
            </a:r>
          </a:p>
          <a:p>
            <a:pPr lvl="1"/>
            <a:r>
              <a:rPr lang="en-AU" dirty="0"/>
              <a:t>Rationing</a:t>
            </a:r>
          </a:p>
          <a:p>
            <a:pPr lvl="1"/>
            <a:r>
              <a:rPr lang="en-AU" dirty="0"/>
              <a:t>Making the Kina “sticky”.</a:t>
            </a:r>
          </a:p>
          <a:p>
            <a:r>
              <a:rPr lang="en-AU" dirty="0"/>
              <a:t>BPNG behaviour was consistent with BPNG’s price stability mandate. In other words, problem not with BPNG but with its mandate.</a:t>
            </a:r>
          </a:p>
          <a:p>
            <a:r>
              <a:rPr lang="en-AU" dirty="0"/>
              <a:t>This is why the IAG recommended that BPNG have a dual mandate </a:t>
            </a:r>
          </a:p>
          <a:p>
            <a:pPr lvl="1"/>
            <a:r>
              <a:rPr lang="en-AU" dirty="0"/>
              <a:t>So that it take into account the damaging growth consequences of rationing and an overvalued currency.</a:t>
            </a:r>
          </a:p>
          <a:p>
            <a:endParaRPr lang="en-AU" dirty="0"/>
          </a:p>
        </p:txBody>
      </p:sp>
    </p:spTree>
    <p:extLst>
      <p:ext uri="{BB962C8B-B14F-4D97-AF65-F5344CB8AC3E}">
        <p14:creationId xmlns:p14="http://schemas.microsoft.com/office/powerpoint/2010/main" val="28310390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93D7-060A-4D91-A610-807635548764}"/>
              </a:ext>
            </a:extLst>
          </p:cNvPr>
          <p:cNvSpPr>
            <a:spLocks noGrp="1"/>
          </p:cNvSpPr>
          <p:nvPr>
            <p:ph type="title"/>
          </p:nvPr>
        </p:nvSpPr>
        <p:spPr/>
        <p:txBody>
          <a:bodyPr/>
          <a:lstStyle/>
          <a:p>
            <a:pPr algn="ctr"/>
            <a:r>
              <a:rPr lang="en-AU" dirty="0"/>
              <a:t>Change in BPNG mandate</a:t>
            </a:r>
          </a:p>
        </p:txBody>
      </p:sp>
      <p:sp>
        <p:nvSpPr>
          <p:cNvPr id="3" name="Content Placeholder 2">
            <a:extLst>
              <a:ext uri="{FF2B5EF4-FFF2-40B4-BE49-F238E27FC236}">
                <a16:creationId xmlns:a16="http://schemas.microsoft.com/office/drawing/2014/main" id="{1A0A3007-6B90-D4D2-01E1-CBAC393C4743}"/>
              </a:ext>
            </a:extLst>
          </p:cNvPr>
          <p:cNvSpPr>
            <a:spLocks noGrp="1"/>
          </p:cNvSpPr>
          <p:nvPr>
            <p:ph idx="1"/>
          </p:nvPr>
        </p:nvSpPr>
        <p:spPr/>
        <p:txBody>
          <a:bodyPr>
            <a:normAutofit/>
          </a:bodyPr>
          <a:lstStyle/>
          <a:p>
            <a:pPr marL="0" indent="0">
              <a:buNone/>
            </a:pPr>
            <a:r>
              <a:rPr lang="en-AU" sz="2400" b="1" u="sng" dirty="0">
                <a:effectLst/>
                <a:latin typeface="Calibri" panose="020F0502020204030204" pitchFamily="34" charset="0"/>
                <a:ea typeface="Century Schoolbook" panose="02040604050505020304" pitchFamily="18" charset="0"/>
                <a:cs typeface="Calibri" panose="020F0502020204030204" pitchFamily="34" charset="0"/>
              </a:rPr>
              <a:t>S7. OBJECTIVES OF THE CENTRAL BANK</a:t>
            </a:r>
          </a:p>
          <a:p>
            <a:pPr marL="0" indent="0">
              <a:buNone/>
            </a:pPr>
            <a:endParaRPr lang="en-AU" sz="1400" dirty="0">
              <a:effectLst/>
              <a:latin typeface="Calibri" panose="020F0502020204030204" pitchFamily="34" charset="0"/>
              <a:ea typeface="Century Schoolbook" panose="02040604050505020304" pitchFamily="18" charset="0"/>
              <a:cs typeface="Calibri" panose="020F0502020204030204" pitchFamily="34" charset="0"/>
            </a:endParaRPr>
          </a:p>
          <a:p>
            <a:pPr marL="0" indent="0">
              <a:buNone/>
            </a:pPr>
            <a:r>
              <a:rPr lang="en-AU" sz="1800" b="1" dirty="0">
                <a:effectLst/>
                <a:latin typeface="Calibri" panose="020F0502020204030204" pitchFamily="34" charset="0"/>
                <a:ea typeface="Century Schoolbook" panose="02040604050505020304" pitchFamily="18" charset="0"/>
                <a:cs typeface="Calibri" panose="020F0502020204030204" pitchFamily="34" charset="0"/>
              </a:rPr>
              <a:t>OLD: (a)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“to</a:t>
            </a:r>
            <a:r>
              <a:rPr lang="en-AU" sz="1800" spc="5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formulate</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and</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implement</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monetary</a:t>
            </a:r>
            <a:r>
              <a:rPr lang="en-AU" sz="1800" spc="6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policy</a:t>
            </a:r>
            <a:r>
              <a:rPr lang="en-AU" sz="1800" spc="6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with</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a</a:t>
            </a:r>
            <a:r>
              <a:rPr lang="en-AU" sz="1800" spc="6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view</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to</a:t>
            </a:r>
            <a:r>
              <a:rPr lang="en-AU" sz="1800" spc="6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achieving </a:t>
            </a:r>
            <a:r>
              <a:rPr lang="en-AU" sz="1800" spc="-30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and</a:t>
            </a:r>
            <a:r>
              <a:rPr lang="en-AU" sz="1800" spc="-2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maintaining</a:t>
            </a:r>
            <a:r>
              <a:rPr lang="en-AU" sz="1800" spc="-20"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price</a:t>
            </a:r>
            <a:r>
              <a:rPr lang="en-AU" sz="1800" spc="-15" dirty="0">
                <a:effectLst/>
                <a:latin typeface="Calibri" panose="020F0502020204030204" pitchFamily="34" charset="0"/>
                <a:ea typeface="Century Schoolbook" panose="02040604050505020304" pitchFamily="18" charset="0"/>
                <a:cs typeface="Calibri" panose="020F0502020204030204" pitchFamily="34" charset="0"/>
              </a:rPr>
              <a:t> </a:t>
            </a:r>
            <a:r>
              <a:rPr lang="en-AU" sz="1800" dirty="0">
                <a:effectLst/>
                <a:latin typeface="Calibri" panose="020F0502020204030204" pitchFamily="34" charset="0"/>
                <a:ea typeface="Century Schoolbook" panose="02040604050505020304" pitchFamily="18" charset="0"/>
                <a:cs typeface="Calibri" panose="020F0502020204030204" pitchFamily="34" charset="0"/>
              </a:rPr>
              <a:t>stability”</a:t>
            </a:r>
          </a:p>
          <a:p>
            <a:pPr lvl="1"/>
            <a:r>
              <a:rPr lang="en-AU" sz="1800" dirty="0">
                <a:latin typeface="Calibri" panose="020F0502020204030204" pitchFamily="34" charset="0"/>
                <a:cs typeface="Calibri" panose="020F0502020204030204" pitchFamily="34" charset="0"/>
              </a:rPr>
              <a:t>CBA 2000 7(a)</a:t>
            </a:r>
          </a:p>
          <a:p>
            <a:pPr marL="0" indent="0">
              <a:buNone/>
            </a:pPr>
            <a:r>
              <a:rPr lang="en-AU" sz="1800" b="1" dirty="0">
                <a:effectLst/>
                <a:latin typeface="Calibri" panose="020F0502020204030204" pitchFamily="34" charset="0"/>
                <a:ea typeface="Century Schoolbook" panose="02040604050505020304" pitchFamily="18" charset="0"/>
                <a:cs typeface="Calibri" panose="020F0502020204030204" pitchFamily="34" charset="0"/>
              </a:rPr>
              <a:t>NEW: </a:t>
            </a:r>
            <a:r>
              <a:rPr lang="en-AU" sz="1800" b="1" dirty="0">
                <a:latin typeface="Calibri" panose="020F0502020204030204" pitchFamily="34" charset="0"/>
                <a:ea typeface="Century Schoolbook" panose="02040604050505020304" pitchFamily="18" charset="0"/>
                <a:cs typeface="Calibri" panose="020F0502020204030204" pitchFamily="34" charset="0"/>
              </a:rPr>
              <a:t>(a) </a:t>
            </a:r>
            <a:r>
              <a:rPr lang="en-AU" sz="1800" b="1" dirty="0">
                <a:effectLst/>
                <a:latin typeface="Calibri" panose="020F0502020204030204" pitchFamily="34" charset="0"/>
                <a:ea typeface="Century Schoolbook" panose="02040604050505020304" pitchFamily="18" charset="0"/>
                <a:cs typeface="Calibri" panose="020F0502020204030204" pitchFamily="34" charset="0"/>
              </a:rPr>
              <a:t>“</a:t>
            </a:r>
            <a:r>
              <a:rPr lang="en-AU" sz="1800" dirty="0">
                <a:effectLst/>
                <a:latin typeface="Calibri" panose="020F0502020204030204" pitchFamily="34" charset="0"/>
                <a:ea typeface="Century Schoolbook" panose="02040604050505020304" pitchFamily="18" charset="0"/>
                <a:cs typeface="Calibri" panose="020F0502020204030204" pitchFamily="34" charset="0"/>
              </a:rPr>
              <a:t>to formulate and implement monetary policy with a view to achieving and maintaining price stability and promoting employment and economic growth, especially of the non-mineral non-petroleum sector”</a:t>
            </a:r>
          </a:p>
          <a:p>
            <a:pPr lvl="1"/>
            <a:r>
              <a:rPr lang="en-AU" sz="1800" dirty="0">
                <a:latin typeface="Calibri" panose="020F0502020204030204" pitchFamily="34" charset="0"/>
                <a:cs typeface="Calibri" panose="020F0502020204030204" pitchFamily="34" charset="0"/>
              </a:rPr>
              <a:t>CBA 2000 7(a) post 2021 amendment.</a:t>
            </a:r>
          </a:p>
          <a:p>
            <a:pPr marL="0" indent="0">
              <a:buNone/>
            </a:pPr>
            <a:r>
              <a:rPr lang="en-AU" sz="1800" b="1" dirty="0">
                <a:latin typeface="Calibri" panose="020F0502020204030204" pitchFamily="34" charset="0"/>
                <a:cs typeface="Calibri" panose="020F0502020204030204" pitchFamily="34" charset="0"/>
              </a:rPr>
              <a:t>IMPLICATION FOR XR</a:t>
            </a:r>
            <a:r>
              <a:rPr lang="en-AU" sz="2400" dirty="0">
                <a:latin typeface="Calibri" panose="020F0502020204030204" pitchFamily="34" charset="0"/>
                <a:cs typeface="Calibri" panose="020F0502020204030204" pitchFamily="34" charset="0"/>
              </a:rPr>
              <a:t>: </a:t>
            </a:r>
            <a:r>
              <a:rPr lang="en-AU" sz="1900" dirty="0">
                <a:latin typeface="Calibri" panose="020F0502020204030204" pitchFamily="34" charset="0"/>
                <a:cs typeface="Calibri" panose="020F0502020204030204" pitchFamily="34" charset="0"/>
              </a:rPr>
              <a:t>From </a:t>
            </a:r>
            <a:r>
              <a:rPr lang="en-AU" sz="1900" spc="-5" dirty="0">
                <a:solidFill>
                  <a:srgbClr val="000000"/>
                </a:solidFill>
                <a:latin typeface="Calibri" panose="020F0502020204030204" pitchFamily="34" charset="0"/>
                <a:ea typeface="Century Schoolbook" panose="02040604050505020304" pitchFamily="18" charset="0"/>
                <a:cs typeface="Calibri" panose="020F0502020204030204" pitchFamily="34" charset="0"/>
              </a:rPr>
              <a:t>S57 to S11 to s7:</a:t>
            </a:r>
          </a:p>
          <a:p>
            <a:pPr lvl="1"/>
            <a:r>
              <a:rPr lang="en-AU" sz="1600" spc="-5" dirty="0">
                <a:solidFill>
                  <a:srgbClr val="000000"/>
                </a:solidFill>
                <a:latin typeface="Calibri" panose="020F0502020204030204" pitchFamily="34" charset="0"/>
                <a:ea typeface="Century Schoolbook" panose="02040604050505020304" pitchFamily="18" charset="0"/>
                <a:cs typeface="Calibri" panose="020F0502020204030204" pitchFamily="34" charset="0"/>
              </a:rPr>
              <a:t>S57: Value of Kina in terms of other currencies set by the Bank in accordance with “</a:t>
            </a:r>
            <a:r>
              <a:rPr lang="en-AU" sz="1600" spc="-5"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policy statements issued pursuant to Section 11”</a:t>
            </a:r>
          </a:p>
          <a:p>
            <a:pPr lvl="1"/>
            <a:r>
              <a:rPr lang="en-AU" sz="1600" spc="-5" dirty="0">
                <a:solidFill>
                  <a:srgbClr val="000000"/>
                </a:solidFill>
                <a:latin typeface="Calibri" panose="020F0502020204030204" pitchFamily="34" charset="0"/>
                <a:cs typeface="Calibri" panose="020F0502020204030204" pitchFamily="34" charset="0"/>
              </a:rPr>
              <a:t>Section 11: “</a:t>
            </a:r>
            <a:r>
              <a:rPr lang="en-AU" sz="1600"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The Board shall at least twice a year issue a policy statement setting out the monetary policy of the Central Bank to achieve and maintain its objectives as defined in Section 7(</a:t>
            </a:r>
            <a:r>
              <a:rPr lang="en-AU" sz="1600" i="1"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a</a:t>
            </a:r>
            <a:r>
              <a:rPr lang="en-AU" sz="1600"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 for the following six month period.”</a:t>
            </a:r>
            <a:endParaRPr lang="en-AU" sz="1600" dirty="0">
              <a:effectLst/>
              <a:latin typeface="Calibri" panose="020F0502020204030204" pitchFamily="34" charset="0"/>
              <a:ea typeface="Century Schoolbook" panose="02040604050505020304" pitchFamily="18" charset="0"/>
              <a:cs typeface="Calibri" panose="020F0502020204030204" pitchFamily="34" charset="0"/>
            </a:endParaRPr>
          </a:p>
          <a:p>
            <a:pPr lvl="2"/>
            <a:endParaRPr lang="en-AU"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5875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What is the problem? </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6368212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93D7-060A-4D91-A610-807635548764}"/>
              </a:ext>
            </a:extLst>
          </p:cNvPr>
          <p:cNvSpPr>
            <a:spLocks noGrp="1"/>
          </p:cNvSpPr>
          <p:nvPr>
            <p:ph type="title"/>
          </p:nvPr>
        </p:nvSpPr>
        <p:spPr/>
        <p:txBody>
          <a:bodyPr/>
          <a:lstStyle/>
          <a:p>
            <a:pPr algn="ctr"/>
            <a:r>
              <a:rPr lang="en-AU" dirty="0"/>
              <a:t>FX rationing (non-convertibility)</a:t>
            </a:r>
          </a:p>
        </p:txBody>
      </p:sp>
      <p:sp>
        <p:nvSpPr>
          <p:cNvPr id="6" name="Content Placeholder 2">
            <a:extLst>
              <a:ext uri="{FF2B5EF4-FFF2-40B4-BE49-F238E27FC236}">
                <a16:creationId xmlns:a16="http://schemas.microsoft.com/office/drawing/2014/main" id="{C07897C6-EA99-C162-EE6A-27BDB715CA58}"/>
              </a:ext>
            </a:extLst>
          </p:cNvPr>
          <p:cNvSpPr txBox="1">
            <a:spLocks/>
          </p:cNvSpPr>
          <p:nvPr/>
        </p:nvSpPr>
        <p:spPr>
          <a:xfrm>
            <a:off x="990600" y="1978025"/>
            <a:ext cx="10515600" cy="435133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t>Is something very few countries do.</a:t>
            </a:r>
          </a:p>
          <a:p>
            <a:r>
              <a:rPr lang="en-AU" dirty="0"/>
              <a:t>Is something PNG used not to do.</a:t>
            </a:r>
          </a:p>
          <a:p>
            <a:r>
              <a:rPr lang="en-AU" dirty="0"/>
              <a:t>Harms imports needed for growth</a:t>
            </a:r>
          </a:p>
          <a:p>
            <a:r>
              <a:rPr lang="en-AU" dirty="0"/>
              <a:t>Harms exports e.g. fish canneries closing</a:t>
            </a:r>
          </a:p>
          <a:p>
            <a:r>
              <a:rPr lang="en-AU" dirty="0"/>
              <a:t>Harms competition</a:t>
            </a:r>
          </a:p>
          <a:p>
            <a:pPr lvl="1"/>
            <a:r>
              <a:rPr lang="en-AU" dirty="0"/>
              <a:t>Banks don’t want new customers</a:t>
            </a:r>
          </a:p>
          <a:p>
            <a:pPr lvl="1"/>
            <a:r>
              <a:rPr lang="en-AU" dirty="0"/>
              <a:t>Why does Puma face such little competition?</a:t>
            </a:r>
          </a:p>
          <a:p>
            <a:r>
              <a:rPr lang="en-AU" dirty="0"/>
              <a:t>Harms PNG’s reputation</a:t>
            </a:r>
          </a:p>
          <a:p>
            <a:pPr lvl="1"/>
            <a:r>
              <a:rPr lang="en-AU" dirty="0"/>
              <a:t>Why would foreign investors want to invest in PNG, if they can’t repatriate their profits?</a:t>
            </a:r>
          </a:p>
          <a:p>
            <a:r>
              <a:rPr lang="en-AU" dirty="0"/>
              <a:t>Encourages fiscal profligacy on the part of government</a:t>
            </a:r>
          </a:p>
          <a:p>
            <a:r>
              <a:rPr lang="en-AU" dirty="0"/>
              <a:t>Encourages illegal behaviour (black market) on the part of the private sector</a:t>
            </a:r>
          </a:p>
          <a:p>
            <a:pPr lvl="1"/>
            <a:endParaRPr lang="en-AU" dirty="0"/>
          </a:p>
          <a:p>
            <a:endParaRPr lang="en-AU" dirty="0"/>
          </a:p>
        </p:txBody>
      </p:sp>
    </p:spTree>
    <p:extLst>
      <p:ext uri="{BB962C8B-B14F-4D97-AF65-F5344CB8AC3E}">
        <p14:creationId xmlns:p14="http://schemas.microsoft.com/office/powerpoint/2010/main" val="2811411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FB1B8-E48D-9895-532C-01E4D9FDBA0A}"/>
              </a:ext>
            </a:extLst>
          </p:cNvPr>
          <p:cNvSpPr>
            <a:spLocks noGrp="1"/>
          </p:cNvSpPr>
          <p:nvPr>
            <p:ph type="title"/>
          </p:nvPr>
        </p:nvSpPr>
        <p:spPr/>
        <p:txBody>
          <a:bodyPr/>
          <a:lstStyle/>
          <a:p>
            <a:pPr algn="ctr"/>
            <a:r>
              <a:rPr lang="en-US" dirty="0"/>
              <a:t>Approach</a:t>
            </a:r>
            <a:endParaRPr lang="en-AU" dirty="0"/>
          </a:p>
        </p:txBody>
      </p:sp>
      <p:sp>
        <p:nvSpPr>
          <p:cNvPr id="3" name="Content Placeholder 2">
            <a:extLst>
              <a:ext uri="{FF2B5EF4-FFF2-40B4-BE49-F238E27FC236}">
                <a16:creationId xmlns:a16="http://schemas.microsoft.com/office/drawing/2014/main" id="{B5B115E2-178F-6487-FA62-ED05B8E8BE39}"/>
              </a:ext>
            </a:extLst>
          </p:cNvPr>
          <p:cNvSpPr>
            <a:spLocks noGrp="1"/>
          </p:cNvSpPr>
          <p:nvPr>
            <p:ph idx="1"/>
          </p:nvPr>
        </p:nvSpPr>
        <p:spPr/>
        <p:txBody>
          <a:bodyPr/>
          <a:lstStyle/>
          <a:p>
            <a:r>
              <a:rPr lang="en-US" dirty="0"/>
              <a:t>This is a very controversial subject, where opinions differ greatly, especially re the exchange rate. </a:t>
            </a:r>
          </a:p>
          <a:p>
            <a:r>
              <a:rPr lang="en-US" dirty="0"/>
              <a:t>I separate out analysis from recommendations.</a:t>
            </a:r>
          </a:p>
        </p:txBody>
      </p:sp>
    </p:spTree>
    <p:extLst>
      <p:ext uri="{BB962C8B-B14F-4D97-AF65-F5344CB8AC3E}">
        <p14:creationId xmlns:p14="http://schemas.microsoft.com/office/powerpoint/2010/main" val="34235538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B232D-A43A-7B65-FBF4-10C154F1F64E}"/>
              </a:ext>
            </a:extLst>
          </p:cNvPr>
          <p:cNvSpPr>
            <a:spLocks noGrp="1"/>
          </p:cNvSpPr>
          <p:nvPr>
            <p:ph type="title"/>
          </p:nvPr>
        </p:nvSpPr>
        <p:spPr/>
        <p:txBody>
          <a:bodyPr/>
          <a:lstStyle/>
          <a:p>
            <a:pPr algn="ctr"/>
            <a:r>
              <a:rPr lang="en-US" dirty="0"/>
              <a:t>An overvalued exchange rate</a:t>
            </a:r>
            <a:endParaRPr lang="en-AU" dirty="0"/>
          </a:p>
        </p:txBody>
      </p:sp>
      <p:sp>
        <p:nvSpPr>
          <p:cNvPr id="3" name="Content Placeholder 2">
            <a:extLst>
              <a:ext uri="{FF2B5EF4-FFF2-40B4-BE49-F238E27FC236}">
                <a16:creationId xmlns:a16="http://schemas.microsoft.com/office/drawing/2014/main" id="{1F548EBD-F3C5-63DE-8815-AEC5F6EF5227}"/>
              </a:ext>
            </a:extLst>
          </p:cNvPr>
          <p:cNvSpPr>
            <a:spLocks noGrp="1"/>
          </p:cNvSpPr>
          <p:nvPr>
            <p:ph idx="1"/>
          </p:nvPr>
        </p:nvSpPr>
        <p:spPr/>
        <p:txBody>
          <a:bodyPr/>
          <a:lstStyle/>
          <a:p>
            <a:r>
              <a:rPr lang="en-US" dirty="0"/>
              <a:t>Is good for urban consumers</a:t>
            </a:r>
          </a:p>
          <a:p>
            <a:r>
              <a:rPr lang="en-US" dirty="0"/>
              <a:t>But hurts farmers (the biggest employment category)</a:t>
            </a:r>
          </a:p>
          <a:p>
            <a:pPr lvl="1"/>
            <a:r>
              <a:rPr lang="en-US" dirty="0"/>
              <a:t>Agriculture did well in the 1990s</a:t>
            </a:r>
          </a:p>
          <a:p>
            <a:r>
              <a:rPr lang="en-US" dirty="0"/>
              <a:t>Hurts import substitution: one of the government’s biggest policy goals</a:t>
            </a:r>
          </a:p>
          <a:p>
            <a:r>
              <a:rPr lang="en-US" dirty="0"/>
              <a:t>Makes payment of foreign debt easier</a:t>
            </a:r>
          </a:p>
          <a:p>
            <a:r>
              <a:rPr lang="en-US" dirty="0"/>
              <a:t>Can result in either an FX/</a:t>
            </a:r>
            <a:r>
              <a:rPr lang="en-US" dirty="0" err="1"/>
              <a:t>BoP</a:t>
            </a:r>
            <a:r>
              <a:rPr lang="en-US" dirty="0"/>
              <a:t> crisis or </a:t>
            </a:r>
            <a:r>
              <a:rPr lang="en-US" b="1" dirty="0"/>
              <a:t>FX rationing</a:t>
            </a:r>
            <a:r>
              <a:rPr lang="en-US" dirty="0"/>
              <a:t>.</a:t>
            </a:r>
          </a:p>
          <a:p>
            <a:pPr marL="0" indent="0">
              <a:buNone/>
            </a:pPr>
            <a:endParaRPr lang="en-AU" dirty="0"/>
          </a:p>
        </p:txBody>
      </p:sp>
    </p:spTree>
    <p:extLst>
      <p:ext uri="{BB962C8B-B14F-4D97-AF65-F5344CB8AC3E}">
        <p14:creationId xmlns:p14="http://schemas.microsoft.com/office/powerpoint/2010/main" val="38725775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What needs to be done? </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3362074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518C9-0078-B304-96FF-3674B6C738BC}"/>
              </a:ext>
            </a:extLst>
          </p:cNvPr>
          <p:cNvSpPr>
            <a:spLocks noGrp="1"/>
          </p:cNvSpPr>
          <p:nvPr>
            <p:ph type="title"/>
          </p:nvPr>
        </p:nvSpPr>
        <p:spPr/>
        <p:txBody>
          <a:bodyPr/>
          <a:lstStyle/>
          <a:p>
            <a:pPr algn="ctr"/>
            <a:r>
              <a:rPr lang="en-AU" dirty="0"/>
              <a:t>Reforms needed</a:t>
            </a:r>
          </a:p>
        </p:txBody>
      </p:sp>
      <p:sp>
        <p:nvSpPr>
          <p:cNvPr id="3" name="Content Placeholder 2">
            <a:extLst>
              <a:ext uri="{FF2B5EF4-FFF2-40B4-BE49-F238E27FC236}">
                <a16:creationId xmlns:a16="http://schemas.microsoft.com/office/drawing/2014/main" id="{66793007-29A2-356E-6ECC-9A19F7848282}"/>
              </a:ext>
            </a:extLst>
          </p:cNvPr>
          <p:cNvSpPr>
            <a:spLocks noGrp="1"/>
          </p:cNvSpPr>
          <p:nvPr>
            <p:ph idx="1"/>
          </p:nvPr>
        </p:nvSpPr>
        <p:spPr/>
        <p:txBody>
          <a:bodyPr>
            <a:normAutofit/>
          </a:bodyPr>
          <a:lstStyle/>
          <a:p>
            <a:r>
              <a:rPr lang="en-AU" dirty="0"/>
              <a:t>Commit to current account convertibility</a:t>
            </a:r>
          </a:p>
          <a:p>
            <a:pPr lvl="1"/>
            <a:r>
              <a:rPr lang="en-AU" dirty="0"/>
              <a:t>BPNG through its </a:t>
            </a:r>
            <a:r>
              <a:rPr lang="en-AU" dirty="0" err="1"/>
              <a:t>Montary</a:t>
            </a:r>
            <a:r>
              <a:rPr lang="en-AU" dirty="0"/>
              <a:t> Policy Statements</a:t>
            </a:r>
          </a:p>
          <a:p>
            <a:pPr lvl="1"/>
            <a:r>
              <a:rPr lang="en-AU" dirty="0"/>
              <a:t>Government through legislation</a:t>
            </a:r>
          </a:p>
          <a:p>
            <a:r>
              <a:rPr lang="en-AU" dirty="0"/>
              <a:t>Convertibility will require a mix of greater FX releases and depreciation. </a:t>
            </a:r>
          </a:p>
          <a:p>
            <a:r>
              <a:rPr lang="en-AU" dirty="0"/>
              <a:t>To “unstick” the kina, introduce a price signal into the allocation of FX by BPNG</a:t>
            </a:r>
          </a:p>
          <a:p>
            <a:pPr lvl="1"/>
            <a:r>
              <a:rPr lang="en-AU" dirty="0"/>
              <a:t>Either by an auction: consistent with a floating regime</a:t>
            </a:r>
          </a:p>
          <a:p>
            <a:pPr lvl="1"/>
            <a:r>
              <a:rPr lang="en-AU" dirty="0"/>
              <a:t>Or by BPNG becoming a price setter when it releases FX into the market: shifting to a crawling peg. </a:t>
            </a:r>
          </a:p>
          <a:p>
            <a:endParaRPr lang="en-AU" dirty="0"/>
          </a:p>
        </p:txBody>
      </p:sp>
    </p:spTree>
    <p:extLst>
      <p:ext uri="{BB962C8B-B14F-4D97-AF65-F5344CB8AC3E}">
        <p14:creationId xmlns:p14="http://schemas.microsoft.com/office/powerpoint/2010/main" val="11505092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E2B3E-E09D-5862-B38C-A1B3F7FF1DA8}"/>
              </a:ext>
            </a:extLst>
          </p:cNvPr>
          <p:cNvSpPr>
            <a:spLocks noGrp="1"/>
          </p:cNvSpPr>
          <p:nvPr>
            <p:ph type="title"/>
          </p:nvPr>
        </p:nvSpPr>
        <p:spPr/>
        <p:txBody>
          <a:bodyPr/>
          <a:lstStyle/>
          <a:p>
            <a:pPr algn="ctr"/>
            <a:r>
              <a:rPr lang="en-AU" dirty="0"/>
              <a:t>Other ideas</a:t>
            </a:r>
          </a:p>
        </p:txBody>
      </p:sp>
      <p:sp>
        <p:nvSpPr>
          <p:cNvPr id="3" name="Content Placeholder 2">
            <a:extLst>
              <a:ext uri="{FF2B5EF4-FFF2-40B4-BE49-F238E27FC236}">
                <a16:creationId xmlns:a16="http://schemas.microsoft.com/office/drawing/2014/main" id="{B720DB44-01A5-CD7B-48CB-E2806CC9610F}"/>
              </a:ext>
            </a:extLst>
          </p:cNvPr>
          <p:cNvSpPr>
            <a:spLocks noGrp="1"/>
          </p:cNvSpPr>
          <p:nvPr>
            <p:ph idx="1"/>
          </p:nvPr>
        </p:nvSpPr>
        <p:spPr>
          <a:xfrm>
            <a:off x="464234" y="1825625"/>
            <a:ext cx="10889566" cy="4351338"/>
          </a:xfrm>
        </p:spPr>
        <p:txBody>
          <a:bodyPr>
            <a:normAutofit fontScale="85000" lnSpcReduction="20000"/>
          </a:bodyPr>
          <a:lstStyle/>
          <a:p>
            <a:r>
              <a:rPr lang="en-AU" dirty="0"/>
              <a:t>Blame/change resource agreements (PDAs)</a:t>
            </a:r>
          </a:p>
          <a:p>
            <a:pPr lvl="1"/>
            <a:r>
              <a:rPr lang="en-AU" dirty="0"/>
              <a:t>Forcing companies to convert $ to Kina will increase the supply of $, but also the demand for $</a:t>
            </a:r>
          </a:p>
          <a:p>
            <a:r>
              <a:rPr lang="en-AU" dirty="0"/>
              <a:t>Strengthening compliance</a:t>
            </a:r>
          </a:p>
          <a:p>
            <a:pPr lvl="1"/>
            <a:r>
              <a:rPr lang="en-AU" dirty="0"/>
              <a:t>BPNG is both cracking down on non-compliance and giving companies an incentive not to comply.</a:t>
            </a:r>
          </a:p>
          <a:p>
            <a:pPr lvl="1"/>
            <a:r>
              <a:rPr lang="en-AU" dirty="0"/>
              <a:t>If there is less rationing, there will be more compliance.</a:t>
            </a:r>
          </a:p>
          <a:p>
            <a:pPr lvl="1"/>
            <a:r>
              <a:rPr lang="en-AU" dirty="0"/>
              <a:t>Enforcing compliance needs to be balanced against the growth objective</a:t>
            </a:r>
          </a:p>
          <a:p>
            <a:r>
              <a:rPr lang="en-AU" dirty="0"/>
              <a:t>Dread of depreciation?</a:t>
            </a:r>
          </a:p>
          <a:p>
            <a:pPr lvl="1"/>
            <a:r>
              <a:rPr lang="en-AU" dirty="0"/>
              <a:t>Depreciation will increase prices but does not have to be a return to the chaos of the 1990s</a:t>
            </a:r>
          </a:p>
          <a:p>
            <a:pPr lvl="1"/>
            <a:r>
              <a:rPr lang="en-AU" dirty="0"/>
              <a:t>Depreciation does not mean floating; it can be managed.</a:t>
            </a:r>
          </a:p>
          <a:p>
            <a:r>
              <a:rPr lang="en-AU" dirty="0"/>
              <a:t>Wait for the boom</a:t>
            </a:r>
          </a:p>
          <a:p>
            <a:pPr lvl="1"/>
            <a:r>
              <a:rPr lang="en-AU" dirty="0"/>
              <a:t>PNG has been waiting for the last decade for the boom</a:t>
            </a:r>
          </a:p>
          <a:p>
            <a:pPr lvl="1"/>
            <a:r>
              <a:rPr lang="en-AU" dirty="0"/>
              <a:t>The problem needs to be fixed before the next boom, or it will be repeated</a:t>
            </a:r>
          </a:p>
        </p:txBody>
      </p:sp>
    </p:spTree>
    <p:extLst>
      <p:ext uri="{BB962C8B-B14F-4D97-AF65-F5344CB8AC3E}">
        <p14:creationId xmlns:p14="http://schemas.microsoft.com/office/powerpoint/2010/main" val="619759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What does the IMF program say? </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8625650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3D0E6-F88D-D5BB-C9BA-58F59593FD78}"/>
              </a:ext>
            </a:extLst>
          </p:cNvPr>
          <p:cNvSpPr>
            <a:spLocks noGrp="1"/>
          </p:cNvSpPr>
          <p:nvPr>
            <p:ph type="title"/>
          </p:nvPr>
        </p:nvSpPr>
        <p:spPr/>
        <p:txBody>
          <a:bodyPr/>
          <a:lstStyle/>
          <a:p>
            <a:pPr algn="ctr"/>
            <a:r>
              <a:rPr lang="en-AU" dirty="0"/>
              <a:t>IMF program</a:t>
            </a:r>
          </a:p>
        </p:txBody>
      </p:sp>
      <p:sp>
        <p:nvSpPr>
          <p:cNvPr id="3" name="Content Placeholder 2">
            <a:extLst>
              <a:ext uri="{FF2B5EF4-FFF2-40B4-BE49-F238E27FC236}">
                <a16:creationId xmlns:a16="http://schemas.microsoft.com/office/drawing/2014/main" id="{33AADEE0-10CC-785D-2905-7118EF25C7C5}"/>
              </a:ext>
            </a:extLst>
          </p:cNvPr>
          <p:cNvSpPr>
            <a:spLocks noGrp="1"/>
          </p:cNvSpPr>
          <p:nvPr>
            <p:ph idx="1"/>
          </p:nvPr>
        </p:nvSpPr>
        <p:spPr/>
        <p:txBody>
          <a:bodyPr>
            <a:normAutofit/>
          </a:bodyPr>
          <a:lstStyle/>
          <a:p>
            <a:r>
              <a:rPr lang="en-AU" dirty="0">
                <a:ea typeface="SimSun" panose="02010600030101010101" pitchFamily="2" charset="-122"/>
              </a:rPr>
              <a:t>In 2023, under the IMF lending program ($US918 m), the PNG Government agreed that “</a:t>
            </a:r>
            <a:r>
              <a:rPr lang="en-US" b="0" i="0" u="none" strike="noStrike" baseline="0" dirty="0">
                <a:solidFill>
                  <a:srgbClr val="000000"/>
                </a:solidFill>
              </a:rPr>
              <a:t>A sequenced roadmap for reforming exchange rate operations and regulations will be adopted to make the exchange rate more flexible in the medium-term to support Kina convertibility.” </a:t>
            </a:r>
          </a:p>
          <a:p>
            <a:pPr lvl="1"/>
            <a:r>
              <a:rPr lang="en-US" dirty="0">
                <a:solidFill>
                  <a:srgbClr val="000000"/>
                </a:solidFill>
                <a:ea typeface="SimSun" panose="02010600030101010101" pitchFamily="2" charset="-122"/>
              </a:rPr>
              <a:t>Road map due August 2023</a:t>
            </a:r>
          </a:p>
          <a:p>
            <a:pPr lvl="1"/>
            <a:r>
              <a:rPr lang="en-US" dirty="0">
                <a:solidFill>
                  <a:srgbClr val="000000"/>
                </a:solidFill>
                <a:ea typeface="SimSun" panose="02010600030101010101" pitchFamily="2" charset="-122"/>
              </a:rPr>
              <a:t>Positive agreement, but agreement with IMF also commits to revoking BPNG’s dual mandate and priority again given to combatting inflation. If no growth mandate, why would BPNG agree to XRR reform?</a:t>
            </a:r>
          </a:p>
          <a:p>
            <a:endParaRPr lang="en-AU" sz="3600" dirty="0"/>
          </a:p>
        </p:txBody>
      </p:sp>
    </p:spTree>
    <p:extLst>
      <p:ext uri="{BB962C8B-B14F-4D97-AF65-F5344CB8AC3E}">
        <p14:creationId xmlns:p14="http://schemas.microsoft.com/office/powerpoint/2010/main" val="3369063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What is the outlook for reform? </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6267742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D0AC-9FB5-3167-1118-794D8B2A85C1}"/>
              </a:ext>
            </a:extLst>
          </p:cNvPr>
          <p:cNvSpPr>
            <a:spLocks noGrp="1"/>
          </p:cNvSpPr>
          <p:nvPr>
            <p:ph type="title"/>
          </p:nvPr>
        </p:nvSpPr>
        <p:spPr/>
        <p:txBody>
          <a:bodyPr/>
          <a:lstStyle/>
          <a:p>
            <a:pPr algn="ctr"/>
            <a:r>
              <a:rPr lang="en-AU" dirty="0"/>
              <a:t>XRR reform outlook</a:t>
            </a:r>
          </a:p>
        </p:txBody>
      </p:sp>
      <p:sp>
        <p:nvSpPr>
          <p:cNvPr id="3" name="Content Placeholder 2">
            <a:extLst>
              <a:ext uri="{FF2B5EF4-FFF2-40B4-BE49-F238E27FC236}">
                <a16:creationId xmlns:a16="http://schemas.microsoft.com/office/drawing/2014/main" id="{AA54011C-CDA3-04BA-86E2-8757065F04D2}"/>
              </a:ext>
            </a:extLst>
          </p:cNvPr>
          <p:cNvSpPr>
            <a:spLocks noGrp="1"/>
          </p:cNvSpPr>
          <p:nvPr>
            <p:ph idx="1"/>
          </p:nvPr>
        </p:nvSpPr>
        <p:spPr>
          <a:xfrm>
            <a:off x="838200" y="1467816"/>
            <a:ext cx="10515600" cy="4351338"/>
          </a:xfrm>
        </p:spPr>
        <p:txBody>
          <a:bodyPr>
            <a:normAutofit fontScale="70000" lnSpcReduction="20000"/>
          </a:bodyPr>
          <a:lstStyle/>
          <a:p>
            <a:pPr marL="0" indent="0">
              <a:buNone/>
            </a:pPr>
            <a:r>
              <a:rPr lang="en-AU" sz="3100" b="1" dirty="0"/>
              <a:t>Downside</a:t>
            </a:r>
          </a:p>
          <a:p>
            <a:r>
              <a:rPr lang="en-AU" sz="3100" dirty="0"/>
              <a:t>Prospect of long-term damage due to loss of confidence in Kina.</a:t>
            </a:r>
          </a:p>
          <a:p>
            <a:r>
              <a:rPr lang="en-AU" sz="3100" dirty="0"/>
              <a:t>Problem may not be addressed before the next boom, and then forgotten about.</a:t>
            </a:r>
          </a:p>
          <a:p>
            <a:r>
              <a:rPr lang="en-AU" sz="3100" dirty="0"/>
              <a:t>Lack of political support: even the Trade Minister doesn’t support a depreciation.</a:t>
            </a:r>
          </a:p>
          <a:p>
            <a:pPr marL="0" indent="0">
              <a:buNone/>
            </a:pPr>
            <a:r>
              <a:rPr lang="en-AU" sz="3100" b="1" dirty="0"/>
              <a:t>Upside</a:t>
            </a:r>
          </a:p>
          <a:p>
            <a:r>
              <a:rPr lang="en-US" sz="3100" dirty="0"/>
              <a:t>BPNG Chair’s </a:t>
            </a:r>
            <a:r>
              <a:rPr lang="en-US" sz="3100" dirty="0">
                <a:hlinkClick r:id="rId2"/>
              </a:rPr>
              <a:t>APNGBC speech</a:t>
            </a:r>
            <a:r>
              <a:rPr lang="en-US" sz="3100" dirty="0"/>
              <a:t> (May 2021)</a:t>
            </a:r>
          </a:p>
          <a:p>
            <a:pPr lvl="1"/>
            <a:r>
              <a:rPr lang="en-AU" sz="2100" dirty="0"/>
              <a:t>“BPNG is well aware of the issues faced by business in accessing foreign exchange.”</a:t>
            </a:r>
          </a:p>
          <a:p>
            <a:pPr lvl="1"/>
            <a:r>
              <a:rPr lang="en-AU" sz="2100" dirty="0"/>
              <a:t>“In order to cushion PNG from these shocks it has been necessary for the BPNG to maintain our currency at a certain value.” </a:t>
            </a:r>
            <a:endParaRPr lang="en-US" sz="2100" dirty="0"/>
          </a:p>
          <a:p>
            <a:r>
              <a:rPr lang="en-AU" sz="3100" dirty="0"/>
              <a:t>BPNG’s most recent MPS (</a:t>
            </a:r>
            <a:r>
              <a:rPr lang="en-AU" sz="3100" dirty="0">
                <a:hlinkClick r:id="rId3"/>
              </a:rPr>
              <a:t>March 2023</a:t>
            </a:r>
            <a:r>
              <a:rPr lang="en-AU" sz="3100" dirty="0"/>
              <a:t>): “</a:t>
            </a:r>
            <a:r>
              <a:rPr lang="en-US" sz="3100" dirty="0"/>
              <a:t>the Bank will help address the imbalance in the FX market and enhance exchange rate flexibility”</a:t>
            </a:r>
          </a:p>
          <a:p>
            <a:r>
              <a:rPr lang="en-US" sz="3100" dirty="0"/>
              <a:t>Recent depreciation</a:t>
            </a:r>
          </a:p>
          <a:p>
            <a:pPr marL="0" indent="0">
              <a:buNone/>
            </a:pPr>
            <a:r>
              <a:rPr lang="en-US" sz="3100" b="1" dirty="0"/>
              <a:t>Mixed</a:t>
            </a:r>
          </a:p>
          <a:p>
            <a:r>
              <a:rPr lang="en-AU" sz="3100" dirty="0"/>
              <a:t>IMF program</a:t>
            </a:r>
          </a:p>
          <a:p>
            <a:pPr marL="0" indent="0">
              <a:buNone/>
            </a:pPr>
            <a:endParaRPr lang="en-US" sz="2000" dirty="0"/>
          </a:p>
          <a:p>
            <a:pPr marL="0" indent="0">
              <a:buNone/>
            </a:pPr>
            <a:endParaRPr lang="en-US" sz="2000" dirty="0"/>
          </a:p>
          <a:p>
            <a:endParaRPr lang="en-AU" sz="2000" dirty="0"/>
          </a:p>
        </p:txBody>
      </p:sp>
    </p:spTree>
    <p:extLst>
      <p:ext uri="{BB962C8B-B14F-4D97-AF65-F5344CB8AC3E}">
        <p14:creationId xmlns:p14="http://schemas.microsoft.com/office/powerpoint/2010/main" val="2304793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Mopping up excess liquidity</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2330206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D0AC-9FB5-3167-1118-794D8B2A85C1}"/>
              </a:ext>
            </a:extLst>
          </p:cNvPr>
          <p:cNvSpPr>
            <a:spLocks noGrp="1"/>
          </p:cNvSpPr>
          <p:nvPr>
            <p:ph type="title"/>
          </p:nvPr>
        </p:nvSpPr>
        <p:spPr/>
        <p:txBody>
          <a:bodyPr/>
          <a:lstStyle/>
          <a:p>
            <a:pPr algn="ctr"/>
            <a:r>
              <a:rPr lang="en-AU" dirty="0"/>
              <a:t>Excess liquidity and what to do about it</a:t>
            </a:r>
          </a:p>
        </p:txBody>
      </p:sp>
      <p:sp>
        <p:nvSpPr>
          <p:cNvPr id="3" name="Content Placeholder 2">
            <a:extLst>
              <a:ext uri="{FF2B5EF4-FFF2-40B4-BE49-F238E27FC236}">
                <a16:creationId xmlns:a16="http://schemas.microsoft.com/office/drawing/2014/main" id="{AA54011C-CDA3-04BA-86E2-8757065F04D2}"/>
              </a:ext>
            </a:extLst>
          </p:cNvPr>
          <p:cNvSpPr>
            <a:spLocks noGrp="1"/>
          </p:cNvSpPr>
          <p:nvPr>
            <p:ph idx="1"/>
          </p:nvPr>
        </p:nvSpPr>
        <p:spPr/>
        <p:txBody>
          <a:bodyPr>
            <a:normAutofit/>
          </a:bodyPr>
          <a:lstStyle/>
          <a:p>
            <a:r>
              <a:rPr lang="en-AU" dirty="0"/>
              <a:t>PNG has long had a problem of excess liquidity with commercial bank deposits at BPNG about double the 10% required minimum.</a:t>
            </a:r>
          </a:p>
          <a:p>
            <a:r>
              <a:rPr lang="en-AU" dirty="0"/>
              <a:t>As a result, policy lending rate (KFR) ineffectual.</a:t>
            </a:r>
          </a:p>
          <a:p>
            <a:r>
              <a:rPr lang="en-AU" dirty="0"/>
              <a:t>Every now and then BPNG sells Central Bank Bills (CBBs) to mop up excess liquidity, but no serious, sustained effort.</a:t>
            </a:r>
          </a:p>
          <a:p>
            <a:r>
              <a:rPr lang="en-AU" dirty="0"/>
              <a:t>IMF and </a:t>
            </a:r>
            <a:r>
              <a:rPr lang="en-AU" dirty="0" err="1"/>
              <a:t>GoPNG</a:t>
            </a:r>
            <a:r>
              <a:rPr lang="en-AU" dirty="0"/>
              <a:t> (BPNG) have agreed to introduce a “fixed rate tender full allotment” system, again by August</a:t>
            </a:r>
          </a:p>
          <a:p>
            <a:pPr lvl="1"/>
            <a:r>
              <a:rPr lang="en-AU" dirty="0"/>
              <a:t>This would offer unlimited amounts of CBBs to banks at the Kina Facility Rate (KFR)</a:t>
            </a:r>
          </a:p>
          <a:p>
            <a:endParaRPr lang="en-AU" dirty="0"/>
          </a:p>
        </p:txBody>
      </p:sp>
    </p:spTree>
    <p:extLst>
      <p:ext uri="{BB962C8B-B14F-4D97-AF65-F5344CB8AC3E}">
        <p14:creationId xmlns:p14="http://schemas.microsoft.com/office/powerpoint/2010/main" val="602426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E201B-B8CF-D006-08D6-D29892988BD0}"/>
              </a:ext>
            </a:extLst>
          </p:cNvPr>
          <p:cNvSpPr>
            <a:spLocks noGrp="1"/>
          </p:cNvSpPr>
          <p:nvPr>
            <p:ph type="title"/>
          </p:nvPr>
        </p:nvSpPr>
        <p:spPr/>
        <p:txBody>
          <a:bodyPr/>
          <a:lstStyle/>
          <a:p>
            <a:pPr algn="ctr"/>
            <a:r>
              <a:rPr lang="en-US" dirty="0"/>
              <a:t>Structure</a:t>
            </a:r>
            <a:endParaRPr lang="en-AU" dirty="0"/>
          </a:p>
        </p:txBody>
      </p:sp>
      <p:sp>
        <p:nvSpPr>
          <p:cNvPr id="3" name="Content Placeholder 2">
            <a:extLst>
              <a:ext uri="{FF2B5EF4-FFF2-40B4-BE49-F238E27FC236}">
                <a16:creationId xmlns:a16="http://schemas.microsoft.com/office/drawing/2014/main" id="{679538F2-75CB-11D4-635E-B8A0EBDDFD07}"/>
              </a:ext>
            </a:extLst>
          </p:cNvPr>
          <p:cNvSpPr>
            <a:spLocks noGrp="1"/>
          </p:cNvSpPr>
          <p:nvPr>
            <p:ph idx="1"/>
          </p:nvPr>
        </p:nvSpPr>
        <p:spPr/>
        <p:txBody>
          <a:bodyPr>
            <a:normAutofit fontScale="77500" lnSpcReduction="20000"/>
          </a:bodyPr>
          <a:lstStyle/>
          <a:p>
            <a:pPr marL="514350" indent="-514350">
              <a:buAutoNum type="arabicPeriod"/>
            </a:pPr>
            <a:r>
              <a:rPr lang="en-US" dirty="0"/>
              <a:t>Introduction</a:t>
            </a:r>
          </a:p>
          <a:p>
            <a:pPr marL="514350" indent="-514350">
              <a:buAutoNum type="arabicPeriod"/>
            </a:pPr>
            <a:r>
              <a:rPr lang="en-US" dirty="0"/>
              <a:t>Exchange rate regime (XRR) – the main focus</a:t>
            </a:r>
          </a:p>
          <a:p>
            <a:pPr lvl="1">
              <a:buFont typeface="Wingdings" panose="05000000000000000000" pitchFamily="2" charset="2"/>
              <a:buChar char="§"/>
            </a:pPr>
            <a:r>
              <a:rPr lang="en-US" dirty="0"/>
              <a:t>Why focus on the XRR?</a:t>
            </a:r>
          </a:p>
          <a:p>
            <a:pPr lvl="1">
              <a:buFont typeface="Wingdings" panose="05000000000000000000" pitchFamily="2" charset="2"/>
              <a:buChar char="§"/>
            </a:pPr>
            <a:r>
              <a:rPr lang="en-US" dirty="0"/>
              <a:t>Who is responsible for the XRR?</a:t>
            </a:r>
          </a:p>
          <a:p>
            <a:pPr lvl="1">
              <a:buFont typeface="Wingdings" panose="05000000000000000000" pitchFamily="2" charset="2"/>
              <a:buChar char="§"/>
            </a:pPr>
            <a:r>
              <a:rPr lang="en-US" dirty="0"/>
              <a:t>What is the XRR?</a:t>
            </a:r>
          </a:p>
          <a:p>
            <a:pPr lvl="1">
              <a:buFont typeface="Wingdings" panose="05000000000000000000" pitchFamily="2" charset="2"/>
              <a:buChar char="§"/>
            </a:pPr>
            <a:r>
              <a:rPr lang="en-US" dirty="0"/>
              <a:t>How is the XRR managed?</a:t>
            </a:r>
          </a:p>
          <a:p>
            <a:pPr lvl="1">
              <a:buFont typeface="Wingdings" panose="05000000000000000000" pitchFamily="2" charset="2"/>
              <a:buChar char="§"/>
            </a:pPr>
            <a:r>
              <a:rPr lang="en-US" dirty="0"/>
              <a:t>Why is the XRR the way it is?</a:t>
            </a:r>
          </a:p>
          <a:p>
            <a:pPr lvl="1">
              <a:buFont typeface="Wingdings" panose="05000000000000000000" pitchFamily="2" charset="2"/>
              <a:buChar char="§"/>
            </a:pPr>
            <a:r>
              <a:rPr lang="en-US" dirty="0"/>
              <a:t>What is the problem?</a:t>
            </a:r>
          </a:p>
          <a:p>
            <a:pPr lvl="1">
              <a:buFont typeface="Wingdings" panose="05000000000000000000" pitchFamily="2" charset="2"/>
              <a:buChar char="§"/>
            </a:pPr>
            <a:r>
              <a:rPr lang="en-US" dirty="0"/>
              <a:t>What is the solution?</a:t>
            </a:r>
          </a:p>
          <a:p>
            <a:pPr lvl="1">
              <a:buFont typeface="Wingdings" panose="05000000000000000000" pitchFamily="2" charset="2"/>
              <a:buChar char="§"/>
            </a:pPr>
            <a:r>
              <a:rPr lang="en-US" dirty="0"/>
              <a:t>What does the IMF agreement say?</a:t>
            </a:r>
          </a:p>
          <a:p>
            <a:pPr lvl="1">
              <a:buFont typeface="Wingdings" panose="05000000000000000000" pitchFamily="2" charset="2"/>
              <a:buChar char="§"/>
            </a:pPr>
            <a:r>
              <a:rPr lang="en-US" dirty="0"/>
              <a:t>What is the outlook for reform?</a:t>
            </a:r>
          </a:p>
          <a:p>
            <a:pPr marL="0" indent="0">
              <a:buNone/>
            </a:pPr>
            <a:r>
              <a:rPr lang="en-US" dirty="0"/>
              <a:t>3. Excess liquidity</a:t>
            </a:r>
          </a:p>
          <a:p>
            <a:pPr marL="0" indent="0">
              <a:buNone/>
            </a:pPr>
            <a:r>
              <a:rPr lang="en-US" dirty="0"/>
              <a:t>4. Fiscal policy </a:t>
            </a:r>
          </a:p>
          <a:p>
            <a:pPr marL="0" indent="0">
              <a:buNone/>
            </a:pPr>
            <a:r>
              <a:rPr lang="en-AU" dirty="0"/>
              <a:t>5. Conclusion</a:t>
            </a:r>
          </a:p>
        </p:txBody>
      </p:sp>
    </p:spTree>
    <p:extLst>
      <p:ext uri="{BB962C8B-B14F-4D97-AF65-F5344CB8AC3E}">
        <p14:creationId xmlns:p14="http://schemas.microsoft.com/office/powerpoint/2010/main" val="18128020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1E84B-6ED0-4499-C8BD-5270F1E83C9E}"/>
              </a:ext>
            </a:extLst>
          </p:cNvPr>
          <p:cNvSpPr>
            <a:spLocks noGrp="1"/>
          </p:cNvSpPr>
          <p:nvPr>
            <p:ph type="title"/>
          </p:nvPr>
        </p:nvSpPr>
        <p:spPr/>
        <p:txBody>
          <a:bodyPr/>
          <a:lstStyle/>
          <a:p>
            <a:r>
              <a:rPr lang="en-US" dirty="0"/>
              <a:t>Excess liquidity has been a feature of the PNG economy since the late 1990s</a:t>
            </a:r>
            <a:endParaRPr lang="en-AU" dirty="0"/>
          </a:p>
        </p:txBody>
      </p:sp>
      <p:sp>
        <p:nvSpPr>
          <p:cNvPr id="3" name="Content Placeholder 2">
            <a:extLst>
              <a:ext uri="{FF2B5EF4-FFF2-40B4-BE49-F238E27FC236}">
                <a16:creationId xmlns:a16="http://schemas.microsoft.com/office/drawing/2014/main" id="{8CFFB009-1059-D5B5-CDD2-91CEE375304D}"/>
              </a:ext>
            </a:extLst>
          </p:cNvPr>
          <p:cNvSpPr>
            <a:spLocks noGrp="1"/>
          </p:cNvSpPr>
          <p:nvPr>
            <p:ph idx="1"/>
          </p:nvPr>
        </p:nvSpPr>
        <p:spPr/>
        <p:txBody>
          <a:bodyPr/>
          <a:lstStyle/>
          <a:p>
            <a:endParaRPr lang="en-AU"/>
          </a:p>
        </p:txBody>
      </p:sp>
      <p:pic>
        <p:nvPicPr>
          <p:cNvPr id="5" name="Picture 4">
            <a:extLst>
              <a:ext uri="{FF2B5EF4-FFF2-40B4-BE49-F238E27FC236}">
                <a16:creationId xmlns:a16="http://schemas.microsoft.com/office/drawing/2014/main" id="{4E6C3C34-B745-C004-58F9-5E576C1F60FD}"/>
              </a:ext>
            </a:extLst>
          </p:cNvPr>
          <p:cNvPicPr>
            <a:picLocks noChangeAspect="1"/>
          </p:cNvPicPr>
          <p:nvPr/>
        </p:nvPicPr>
        <p:blipFill>
          <a:blip r:embed="rId2"/>
          <a:stretch>
            <a:fillRect/>
          </a:stretch>
        </p:blipFill>
        <p:spPr>
          <a:xfrm>
            <a:off x="448654" y="1924575"/>
            <a:ext cx="11365776" cy="3997923"/>
          </a:xfrm>
          <a:prstGeom prst="rect">
            <a:avLst/>
          </a:prstGeom>
        </p:spPr>
      </p:pic>
    </p:spTree>
    <p:extLst>
      <p:ext uri="{BB962C8B-B14F-4D97-AF65-F5344CB8AC3E}">
        <p14:creationId xmlns:p14="http://schemas.microsoft.com/office/powerpoint/2010/main" val="807537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D0AC-9FB5-3167-1118-794D8B2A85C1}"/>
              </a:ext>
            </a:extLst>
          </p:cNvPr>
          <p:cNvSpPr>
            <a:spLocks noGrp="1"/>
          </p:cNvSpPr>
          <p:nvPr>
            <p:ph type="title"/>
          </p:nvPr>
        </p:nvSpPr>
        <p:spPr/>
        <p:txBody>
          <a:bodyPr/>
          <a:lstStyle/>
          <a:p>
            <a:pPr algn="ctr"/>
            <a:r>
              <a:rPr lang="en-AU" dirty="0"/>
              <a:t>Problems with the full allotment proposal</a:t>
            </a:r>
          </a:p>
        </p:txBody>
      </p:sp>
      <p:sp>
        <p:nvSpPr>
          <p:cNvPr id="3" name="Content Placeholder 2">
            <a:extLst>
              <a:ext uri="{FF2B5EF4-FFF2-40B4-BE49-F238E27FC236}">
                <a16:creationId xmlns:a16="http://schemas.microsoft.com/office/drawing/2014/main" id="{AA54011C-CDA3-04BA-86E2-8757065F04D2}"/>
              </a:ext>
            </a:extLst>
          </p:cNvPr>
          <p:cNvSpPr>
            <a:spLocks noGrp="1"/>
          </p:cNvSpPr>
          <p:nvPr>
            <p:ph idx="1"/>
          </p:nvPr>
        </p:nvSpPr>
        <p:spPr/>
        <p:txBody>
          <a:bodyPr>
            <a:normAutofit fontScale="92500" lnSpcReduction="20000"/>
          </a:bodyPr>
          <a:lstStyle/>
          <a:p>
            <a:r>
              <a:rPr lang="en-AU" dirty="0"/>
              <a:t>Most excess liquidity is with the two foreign banks, and they have limits on how many T Bills/CBBs they can buy.</a:t>
            </a:r>
          </a:p>
          <a:p>
            <a:r>
              <a:rPr lang="en-AU" dirty="0"/>
              <a:t>KFR too high at 3.5%. Cf 364-day T-Bills at 3.05%</a:t>
            </a:r>
          </a:p>
          <a:p>
            <a:r>
              <a:rPr lang="en-AU" dirty="0"/>
              <a:t>Remunerating bank deposits will crowd out private lending.</a:t>
            </a:r>
          </a:p>
          <a:p>
            <a:r>
              <a:rPr lang="en-AU" dirty="0"/>
              <a:t>A subsidy to the private sector</a:t>
            </a:r>
          </a:p>
          <a:p>
            <a:r>
              <a:rPr lang="en-AU" dirty="0"/>
              <a:t>Financial implications for BPNG.</a:t>
            </a:r>
          </a:p>
          <a:p>
            <a:r>
              <a:rPr lang="en-AU" dirty="0"/>
              <a:t>Untested instrument outside of Europe. </a:t>
            </a:r>
          </a:p>
          <a:p>
            <a:r>
              <a:rPr lang="en-AU" dirty="0"/>
              <a:t>Alternatives (all very difficult)</a:t>
            </a:r>
          </a:p>
          <a:p>
            <a:pPr lvl="1"/>
            <a:r>
              <a:rPr lang="en-AU" dirty="0"/>
              <a:t>Increase the CRR.</a:t>
            </a:r>
          </a:p>
          <a:p>
            <a:pPr lvl="1"/>
            <a:r>
              <a:rPr lang="en-AU" dirty="0"/>
              <a:t>Reduce government deposits in commercial banks</a:t>
            </a:r>
          </a:p>
          <a:p>
            <a:pPr lvl="1"/>
            <a:r>
              <a:rPr lang="en-AU" dirty="0"/>
              <a:t>Increase bank lending </a:t>
            </a:r>
          </a:p>
          <a:p>
            <a:endParaRPr lang="en-AU" dirty="0"/>
          </a:p>
        </p:txBody>
      </p:sp>
    </p:spTree>
    <p:extLst>
      <p:ext uri="{BB962C8B-B14F-4D97-AF65-F5344CB8AC3E}">
        <p14:creationId xmlns:p14="http://schemas.microsoft.com/office/powerpoint/2010/main" val="18373438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Fiscal policy</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4135369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0D0AC-9FB5-3167-1118-794D8B2A85C1}"/>
              </a:ext>
            </a:extLst>
          </p:cNvPr>
          <p:cNvSpPr>
            <a:spLocks noGrp="1"/>
          </p:cNvSpPr>
          <p:nvPr>
            <p:ph type="title"/>
          </p:nvPr>
        </p:nvSpPr>
        <p:spPr/>
        <p:txBody>
          <a:bodyPr/>
          <a:lstStyle/>
          <a:p>
            <a:pPr algn="ctr"/>
            <a:r>
              <a:rPr lang="en-AU" dirty="0"/>
              <a:t>Era of deficits</a:t>
            </a:r>
          </a:p>
        </p:txBody>
      </p:sp>
      <p:sp>
        <p:nvSpPr>
          <p:cNvPr id="3" name="Content Placeholder 2">
            <a:extLst>
              <a:ext uri="{FF2B5EF4-FFF2-40B4-BE49-F238E27FC236}">
                <a16:creationId xmlns:a16="http://schemas.microsoft.com/office/drawing/2014/main" id="{AA54011C-CDA3-04BA-86E2-8757065F04D2}"/>
              </a:ext>
            </a:extLst>
          </p:cNvPr>
          <p:cNvSpPr>
            <a:spLocks noGrp="1"/>
          </p:cNvSpPr>
          <p:nvPr>
            <p:ph idx="1"/>
          </p:nvPr>
        </p:nvSpPr>
        <p:spPr/>
        <p:txBody>
          <a:bodyPr/>
          <a:lstStyle/>
          <a:p>
            <a:endParaRPr lang="en-AU" dirty="0"/>
          </a:p>
        </p:txBody>
      </p:sp>
      <p:pic>
        <p:nvPicPr>
          <p:cNvPr id="4" name="Picture 3">
            <a:extLst>
              <a:ext uri="{FF2B5EF4-FFF2-40B4-BE49-F238E27FC236}">
                <a16:creationId xmlns:a16="http://schemas.microsoft.com/office/drawing/2014/main" id="{68618DAD-65B4-8854-EAE1-193C45851A8F}"/>
              </a:ext>
            </a:extLst>
          </p:cNvPr>
          <p:cNvPicPr>
            <a:picLocks noChangeAspect="1"/>
          </p:cNvPicPr>
          <p:nvPr/>
        </p:nvPicPr>
        <p:blipFill>
          <a:blip r:embed="rId2"/>
          <a:stretch>
            <a:fillRect/>
          </a:stretch>
        </p:blipFill>
        <p:spPr>
          <a:xfrm>
            <a:off x="1828967" y="1690688"/>
            <a:ext cx="8043903" cy="4834900"/>
          </a:xfrm>
          <a:prstGeom prst="rect">
            <a:avLst/>
          </a:prstGeom>
        </p:spPr>
      </p:pic>
    </p:spTree>
    <p:extLst>
      <p:ext uri="{BB962C8B-B14F-4D97-AF65-F5344CB8AC3E}">
        <p14:creationId xmlns:p14="http://schemas.microsoft.com/office/powerpoint/2010/main" val="11012041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57114-F52D-9235-7D0F-AF179324D91C}"/>
              </a:ext>
            </a:extLst>
          </p:cNvPr>
          <p:cNvSpPr>
            <a:spLocks noGrp="1"/>
          </p:cNvSpPr>
          <p:nvPr>
            <p:ph type="title"/>
          </p:nvPr>
        </p:nvSpPr>
        <p:spPr/>
        <p:txBody>
          <a:bodyPr/>
          <a:lstStyle/>
          <a:p>
            <a:r>
              <a:rPr lang="en-US" dirty="0"/>
              <a:t>Fiscal reform</a:t>
            </a:r>
            <a:endParaRPr lang="en-AU" dirty="0"/>
          </a:p>
        </p:txBody>
      </p:sp>
      <p:sp>
        <p:nvSpPr>
          <p:cNvPr id="3" name="Content Placeholder 2">
            <a:extLst>
              <a:ext uri="{FF2B5EF4-FFF2-40B4-BE49-F238E27FC236}">
                <a16:creationId xmlns:a16="http://schemas.microsoft.com/office/drawing/2014/main" id="{744D5A3B-1899-6227-BD15-9DE68E274203}"/>
              </a:ext>
            </a:extLst>
          </p:cNvPr>
          <p:cNvSpPr>
            <a:spLocks noGrp="1"/>
          </p:cNvSpPr>
          <p:nvPr>
            <p:ph idx="1"/>
          </p:nvPr>
        </p:nvSpPr>
        <p:spPr/>
        <p:txBody>
          <a:bodyPr/>
          <a:lstStyle/>
          <a:p>
            <a:r>
              <a:rPr lang="en-US" dirty="0"/>
              <a:t>Government has committed to eliminate the deficit by 2027.</a:t>
            </a:r>
          </a:p>
          <a:p>
            <a:r>
              <a:rPr lang="en-US" dirty="0"/>
              <a:t>This is also part of the IMF program.</a:t>
            </a:r>
          </a:p>
          <a:p>
            <a:r>
              <a:rPr lang="en-US" dirty="0"/>
              <a:t>The government’s fiscal correction path is built on strict expenditure restraint and strong revenue growth.</a:t>
            </a:r>
            <a:endParaRPr lang="en-AU" dirty="0"/>
          </a:p>
        </p:txBody>
      </p:sp>
    </p:spTree>
    <p:extLst>
      <p:ext uri="{BB962C8B-B14F-4D97-AF65-F5344CB8AC3E}">
        <p14:creationId xmlns:p14="http://schemas.microsoft.com/office/powerpoint/2010/main" val="7964188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4B1C-FC95-7A41-726A-157FBE075FBB}"/>
              </a:ext>
            </a:extLst>
          </p:cNvPr>
          <p:cNvSpPr>
            <a:spLocks noGrp="1"/>
          </p:cNvSpPr>
          <p:nvPr>
            <p:ph type="title"/>
          </p:nvPr>
        </p:nvSpPr>
        <p:spPr/>
        <p:txBody>
          <a:bodyPr>
            <a:normAutofit/>
          </a:bodyPr>
          <a:lstStyle/>
          <a:p>
            <a:pPr algn="ctr"/>
            <a:r>
              <a:rPr lang="en-US" dirty="0"/>
              <a:t>Budget forecasts show strong revenue growth and expenditure restraint </a:t>
            </a:r>
            <a:endParaRPr lang="en-AU" dirty="0"/>
          </a:p>
        </p:txBody>
      </p:sp>
      <p:pic>
        <p:nvPicPr>
          <p:cNvPr id="4" name="Content Placeholder 3">
            <a:extLst>
              <a:ext uri="{FF2B5EF4-FFF2-40B4-BE49-F238E27FC236}">
                <a16:creationId xmlns:a16="http://schemas.microsoft.com/office/drawing/2014/main" id="{2CBAF72D-DAF6-3C46-AA87-3560327258F0}"/>
              </a:ext>
            </a:extLst>
          </p:cNvPr>
          <p:cNvPicPr>
            <a:picLocks noGrp="1" noChangeAspect="1"/>
          </p:cNvPicPr>
          <p:nvPr>
            <p:ph idx="1"/>
          </p:nvPr>
        </p:nvPicPr>
        <p:blipFill>
          <a:blip r:embed="rId2"/>
          <a:stretch>
            <a:fillRect/>
          </a:stretch>
        </p:blipFill>
        <p:spPr>
          <a:xfrm>
            <a:off x="1524000" y="1802842"/>
            <a:ext cx="9104243" cy="4922619"/>
          </a:xfrm>
          <a:prstGeom prst="rect">
            <a:avLst/>
          </a:prstGeom>
        </p:spPr>
      </p:pic>
    </p:spTree>
    <p:extLst>
      <p:ext uri="{BB962C8B-B14F-4D97-AF65-F5344CB8AC3E}">
        <p14:creationId xmlns:p14="http://schemas.microsoft.com/office/powerpoint/2010/main" val="8609795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normAutofit/>
          </a:bodyPr>
          <a:lstStyle/>
          <a:p>
            <a:pPr algn="ctr"/>
            <a:r>
              <a:rPr lang="en-AU" dirty="0"/>
              <a:t>Conclusion</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12143869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4B1C-FC95-7A41-726A-157FBE075FBB}"/>
              </a:ext>
            </a:extLst>
          </p:cNvPr>
          <p:cNvSpPr>
            <a:spLocks noGrp="1"/>
          </p:cNvSpPr>
          <p:nvPr>
            <p:ph type="title"/>
          </p:nvPr>
        </p:nvSpPr>
        <p:spPr/>
        <p:txBody>
          <a:bodyPr/>
          <a:lstStyle/>
          <a:p>
            <a:pPr algn="ctr"/>
            <a:r>
              <a:rPr lang="en-US" dirty="0"/>
              <a:t>Conclusion</a:t>
            </a:r>
            <a:endParaRPr lang="en-AU" dirty="0"/>
          </a:p>
        </p:txBody>
      </p:sp>
      <p:sp>
        <p:nvSpPr>
          <p:cNvPr id="3" name="Content Placeholder 2">
            <a:extLst>
              <a:ext uri="{FF2B5EF4-FFF2-40B4-BE49-F238E27FC236}">
                <a16:creationId xmlns:a16="http://schemas.microsoft.com/office/drawing/2014/main" id="{3143BB1C-E8B0-AA26-13D1-EDA152555153}"/>
              </a:ext>
            </a:extLst>
          </p:cNvPr>
          <p:cNvSpPr>
            <a:spLocks noGrp="1"/>
          </p:cNvSpPr>
          <p:nvPr>
            <p:ph idx="1"/>
          </p:nvPr>
        </p:nvSpPr>
        <p:spPr/>
        <p:txBody>
          <a:bodyPr/>
          <a:lstStyle/>
          <a:p>
            <a:r>
              <a:rPr lang="en-US" dirty="0"/>
              <a:t>The government faces a number of difficult macroeconomic challenges.</a:t>
            </a:r>
          </a:p>
          <a:p>
            <a:r>
              <a:rPr lang="en-US" dirty="0"/>
              <a:t>A return to current account convertibility (an end to FX rationing) is the key growth-promoting and fiscal-disciplining reform the government can take.</a:t>
            </a:r>
          </a:p>
          <a:p>
            <a:pPr lvl="1"/>
            <a:r>
              <a:rPr lang="en-US" dirty="0"/>
              <a:t>Either government could legislate this, or BPNG could commit to </a:t>
            </a:r>
            <a:r>
              <a:rPr lang="en-US"/>
              <a:t>it. </a:t>
            </a:r>
            <a:endParaRPr lang="en-US" dirty="0"/>
          </a:p>
          <a:p>
            <a:pPr marL="0" indent="0">
              <a:buNone/>
            </a:pPr>
            <a:endParaRPr lang="en-US" dirty="0"/>
          </a:p>
          <a:p>
            <a:endParaRPr lang="en-US" dirty="0"/>
          </a:p>
          <a:p>
            <a:endParaRPr lang="en-US" dirty="0"/>
          </a:p>
          <a:p>
            <a:pPr lvl="1"/>
            <a:endParaRPr lang="en-AU" dirty="0"/>
          </a:p>
        </p:txBody>
      </p:sp>
    </p:spTree>
    <p:extLst>
      <p:ext uri="{BB962C8B-B14F-4D97-AF65-F5344CB8AC3E}">
        <p14:creationId xmlns:p14="http://schemas.microsoft.com/office/powerpoint/2010/main" val="1226194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6E56-665A-4EF8-5A7A-7FEFF8174ABC}"/>
              </a:ext>
            </a:extLst>
          </p:cNvPr>
          <p:cNvSpPr>
            <a:spLocks noGrp="1"/>
          </p:cNvSpPr>
          <p:nvPr>
            <p:ph type="title"/>
          </p:nvPr>
        </p:nvSpPr>
        <p:spPr>
          <a:xfrm>
            <a:off x="844550" y="2486819"/>
            <a:ext cx="10515600" cy="2852737"/>
          </a:xfrm>
        </p:spPr>
        <p:txBody>
          <a:bodyPr>
            <a:normAutofit fontScale="90000"/>
          </a:bodyPr>
          <a:lstStyle/>
          <a:p>
            <a:pPr algn="ctr"/>
            <a:r>
              <a:rPr lang="en-AU" sz="8000" dirty="0" err="1"/>
              <a:t>Tenkyu</a:t>
            </a:r>
            <a:r>
              <a:rPr lang="en-AU" sz="8000" dirty="0"/>
              <a:t> </a:t>
            </a:r>
            <a:r>
              <a:rPr lang="en-AU" sz="8000" dirty="0" err="1"/>
              <a:t>tru</a:t>
            </a:r>
            <a:r>
              <a:rPr lang="en-AU" sz="8000" dirty="0"/>
              <a:t>!</a:t>
            </a:r>
            <a:br>
              <a:rPr lang="en-AU" dirty="0"/>
            </a:br>
            <a:br>
              <a:rPr lang="en-AU" dirty="0"/>
            </a:br>
            <a:r>
              <a:rPr lang="en-AU" sz="4900" dirty="0" err="1">
                <a:hlinkClick r:id="rId2"/>
              </a:rPr>
              <a:t>Devpolicy</a:t>
            </a:r>
            <a:r>
              <a:rPr lang="en-AU" sz="4900" dirty="0">
                <a:hlinkClick r:id="rId2"/>
              </a:rPr>
              <a:t> Blog</a:t>
            </a:r>
            <a:br>
              <a:rPr lang="en-AU" sz="4900" dirty="0"/>
            </a:br>
            <a:r>
              <a:rPr lang="en-AU" sz="4900" dirty="0">
                <a:hlinkClick r:id="rId3"/>
              </a:rPr>
              <a:t>PNG Economic Database</a:t>
            </a:r>
            <a:br>
              <a:rPr lang="en-AU" sz="4900" dirty="0"/>
            </a:br>
            <a:r>
              <a:rPr lang="en-AU" sz="4900" dirty="0">
                <a:hlinkClick r:id="rId4"/>
              </a:rPr>
              <a:t>PNG Budget Database</a:t>
            </a:r>
            <a:endParaRPr lang="en-AU" dirty="0"/>
          </a:p>
        </p:txBody>
      </p:sp>
      <p:sp>
        <p:nvSpPr>
          <p:cNvPr id="3" name="Text Placeholder 2">
            <a:extLst>
              <a:ext uri="{FF2B5EF4-FFF2-40B4-BE49-F238E27FC236}">
                <a16:creationId xmlns:a16="http://schemas.microsoft.com/office/drawing/2014/main" id="{F04EF88C-48F1-BC76-EAFC-446A3643E4F2}"/>
              </a:ext>
            </a:extLst>
          </p:cNvPr>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192981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7945-4098-2510-2CCE-2EC329419372}"/>
              </a:ext>
            </a:extLst>
          </p:cNvPr>
          <p:cNvSpPr>
            <a:spLocks noGrp="1"/>
          </p:cNvSpPr>
          <p:nvPr>
            <p:ph type="title"/>
          </p:nvPr>
        </p:nvSpPr>
        <p:spPr>
          <a:solidFill>
            <a:schemeClr val="accent1">
              <a:lumMod val="75000"/>
            </a:schemeClr>
          </a:solidFill>
        </p:spPr>
        <p:txBody>
          <a:bodyPr/>
          <a:lstStyle/>
          <a:p>
            <a:pPr algn="ctr"/>
            <a:r>
              <a:rPr lang="en-AU" dirty="0"/>
              <a:t>Why focus on the XR regime?</a:t>
            </a:r>
            <a:br>
              <a:rPr lang="en-AU" dirty="0"/>
            </a:br>
            <a:endParaRPr lang="en-AU" dirty="0"/>
          </a:p>
        </p:txBody>
      </p:sp>
      <p:sp>
        <p:nvSpPr>
          <p:cNvPr id="3" name="Text Placeholder 2">
            <a:extLst>
              <a:ext uri="{FF2B5EF4-FFF2-40B4-BE49-F238E27FC236}">
                <a16:creationId xmlns:a16="http://schemas.microsoft.com/office/drawing/2014/main" id="{9B16FB2F-9455-834B-84CC-1F83032EAE53}"/>
              </a:ext>
            </a:extLst>
          </p:cNvPr>
          <p:cNvSpPr>
            <a:spLocks noGrp="1"/>
          </p:cNvSpPr>
          <p:nvPr>
            <p:ph type="body" idx="1"/>
          </p:nvPr>
        </p:nvSpPr>
        <p:spPr/>
        <p:txBody>
          <a:bodyPr/>
          <a:lstStyle/>
          <a:p>
            <a:endParaRPr lang="en-AU"/>
          </a:p>
        </p:txBody>
      </p:sp>
    </p:spTree>
    <p:extLst>
      <p:ext uri="{BB962C8B-B14F-4D97-AF65-F5344CB8AC3E}">
        <p14:creationId xmlns:p14="http://schemas.microsoft.com/office/powerpoint/2010/main" val="219758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F1ACC-5EDF-EF5A-C06C-D3EFF8FC13D6}"/>
              </a:ext>
            </a:extLst>
          </p:cNvPr>
          <p:cNvSpPr>
            <a:spLocks noGrp="1"/>
          </p:cNvSpPr>
          <p:nvPr>
            <p:ph type="title"/>
          </p:nvPr>
        </p:nvSpPr>
        <p:spPr/>
        <p:txBody>
          <a:bodyPr/>
          <a:lstStyle/>
          <a:p>
            <a:pPr algn="ctr"/>
            <a:r>
              <a:rPr lang="en-AU" dirty="0"/>
              <a:t>(a) The most important issue for business</a:t>
            </a:r>
          </a:p>
        </p:txBody>
      </p:sp>
      <p:sp>
        <p:nvSpPr>
          <p:cNvPr id="5" name="TextBox 4">
            <a:extLst>
              <a:ext uri="{FF2B5EF4-FFF2-40B4-BE49-F238E27FC236}">
                <a16:creationId xmlns:a16="http://schemas.microsoft.com/office/drawing/2014/main" id="{7AF11B42-34C3-7BB5-86E7-495B4F5A1D7E}"/>
              </a:ext>
            </a:extLst>
          </p:cNvPr>
          <p:cNvSpPr txBox="1"/>
          <p:nvPr/>
        </p:nvSpPr>
        <p:spPr>
          <a:xfrm>
            <a:off x="2305878" y="1355522"/>
            <a:ext cx="8719931" cy="369332"/>
          </a:xfrm>
          <a:prstGeom prst="rect">
            <a:avLst/>
          </a:prstGeom>
          <a:noFill/>
        </p:spPr>
        <p:txBody>
          <a:bodyPr wrap="square" rtlCol="0">
            <a:spAutoFit/>
          </a:bodyPr>
          <a:lstStyle/>
          <a:p>
            <a:r>
              <a:rPr lang="en-AU" dirty="0"/>
              <a:t>Business Advantage CEO ratings of concerns (5 point scale); rating on top of column</a:t>
            </a:r>
          </a:p>
        </p:txBody>
      </p:sp>
      <p:sp>
        <p:nvSpPr>
          <p:cNvPr id="4" name="Content Placeholder 3">
            <a:extLst>
              <a:ext uri="{FF2B5EF4-FFF2-40B4-BE49-F238E27FC236}">
                <a16:creationId xmlns:a16="http://schemas.microsoft.com/office/drawing/2014/main" id="{E376F42E-D147-2A82-591D-5AB348C96C66}"/>
              </a:ext>
            </a:extLst>
          </p:cNvPr>
          <p:cNvSpPr>
            <a:spLocks noGrp="1"/>
          </p:cNvSpPr>
          <p:nvPr>
            <p:ph idx="1"/>
          </p:nvPr>
        </p:nvSpPr>
        <p:spPr/>
        <p:txBody>
          <a:bodyPr/>
          <a:lstStyle/>
          <a:p>
            <a:endParaRPr lang="en-AU" dirty="0"/>
          </a:p>
        </p:txBody>
      </p:sp>
      <p:graphicFrame>
        <p:nvGraphicFramePr>
          <p:cNvPr id="6" name="Chart 5">
            <a:extLst>
              <a:ext uri="{FF2B5EF4-FFF2-40B4-BE49-F238E27FC236}">
                <a16:creationId xmlns:a16="http://schemas.microsoft.com/office/drawing/2014/main" id="{00000000-0008-0000-0000-000007000000}"/>
              </a:ext>
            </a:extLst>
          </p:cNvPr>
          <p:cNvGraphicFramePr>
            <a:graphicFrameLocks/>
          </p:cNvGraphicFramePr>
          <p:nvPr>
            <p:extLst>
              <p:ext uri="{D42A27DB-BD31-4B8C-83A1-F6EECF244321}">
                <p14:modId xmlns:p14="http://schemas.microsoft.com/office/powerpoint/2010/main" val="84406417"/>
              </p:ext>
            </p:extLst>
          </p:nvPr>
        </p:nvGraphicFramePr>
        <p:xfrm>
          <a:off x="1775791" y="2057399"/>
          <a:ext cx="9578009" cy="4119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15032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Graphic spid="6" grpId="0">
        <p:bldSub>
          <a:bldChart bld="series"/>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4B4B2458-F806-41E6-A865-128CC63252F1" descr="PHOTO-2023-07-27-20-14-37.jpg">
            <a:extLst>
              <a:ext uri="{FF2B5EF4-FFF2-40B4-BE49-F238E27FC236}">
                <a16:creationId xmlns:a16="http://schemas.microsoft.com/office/drawing/2014/main" id="{4AB9BF2E-3A4A-67BD-9443-03D724173DC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9459"/>
          <a:stretch/>
        </p:blipFill>
        <p:spPr bwMode="auto">
          <a:xfrm>
            <a:off x="1244118" y="47049"/>
            <a:ext cx="8095963" cy="3381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488F4679-8ADD-465C-846C-1A579BD39837" descr="PHOTO-2023-07-27-18-31-40.jpg">
            <a:extLst>
              <a:ext uri="{FF2B5EF4-FFF2-40B4-BE49-F238E27FC236}">
                <a16:creationId xmlns:a16="http://schemas.microsoft.com/office/drawing/2014/main" id="{D61AAEE8-0300-F07B-70A8-D06EB98FB0B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r="-205" b="74549"/>
          <a:stretch/>
        </p:blipFill>
        <p:spPr bwMode="auto">
          <a:xfrm>
            <a:off x="2200851" y="2832652"/>
            <a:ext cx="8911245" cy="29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4277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A7E6E-2CC7-1493-99CD-C6319B98032E}"/>
              </a:ext>
            </a:extLst>
          </p:cNvPr>
          <p:cNvSpPr>
            <a:spLocks noGrp="1"/>
          </p:cNvSpPr>
          <p:nvPr>
            <p:ph type="title"/>
          </p:nvPr>
        </p:nvSpPr>
        <p:spPr>
          <a:xfrm>
            <a:off x="291548" y="365125"/>
            <a:ext cx="11062252" cy="1325563"/>
          </a:xfrm>
        </p:spPr>
        <p:txBody>
          <a:bodyPr/>
          <a:lstStyle/>
          <a:p>
            <a:pPr algn="ctr"/>
            <a:r>
              <a:rPr lang="en-AU" dirty="0"/>
              <a:t>(b) A number of economic indicators point to a serious problem/big changes</a:t>
            </a:r>
          </a:p>
        </p:txBody>
      </p:sp>
      <p:sp>
        <p:nvSpPr>
          <p:cNvPr id="3" name="Content Placeholder 2">
            <a:extLst>
              <a:ext uri="{FF2B5EF4-FFF2-40B4-BE49-F238E27FC236}">
                <a16:creationId xmlns:a16="http://schemas.microsoft.com/office/drawing/2014/main" id="{46521C71-94D7-DFAD-E7F4-534C4852FD39}"/>
              </a:ext>
            </a:extLst>
          </p:cNvPr>
          <p:cNvSpPr>
            <a:spLocks noGrp="1"/>
          </p:cNvSpPr>
          <p:nvPr>
            <p:ph idx="1"/>
          </p:nvPr>
        </p:nvSpPr>
        <p:spPr>
          <a:xfrm>
            <a:off x="838200" y="1690688"/>
            <a:ext cx="10515600" cy="4486275"/>
          </a:xfrm>
        </p:spPr>
        <p:txBody>
          <a:bodyPr/>
          <a:lstStyle/>
          <a:p>
            <a:pPr marL="0" indent="0" algn="ctr">
              <a:buNone/>
            </a:pPr>
            <a:r>
              <a:rPr lang="en-AU" dirty="0"/>
              <a:t>(</a:t>
            </a:r>
            <a:r>
              <a:rPr lang="en-AU" dirty="0" err="1"/>
              <a:t>i</a:t>
            </a:r>
            <a:r>
              <a:rPr lang="en-AU" dirty="0"/>
              <a:t>) Real exchange rate at the same level as the end of the boom</a:t>
            </a:r>
          </a:p>
        </p:txBody>
      </p:sp>
      <p:pic>
        <p:nvPicPr>
          <p:cNvPr id="7" name="Picture 6">
            <a:extLst>
              <a:ext uri="{FF2B5EF4-FFF2-40B4-BE49-F238E27FC236}">
                <a16:creationId xmlns:a16="http://schemas.microsoft.com/office/drawing/2014/main" id="{39BEAF50-9123-1145-80E2-3D9789ADAF3C}"/>
              </a:ext>
            </a:extLst>
          </p:cNvPr>
          <p:cNvPicPr>
            <a:picLocks noChangeAspect="1"/>
          </p:cNvPicPr>
          <p:nvPr/>
        </p:nvPicPr>
        <p:blipFill>
          <a:blip r:embed="rId3"/>
          <a:stretch>
            <a:fillRect/>
          </a:stretch>
        </p:blipFill>
        <p:spPr>
          <a:xfrm>
            <a:off x="1670078" y="2209258"/>
            <a:ext cx="9012436" cy="4315277"/>
          </a:xfrm>
          <a:prstGeom prst="rect">
            <a:avLst/>
          </a:prstGeom>
        </p:spPr>
      </p:pic>
    </p:spTree>
    <p:extLst>
      <p:ext uri="{BB962C8B-B14F-4D97-AF65-F5344CB8AC3E}">
        <p14:creationId xmlns:p14="http://schemas.microsoft.com/office/powerpoint/2010/main" val="2502533417"/>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005CC-C1D8-2D90-5CC7-58C6F4B82131}"/>
              </a:ext>
            </a:extLst>
          </p:cNvPr>
          <p:cNvSpPr>
            <a:spLocks noGrp="1"/>
          </p:cNvSpPr>
          <p:nvPr>
            <p:ph type="title"/>
          </p:nvPr>
        </p:nvSpPr>
        <p:spPr/>
        <p:txBody>
          <a:bodyPr>
            <a:normAutofit fontScale="90000"/>
          </a:bodyPr>
          <a:lstStyle/>
          <a:p>
            <a:pPr algn="ctr"/>
            <a:br>
              <a:rPr lang="en-AU" dirty="0"/>
            </a:br>
            <a:r>
              <a:rPr lang="en-AU" sz="3100" dirty="0"/>
              <a:t>(ii) Nominal exchange rate has become much more stable over time against the USD</a:t>
            </a:r>
          </a:p>
        </p:txBody>
      </p:sp>
      <p:sp>
        <p:nvSpPr>
          <p:cNvPr id="7" name="Content Placeholder 6">
            <a:extLst>
              <a:ext uri="{FF2B5EF4-FFF2-40B4-BE49-F238E27FC236}">
                <a16:creationId xmlns:a16="http://schemas.microsoft.com/office/drawing/2014/main" id="{96DDE760-3A11-D161-CD41-22B3F7B538DB}"/>
              </a:ext>
            </a:extLst>
          </p:cNvPr>
          <p:cNvSpPr>
            <a:spLocks noGrp="1"/>
          </p:cNvSpPr>
          <p:nvPr>
            <p:ph idx="1"/>
          </p:nvPr>
        </p:nvSpPr>
        <p:spPr/>
        <p:txBody>
          <a:bodyPr/>
          <a:lstStyle/>
          <a:p>
            <a:endParaRPr lang="en-AU" dirty="0"/>
          </a:p>
        </p:txBody>
      </p:sp>
      <p:sp>
        <p:nvSpPr>
          <p:cNvPr id="8" name="Content Placeholder 2">
            <a:extLst>
              <a:ext uri="{FF2B5EF4-FFF2-40B4-BE49-F238E27FC236}">
                <a16:creationId xmlns:a16="http://schemas.microsoft.com/office/drawing/2014/main" id="{3580A903-7A1D-32C3-AE31-EE6D55AD05AE}"/>
              </a:ext>
            </a:extLst>
          </p:cNvPr>
          <p:cNvSpPr txBox="1">
            <a:spLocks/>
          </p:cNvSpPr>
          <p:nvPr/>
        </p:nvSpPr>
        <p:spPr>
          <a:xfrm>
            <a:off x="64604" y="6524535"/>
            <a:ext cx="11516139" cy="582155"/>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t>(Kina </a:t>
            </a:r>
            <a:r>
              <a:rPr lang="en-AU" b="1" i="1" dirty="0"/>
              <a:t>appreciated</a:t>
            </a:r>
            <a:r>
              <a:rPr lang="en-AU" dirty="0"/>
              <a:t> 17% on a trade-weighted nominal basis from end-2021 to Sep 2022 (BPNG stats))</a:t>
            </a:r>
          </a:p>
        </p:txBody>
      </p:sp>
      <p:pic>
        <p:nvPicPr>
          <p:cNvPr id="10" name="Picture 9">
            <a:extLst>
              <a:ext uri="{FF2B5EF4-FFF2-40B4-BE49-F238E27FC236}">
                <a16:creationId xmlns:a16="http://schemas.microsoft.com/office/drawing/2014/main" id="{70BADDCC-2D70-32CD-865B-7FBD818DD4C0}"/>
              </a:ext>
            </a:extLst>
          </p:cNvPr>
          <p:cNvPicPr>
            <a:picLocks noChangeAspect="1"/>
          </p:cNvPicPr>
          <p:nvPr/>
        </p:nvPicPr>
        <p:blipFill>
          <a:blip r:embed="rId2"/>
          <a:stretch>
            <a:fillRect/>
          </a:stretch>
        </p:blipFill>
        <p:spPr>
          <a:xfrm>
            <a:off x="1510748" y="1929040"/>
            <a:ext cx="9700591" cy="4351338"/>
          </a:xfrm>
          <a:prstGeom prst="rect">
            <a:avLst/>
          </a:prstGeom>
        </p:spPr>
      </p:pic>
    </p:spTree>
    <p:extLst>
      <p:ext uri="{BB962C8B-B14F-4D97-AF65-F5344CB8AC3E}">
        <p14:creationId xmlns:p14="http://schemas.microsoft.com/office/powerpoint/2010/main" val="3889293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2319</TotalTime>
  <Words>2219</Words>
  <Application>Microsoft Office PowerPoint</Application>
  <PresentationFormat>Widescreen</PresentationFormat>
  <Paragraphs>213</Paragraphs>
  <Slides>48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Century Schoolbook</vt:lpstr>
      <vt:lpstr>Wingdings</vt:lpstr>
      <vt:lpstr>Office Theme</vt:lpstr>
      <vt:lpstr>Contemporary macroeconomic issues in PNG </vt:lpstr>
      <vt:lpstr>Introduction </vt:lpstr>
      <vt:lpstr>Approach</vt:lpstr>
      <vt:lpstr>Structure</vt:lpstr>
      <vt:lpstr>Why focus on the XR regime? </vt:lpstr>
      <vt:lpstr>(a) The most important issue for business</vt:lpstr>
      <vt:lpstr>PowerPoint Presentation</vt:lpstr>
      <vt:lpstr>(b) A number of economic indicators point to a serious problem/big changes</vt:lpstr>
      <vt:lpstr> (ii) Nominal exchange rate has become much more stable over time against the USD</vt:lpstr>
      <vt:lpstr>(iii) Imports are not growing </vt:lpstr>
      <vt:lpstr>(iv) FX reserves were falling but now at historic highs</vt:lpstr>
      <vt:lpstr>(BPNG explanation that high level of reserves necessary for debt service payments not convincing)</vt:lpstr>
      <vt:lpstr>(c) XR regime often misunderstood</vt:lpstr>
      <vt:lpstr>(d) Not much discussed relative to its importance</vt:lpstr>
      <vt:lpstr>Who is responsible for the XR regime, and subject to what constraints? </vt:lpstr>
      <vt:lpstr>Before 2000</vt:lpstr>
      <vt:lpstr>After 2000</vt:lpstr>
      <vt:lpstr>What is the XR regime? </vt:lpstr>
      <vt:lpstr>Up to 2014</vt:lpstr>
      <vt:lpstr>From 2014</vt:lpstr>
      <vt:lpstr>Five FX regimes since 2014.</vt:lpstr>
      <vt:lpstr>How is the XR regime managed? </vt:lpstr>
      <vt:lpstr>Instruments to manage the exchange rate</vt:lpstr>
      <vt:lpstr>The PGK is increasingly stuck</vt:lpstr>
      <vt:lpstr>Why is the XR regime the way it is?  </vt:lpstr>
      <vt:lpstr>Rationale</vt:lpstr>
      <vt:lpstr>Change in BPNG mandate</vt:lpstr>
      <vt:lpstr>What is the problem?  </vt:lpstr>
      <vt:lpstr>FX rationing (non-convertibility)</vt:lpstr>
      <vt:lpstr>An overvalued exchange rate</vt:lpstr>
      <vt:lpstr>What needs to be done?  </vt:lpstr>
      <vt:lpstr>Reforms needed</vt:lpstr>
      <vt:lpstr>Other ideas</vt:lpstr>
      <vt:lpstr>What does the IMF program say?  </vt:lpstr>
      <vt:lpstr>IMF program</vt:lpstr>
      <vt:lpstr>What is the outlook for reform?  </vt:lpstr>
      <vt:lpstr>XRR reform outlook</vt:lpstr>
      <vt:lpstr>Mopping up excess liquidity </vt:lpstr>
      <vt:lpstr>Excess liquidity and what to do about it</vt:lpstr>
      <vt:lpstr>Excess liquidity has been a feature of the PNG economy since the late 1990s</vt:lpstr>
      <vt:lpstr>Problems with the full allotment proposal</vt:lpstr>
      <vt:lpstr>Fiscal policy </vt:lpstr>
      <vt:lpstr>Era of deficits</vt:lpstr>
      <vt:lpstr>Fiscal reform</vt:lpstr>
      <vt:lpstr>Budget forecasts show strong revenue growth and expenditure restraint </vt:lpstr>
      <vt:lpstr>Conclusion </vt:lpstr>
      <vt:lpstr>Conclusion</vt:lpstr>
      <vt:lpstr>Tenkyu tru!  Devpolicy Blog PNG Economic Database PNG Budget Database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PNG’s FX regime</dc:title>
  <dc:creator>Stephen Howes</dc:creator>
  <cp:lastModifiedBy>Stephen Howes</cp:lastModifiedBy>
  <cp:revision>35</cp:revision>
  <cp:lastPrinted>2023-07-27T05:19:51Z</cp:lastPrinted>
  <dcterms:created xsi:type="dcterms:W3CDTF">2023-05-14T20:57:23Z</dcterms:created>
  <dcterms:modified xsi:type="dcterms:W3CDTF">2023-07-28T02:02:21Z</dcterms:modified>
</cp:coreProperties>
</file>