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image/x-emf" Extension="emf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74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-8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402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62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5D865-1D8C-4E01-B4B8-65CFCCB03877}" type="datetimeFigureOut">
              <a:rPr lang="en-US" smtClean="0"/>
              <a:t>14-Jun-18</a:t>
            </a:fld>
            <a:endParaRPr lang="en-US"/>
          </a:p>
        </p:txBody>
      </p:sp>
      <p:sp>
        <p:nvSpPr>
          <p:cNvPr id="1048763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64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F19D8-F957-4B7D-AC8E-B7D85BDB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78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5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56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730DD-66CB-4573-BD0B-1F7FA0A90168}" type="datetimeFigureOut">
              <a:rPr lang="en-US" smtClean="0"/>
              <a:t>14-Jun-18</a:t>
            </a:fld>
            <a:endParaRPr lang="en-US"/>
          </a:p>
        </p:txBody>
      </p:sp>
      <p:sp>
        <p:nvSpPr>
          <p:cNvPr id="1048757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75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60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877C36-384C-46E7-AFE0-6B834A711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35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 slide. You don’t have to spend anytime on this one.</a:t>
            </a:r>
          </a:p>
        </p:txBody>
      </p:sp>
      <p:sp>
        <p:nvSpPr>
          <p:cNvPr id="104859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Point out the women getting into the PMV via the window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Point out the PMVs blocking the highway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slide is straightforward as all PNGs in the audience will know about at least one of the issues mentioned</a:t>
            </a:r>
          </a:p>
        </p:txBody>
      </p:sp>
      <p:sp>
        <p:nvSpPr>
          <p:cNvPr id="104867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7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Nine regulatory players in public transport operations in Port Moresby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Pick two or three agencies to highlight agency and functions</a:t>
            </a:r>
          </a:p>
        </p:txBody>
      </p:sp>
      <p:sp>
        <p:nvSpPr>
          <p:cNvPr id="104867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8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I’ve tried to give some reasons for the creation the RTA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What benefits will the RTA bring?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can relate what you learnt from the meetings with Wilson</a:t>
            </a:r>
          </a:p>
        </p:txBody>
      </p:sp>
      <p:sp>
        <p:nvSpPr>
          <p:cNvPr id="104868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8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should be able to relate to all the points made on this slide and put across to the audience</a:t>
            </a:r>
          </a:p>
        </p:txBody>
      </p:sp>
      <p:sp>
        <p:nvSpPr>
          <p:cNvPr id="104868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9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dirty="0"/>
              <a:t>You should be able to relate to all the points made on this slide and put across to the audience</a:t>
            </a:r>
          </a:p>
          <a:p>
            <a:endParaRPr lang="en-US" dirty="0"/>
          </a:p>
        </p:txBody>
      </p:sp>
      <p:sp>
        <p:nvSpPr>
          <p:cNvPr id="104869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0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70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Just mention a few key bullet points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Slide gives overall background to PNG, PNG and study objective</a:t>
            </a:r>
          </a:p>
        </p:txBody>
      </p:sp>
      <p:sp>
        <p:nvSpPr>
          <p:cNvPr id="104860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Just mention a few key bullet points (don’t spend too much time on this slide)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could mention that there was a time when government owned public transport played a big role but that stopped with the liquidation of the Port Moresby Bus Company in 1981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the past the majority of public transport was owned and operated by non PNGs</a:t>
            </a:r>
          </a:p>
        </p:txBody>
      </p:sp>
      <p:sp>
        <p:nvSpPr>
          <p:cNvPr id="104861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researched the figures for this table so it should be easy to relate to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could be asked a question when and where are the NCDC buses used, i.e., do they operate on regular schedules and routes. I think the answer is no but you could verify.</a:t>
            </a:r>
          </a:p>
        </p:txBody>
      </p:sp>
      <p:sp>
        <p:nvSpPr>
          <p:cNvPr id="104861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slide is straightforward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Permits are not issued reflective of route passenger demand but quantitatively limited.. That is why if a ceiling is reach a PMV operator get a permit for a route with capacity and then operates on a profitable route.</a:t>
            </a:r>
            <a:r>
              <a:rPr lang="en-US" b="1" dirty="0"/>
              <a:t> This point is important as passenger demand along a route should drive permit issue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lack of enforcement of permit allocation and operation has facilitated abuse of permits by PMV operators</a:t>
            </a:r>
          </a:p>
        </p:txBody>
      </p:sp>
      <p:sp>
        <p:nvSpPr>
          <p:cNvPr id="10486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may have to explain why two routes have the same number? Has the route been divided? What agency did this or was is done </a:t>
            </a:r>
            <a:r>
              <a:rPr lang="en-US" dirty="0" err="1"/>
              <a:t>soley</a:t>
            </a:r>
            <a:r>
              <a:rPr lang="en-US" dirty="0"/>
              <a:t> by the PMV operators?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State the number of unserved routes?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Where are they unserved routes?</a:t>
            </a:r>
          </a:p>
          <a:p>
            <a:pPr marL="171450" marR="0" indent="-1714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State that there are 3 women only (Meri </a:t>
            </a:r>
            <a:r>
              <a:rPr lang="en-US" dirty="0" err="1"/>
              <a:t>Seif</a:t>
            </a:r>
            <a:r>
              <a:rPr lang="en-US" dirty="0"/>
              <a:t>’) bus routes operated by UN women/</a:t>
            </a:r>
            <a:r>
              <a:rPr lang="en-AU" sz="1200" dirty="0" err="1">
                <a:effectLst/>
              </a:rPr>
              <a:t>Ginigoada</a:t>
            </a:r>
            <a:r>
              <a:rPr lang="en-AU" sz="1200" dirty="0">
                <a:effectLst/>
              </a:rPr>
              <a:t> </a:t>
            </a:r>
            <a:r>
              <a:rPr lang="en-AU" sz="1200" dirty="0" err="1">
                <a:effectLst/>
              </a:rPr>
              <a:t>Bisnis</a:t>
            </a:r>
            <a:r>
              <a:rPr lang="en-AU" sz="1200" dirty="0">
                <a:effectLst/>
              </a:rPr>
              <a:t> Development Foundation </a:t>
            </a:r>
            <a:endParaRPr lang="en-US" dirty="0"/>
          </a:p>
        </p:txBody>
      </p:sp>
      <p:sp>
        <p:nvSpPr>
          <p:cNvPr id="104862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UN Women PNG has investigated the challenges women and girls face when using public transport in Port Moresby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UN Women PNG primary sponsor for Meri </a:t>
            </a:r>
            <a:r>
              <a:rPr lang="en-US" dirty="0" err="1"/>
              <a:t>Seif</a:t>
            </a:r>
            <a:r>
              <a:rPr lang="en-US" dirty="0"/>
              <a:t> women only buses</a:t>
            </a:r>
          </a:p>
        </p:txBody>
      </p:sp>
      <p:sp>
        <p:nvSpPr>
          <p:cNvPr id="10486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4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could mention exploratory study of disabled persons and use of public transport in Port Moresby by Page &amp; </a:t>
            </a:r>
            <a:r>
              <a:rPr lang="en-US" dirty="0" err="1"/>
              <a:t>Assa</a:t>
            </a:r>
            <a:r>
              <a:rPr lang="en-US" dirty="0"/>
              <a:t> in 2017 (article under review at potential publisher)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You know what to say as you took the photos and did the research. Great work!!!</a:t>
            </a:r>
          </a:p>
        </p:txBody>
      </p:sp>
      <p:sp>
        <p:nvSpPr>
          <p:cNvPr id="104864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image tries to show one challenge that a disabled person faces when using public transport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The disabled person may experience low self esteem, apprehension and personal indignity when using public transport. This point is important to get across Jack.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This image may bring home the reality of using public transport while disabled to the audience</a:t>
            </a:r>
          </a:p>
        </p:txBody>
      </p:sp>
      <p:sp>
        <p:nvSpPr>
          <p:cNvPr id="104866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877C36-384C-46E7-AFE0-6B834A711FF5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8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58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317DCA-00D0-484B-9C42-052D8C2AF894}" type="datetime1">
              <a:rPr lang="en-US" smtClean="0"/>
              <a:t>14-Jun-18</a:t>
            </a:fld>
            <a:endParaRPr lang="en-US"/>
          </a:p>
        </p:txBody>
      </p:sp>
      <p:sp>
        <p:nvSpPr>
          <p:cNvPr id="104858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DD7FCF4-6F85-4D74-8304-CDA3BED3572E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6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048587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48588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4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843A5-DC57-4C89-BA7B-22128A7898BF}" type="datetime1">
              <a:rPr lang="en-US" smtClean="0"/>
              <a:t>14-Jun-18</a:t>
            </a:fld>
            <a:endParaRPr lang="en-US"/>
          </a:p>
        </p:txBody>
      </p:sp>
      <p:sp>
        <p:nvSpPr>
          <p:cNvPr id="10487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320B-2C5B-41AB-B01E-37B2074D2655}" type="datetime1">
              <a:rPr lang="en-US" smtClean="0"/>
              <a:t>14-Jun-18</a:t>
            </a:fld>
            <a:endParaRPr lang="en-US"/>
          </a:p>
        </p:txBody>
      </p:sp>
      <p:sp>
        <p:nvSpPr>
          <p:cNvPr id="10487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>
          <a:xfrm>
            <a:off x="1371600" y="247650"/>
            <a:ext cx="9601200" cy="1485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>
          <a:xfrm>
            <a:off x="1371600" y="1844040"/>
            <a:ext cx="9601200" cy="44958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5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4D64-0ACE-4ACE-BDC0-C120B9F2EDCA}" type="datetime1">
              <a:rPr lang="en-US" smtClean="0"/>
              <a:t>14-Jun-18</a:t>
            </a:fld>
            <a:endParaRPr lang="en-US"/>
          </a:p>
        </p:txBody>
      </p:sp>
      <p:sp>
        <p:nvSpPr>
          <p:cNvPr id="10485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6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37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738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20C0AA-00C2-4901-BA4A-2FD3D6A0EFBC}" type="datetime1">
              <a:rPr lang="en-US" smtClean="0"/>
              <a:t>14-Jun-18</a:t>
            </a:fld>
            <a:endParaRPr lang="en-US"/>
          </a:p>
        </p:txBody>
      </p:sp>
      <p:sp>
        <p:nvSpPr>
          <p:cNvPr id="10487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7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  <p:sp>
        <p:nvSpPr>
          <p:cNvPr id="1048741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5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06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07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0B49-51E1-4465-9FD6-78B082F22E9F}" type="datetime1">
              <a:rPr lang="en-US" smtClean="0"/>
              <a:t>14-Jun-18</a:t>
            </a:fld>
            <a:endParaRPr lang="en-US"/>
          </a:p>
        </p:txBody>
      </p:sp>
      <p:sp>
        <p:nvSpPr>
          <p:cNvPr id="10487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12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713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715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1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005E-BE54-4BB0-B69C-8C644C9B9A31}" type="datetime1">
              <a:rPr lang="en-US" smtClean="0"/>
              <a:t>14-Jun-18</a:t>
            </a:fld>
            <a:endParaRPr lang="en-US"/>
          </a:p>
        </p:txBody>
      </p:sp>
      <p:sp>
        <p:nvSpPr>
          <p:cNvPr id="104871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2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5E88-A123-4062-BE45-0CB699A8EB75}" type="datetime1">
              <a:rPr lang="en-US" smtClean="0"/>
              <a:t>14-Jun-18</a:t>
            </a:fld>
            <a:endParaRPr lang="en-US"/>
          </a:p>
        </p:txBody>
      </p:sp>
      <p:sp>
        <p:nvSpPr>
          <p:cNvPr id="10487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CE2F-6752-4A5A-8F38-0F3C36CB8FDC}" type="datetime1">
              <a:rPr lang="en-US" smtClean="0"/>
              <a:t>14-Jun-18</a:t>
            </a:fld>
            <a:endParaRPr lang="en-US"/>
          </a:p>
        </p:txBody>
      </p:sp>
      <p:sp>
        <p:nvSpPr>
          <p:cNvPr id="10486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748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49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50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751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F1F1AD-C795-40BE-8E25-1E7B7677F377}" type="datetime1">
              <a:rPr lang="en-US" smtClean="0"/>
              <a:t>14-Jun-18</a:t>
            </a:fld>
            <a:endParaRPr lang="en-US"/>
          </a:p>
        </p:txBody>
      </p:sp>
      <p:sp>
        <p:nvSpPr>
          <p:cNvPr id="104875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75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  <p:sp>
        <p:nvSpPr>
          <p:cNvPr id="1048754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729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30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731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732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852654-0715-4A32-8FDF-4213C4D897D0}" type="datetime1">
              <a:rPr lang="en-US" smtClean="0"/>
              <a:t>14-Jun-18</a:t>
            </a:fld>
            <a:endParaRPr lang="en-US"/>
          </a:p>
        </p:txBody>
      </p:sp>
      <p:sp>
        <p:nvSpPr>
          <p:cNvPr id="104873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73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  <p:sp>
        <p:nvSpPr>
          <p:cNvPr id="1048735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E226898-06CF-475D-92E2-60B89CDABF6E}" type="datetime1">
              <a:rPr lang="en-US" smtClean="0"/>
              <a:t>14-Jun-18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DD7FCF4-6F85-4D74-8304-CDA3BED3572E}" type="slidenum">
              <a:rPr lang="en-US" smtClean="0"/>
              <a:t>‹#›</a:t>
            </a:fld>
            <a:endParaRPr lang="en-US"/>
          </a:p>
        </p:txBody>
      </p:sp>
      <p:sp>
        <p:nvSpPr>
          <p:cNvPr id="1048581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g"/><Relationship Id="rId3" Type="http://schemas.openxmlformats.org/officeDocument/2006/relationships/image" Target="../media/image29.jpeg"/><Relationship Id="rId7" Type="http://schemas.openxmlformats.org/officeDocument/2006/relationships/hyperlink" Target="mailto:eltonpowe@gmail.com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ackassa945@gmail.com" TargetMode="External"/><Relationship Id="rId5" Type="http://schemas.openxmlformats.org/officeDocument/2006/relationships/hyperlink" Target="mailto:o.a.page@gmail.com" TargetMode="External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ctrTitle"/>
          </p:nvPr>
        </p:nvSpPr>
        <p:spPr>
          <a:xfrm>
            <a:off x="1439186" y="1518112"/>
            <a:ext cx="9072438" cy="20982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Service Characteristics and Regulatory Oversight of Public Transport in Port Moresby, </a:t>
            </a:r>
            <a:br>
              <a:rPr lang="en-US" sz="4400" b="1" dirty="0"/>
            </a:br>
            <a:r>
              <a:rPr lang="en-US" sz="4400" b="1" dirty="0"/>
              <a:t>Papua New Guinea</a:t>
            </a:r>
          </a:p>
        </p:txBody>
      </p:sp>
      <p:sp>
        <p:nvSpPr>
          <p:cNvPr id="1048590" name="Subtitle 2"/>
          <p:cNvSpPr>
            <a:spLocks noGrp="1"/>
          </p:cNvSpPr>
          <p:nvPr>
            <p:ph type="subTitle" idx="1"/>
          </p:nvPr>
        </p:nvSpPr>
        <p:spPr>
          <a:xfrm>
            <a:off x="1917331" y="3709789"/>
            <a:ext cx="8356821" cy="528257"/>
          </a:xfrm>
        </p:spPr>
        <p:txBody>
          <a:bodyPr>
            <a:noAutofit/>
          </a:bodyPr>
          <a:lstStyle/>
          <a:p>
            <a:r>
              <a:rPr lang="en-US" sz="2800" dirty="0">
                <a:latin typeface="Baskerville Old Face" panose="02020602080505020303" pitchFamily="18" charset="0"/>
              </a:rPr>
              <a:t>Oliver Page, Ph.D., Jack </a:t>
            </a:r>
            <a:r>
              <a:rPr lang="en-US" sz="2800" dirty="0" err="1">
                <a:latin typeface="Baskerville Old Face" panose="02020602080505020303" pitchFamily="18" charset="0"/>
              </a:rPr>
              <a:t>Assa</a:t>
            </a:r>
            <a:r>
              <a:rPr lang="en-US" sz="2800" dirty="0">
                <a:latin typeface="Baskerville Old Face" panose="02020602080505020303" pitchFamily="18" charset="0"/>
              </a:rPr>
              <a:t>, </a:t>
            </a:r>
            <a:r>
              <a:rPr lang="en-US" sz="2800" dirty="0" err="1" smtClean="0">
                <a:latin typeface="Baskerville Old Face" panose="02020602080505020303" pitchFamily="18" charset="0"/>
              </a:rPr>
              <a:t>M.Si</a:t>
            </a:r>
            <a:r>
              <a:rPr lang="en-US" sz="2800" dirty="0" smtClean="0">
                <a:latin typeface="Baskerville Old Face" panose="02020602080505020303" pitchFamily="18" charset="0"/>
              </a:rPr>
              <a:t>, </a:t>
            </a:r>
            <a:r>
              <a:rPr lang="en-US" sz="2800" dirty="0">
                <a:latin typeface="Baskerville Old Face" panose="02020602080505020303" pitchFamily="18" charset="0"/>
              </a:rPr>
              <a:t>&amp; Elton </a:t>
            </a:r>
            <a:r>
              <a:rPr lang="en-US" sz="2800" dirty="0" err="1" smtClean="0">
                <a:latin typeface="Baskerville Old Face" panose="02020602080505020303" pitchFamily="18" charset="0"/>
              </a:rPr>
              <a:t>Powe</a:t>
            </a:r>
            <a:r>
              <a:rPr lang="en-US" sz="2800" dirty="0" smtClean="0">
                <a:latin typeface="Baskerville Old Face" panose="02020602080505020303" pitchFamily="18" charset="0"/>
              </a:rPr>
              <a:t>, BSc</a:t>
            </a:r>
            <a:endParaRPr lang="en-US" sz="2800" dirty="0">
              <a:latin typeface="Baskerville Old Face" panose="02020602080505020303" pitchFamily="18" charset="0"/>
            </a:endParaRPr>
          </a:p>
        </p:txBody>
      </p:sp>
      <p:sp>
        <p:nvSpPr>
          <p:cNvPr id="1048591" name="TextBox 3"/>
          <p:cNvSpPr txBox="1"/>
          <p:nvPr/>
        </p:nvSpPr>
        <p:spPr>
          <a:xfrm>
            <a:off x="2835706" y="4333467"/>
            <a:ext cx="6520070" cy="176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2018 PNG Update Conference</a:t>
            </a:r>
          </a:p>
          <a:p>
            <a:pPr algn="ctr"/>
            <a:r>
              <a:rPr lang="en-US" sz="2000" dirty="0"/>
              <a:t>“PNG in the Year of APEC”</a:t>
            </a:r>
          </a:p>
          <a:p>
            <a:pPr algn="ctr"/>
            <a:r>
              <a:rPr lang="en-US" sz="2000" dirty="0"/>
              <a:t>14-15 June 2018</a:t>
            </a:r>
          </a:p>
          <a:p>
            <a:pPr algn="ctr"/>
            <a:r>
              <a:rPr lang="en-US" sz="2000" dirty="0"/>
              <a:t>Port Moresby, PNG</a:t>
            </a:r>
          </a:p>
        </p:txBody>
      </p:sp>
      <p:sp>
        <p:nvSpPr>
          <p:cNvPr id="104859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>
            <a:spLocks noGrp="1"/>
          </p:cNvSpPr>
          <p:nvPr>
            <p:ph type="title"/>
          </p:nvPr>
        </p:nvSpPr>
        <p:spPr>
          <a:xfrm>
            <a:off x="1441936" y="325315"/>
            <a:ext cx="9601200" cy="879231"/>
          </a:xfrm>
        </p:spPr>
        <p:txBody>
          <a:bodyPr>
            <a:normAutofit/>
          </a:bodyPr>
          <a:lstStyle/>
          <a:p>
            <a:r>
              <a:rPr lang="en-AU" b="1" dirty="0"/>
              <a:t>Characteristic #5: Disabled Unfriendly</a:t>
            </a:r>
            <a:endParaRPr lang="en-US" dirty="0"/>
          </a:p>
        </p:txBody>
      </p:sp>
      <p:sp>
        <p:nvSpPr>
          <p:cNvPr id="1048651" name="Content Placeholder 2"/>
          <p:cNvSpPr>
            <a:spLocks noGrp="1"/>
          </p:cNvSpPr>
          <p:nvPr>
            <p:ph idx="1"/>
          </p:nvPr>
        </p:nvSpPr>
        <p:spPr>
          <a:xfrm>
            <a:off x="1441941" y="1204545"/>
            <a:ext cx="3244361" cy="4756639"/>
          </a:xfrm>
        </p:spPr>
        <p:txBody>
          <a:bodyPr>
            <a:normAutofit fontScale="95833"/>
          </a:bodyPr>
          <a:lstStyle/>
          <a:p>
            <a:r>
              <a:rPr lang="en-US" sz="2400" dirty="0"/>
              <a:t>Private taxis used if funds available</a:t>
            </a:r>
          </a:p>
          <a:p>
            <a:r>
              <a:rPr lang="en-US" sz="2400" dirty="0"/>
              <a:t>Some taxi operators charge disabled riders more to recoup lost revenue</a:t>
            </a:r>
          </a:p>
          <a:p>
            <a:r>
              <a:rPr lang="en-US" sz="2400" dirty="0"/>
              <a:t>No taxis or PMVs are disabled friendly</a:t>
            </a:r>
          </a:p>
          <a:p>
            <a:r>
              <a:rPr lang="en-US" sz="2400" dirty="0"/>
              <a:t>Shared taxis often do not stop for disabled person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66" name="Group 5"/>
          <p:cNvGrpSpPr/>
          <p:nvPr/>
        </p:nvGrpSpPr>
        <p:grpSpPr>
          <a:xfrm>
            <a:off x="4794637" y="1274531"/>
            <a:ext cx="6838482" cy="5287859"/>
            <a:chOff x="4635610" y="1113183"/>
            <a:chExt cx="7116778" cy="5511753"/>
          </a:xfrm>
        </p:grpSpPr>
        <p:grpSp>
          <p:nvGrpSpPr>
            <p:cNvPr id="67" name="Group 23"/>
            <p:cNvGrpSpPr/>
            <p:nvPr/>
          </p:nvGrpSpPr>
          <p:grpSpPr>
            <a:xfrm>
              <a:off x="4635610" y="1113183"/>
              <a:ext cx="7116778" cy="5480790"/>
              <a:chOff x="4770288" y="1074488"/>
              <a:chExt cx="7395336" cy="5589825"/>
            </a:xfrm>
          </p:grpSpPr>
          <p:pic>
            <p:nvPicPr>
              <p:cNvPr id="209716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52038" y="1092029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66" name="Picture 6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70288" y="2951943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67" name="Picture 8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727224" y="2958463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68" name="Picture 10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75261" y="1078990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69" name="Picture 12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770288" y="4833688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70" name="Picture 14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727224" y="4835513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71" name="Picture 16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727224" y="1074488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72" name="Picture 18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244192" y="2958463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2097173" name="Picture 20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252038" y="4835513"/>
                <a:ext cx="2438400" cy="1828800"/>
              </a:xfrm>
              <a:prstGeom prst="rect">
                <a:avLst/>
              </a:prstGeom>
            </p:spPr>
          </p:pic>
        </p:grpSp>
        <p:sp>
          <p:nvSpPr>
            <p:cNvPr id="1048652" name="TextBox 24"/>
            <p:cNvSpPr txBox="1"/>
            <p:nvPr/>
          </p:nvSpPr>
          <p:spPr>
            <a:xfrm>
              <a:off x="6567488" y="2468250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</a:p>
          </p:txBody>
        </p:sp>
        <p:sp>
          <p:nvSpPr>
            <p:cNvPr id="1048653" name="TextBox 25"/>
            <p:cNvSpPr txBox="1"/>
            <p:nvPr/>
          </p:nvSpPr>
          <p:spPr>
            <a:xfrm>
              <a:off x="8903264" y="2468250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2</a:t>
              </a:r>
            </a:p>
          </p:txBody>
        </p:sp>
        <p:sp>
          <p:nvSpPr>
            <p:cNvPr id="1048654" name="TextBox 26"/>
            <p:cNvSpPr txBox="1"/>
            <p:nvPr/>
          </p:nvSpPr>
          <p:spPr>
            <a:xfrm>
              <a:off x="11233103" y="2468250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3</a:t>
              </a:r>
            </a:p>
          </p:txBody>
        </p:sp>
        <p:sp>
          <p:nvSpPr>
            <p:cNvPr id="1048655" name="TextBox 27"/>
            <p:cNvSpPr txBox="1"/>
            <p:nvPr/>
          </p:nvSpPr>
          <p:spPr>
            <a:xfrm>
              <a:off x="6567488" y="4333271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4</a:t>
              </a:r>
            </a:p>
          </p:txBody>
        </p:sp>
        <p:sp>
          <p:nvSpPr>
            <p:cNvPr id="1048656" name="TextBox 28"/>
            <p:cNvSpPr txBox="1"/>
            <p:nvPr/>
          </p:nvSpPr>
          <p:spPr>
            <a:xfrm>
              <a:off x="8903264" y="4333271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5</a:t>
              </a:r>
            </a:p>
          </p:txBody>
        </p:sp>
        <p:sp>
          <p:nvSpPr>
            <p:cNvPr id="1048657" name="TextBox 29"/>
            <p:cNvSpPr txBox="1"/>
            <p:nvPr/>
          </p:nvSpPr>
          <p:spPr>
            <a:xfrm>
              <a:off x="11233103" y="4333271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6</a:t>
              </a:r>
            </a:p>
          </p:txBody>
        </p:sp>
        <p:sp>
          <p:nvSpPr>
            <p:cNvPr id="1048658" name="TextBox 31"/>
            <p:cNvSpPr txBox="1"/>
            <p:nvPr/>
          </p:nvSpPr>
          <p:spPr>
            <a:xfrm>
              <a:off x="6567488" y="6151423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7</a:t>
              </a:r>
            </a:p>
          </p:txBody>
        </p:sp>
        <p:sp>
          <p:nvSpPr>
            <p:cNvPr id="1048659" name="TextBox 32"/>
            <p:cNvSpPr txBox="1"/>
            <p:nvPr/>
          </p:nvSpPr>
          <p:spPr>
            <a:xfrm>
              <a:off x="8903264" y="6151423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8</a:t>
              </a:r>
            </a:p>
          </p:txBody>
        </p:sp>
        <p:sp>
          <p:nvSpPr>
            <p:cNvPr id="1048660" name="TextBox 33"/>
            <p:cNvSpPr txBox="1"/>
            <p:nvPr/>
          </p:nvSpPr>
          <p:spPr>
            <a:xfrm>
              <a:off x="11233103" y="6151423"/>
              <a:ext cx="334474" cy="473513"/>
            </a:xfrm>
            <a:prstGeom prst="rect">
              <a:avLst/>
            </a:prstGeom>
            <a:noFill/>
            <a:ln w="31750" cmpd="sng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/>
              </a:lvl1pPr>
            </a:lstStyle>
            <a:p>
              <a:r>
                <a:rPr lang="en-US" dirty="0"/>
                <a:t>9</a:t>
              </a:r>
            </a:p>
          </p:txBody>
        </p:sp>
      </p:grpSp>
      <p:sp>
        <p:nvSpPr>
          <p:cNvPr id="104866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/>
              <a:t>Characteristic #6: Traffic Safety and Vehicle Maintenance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1048666" name="Content Placeholder 2"/>
          <p:cNvSpPr>
            <a:spLocks noGrp="1"/>
          </p:cNvSpPr>
          <p:nvPr>
            <p:ph idx="1"/>
          </p:nvPr>
        </p:nvSpPr>
        <p:spPr>
          <a:xfrm>
            <a:off x="1371600" y="1517475"/>
            <a:ext cx="6822831" cy="5015210"/>
          </a:xfrm>
        </p:spPr>
        <p:txBody>
          <a:bodyPr>
            <a:normAutofit fontScale="95000"/>
          </a:bodyPr>
          <a:lstStyle/>
          <a:p>
            <a:r>
              <a:rPr lang="en-AU" dirty="0"/>
              <a:t>Typical PMV Operating Conditions:</a:t>
            </a:r>
          </a:p>
          <a:p>
            <a:pPr lvl="1"/>
            <a:r>
              <a:rPr lang="en-AU" dirty="0"/>
              <a:t>Overloaded and unroadworthy vehicles</a:t>
            </a:r>
          </a:p>
          <a:p>
            <a:pPr lvl="1"/>
            <a:r>
              <a:rPr lang="en-AU" dirty="0"/>
              <a:t>High crash rates</a:t>
            </a:r>
          </a:p>
          <a:p>
            <a:pPr lvl="1"/>
            <a:r>
              <a:rPr lang="en-AU" dirty="0"/>
              <a:t>Multiple and persistent violations of traffic safety regulations</a:t>
            </a:r>
          </a:p>
          <a:p>
            <a:pPr lvl="1"/>
            <a:r>
              <a:rPr lang="en-AU" dirty="0"/>
              <a:t>Wilfully dangerous operation of vehicles</a:t>
            </a:r>
          </a:p>
          <a:p>
            <a:r>
              <a:rPr lang="en-AU" dirty="0"/>
              <a:t>Accident/Traffic Crash factors: </a:t>
            </a:r>
          </a:p>
          <a:p>
            <a:pPr lvl="1"/>
            <a:r>
              <a:rPr lang="en-AU" dirty="0"/>
              <a:t>Drunk driving</a:t>
            </a:r>
          </a:p>
          <a:p>
            <a:pPr lvl="1"/>
            <a:r>
              <a:rPr lang="en-AU" dirty="0"/>
              <a:t>Inadequate road safety awareness by drivers and pedestrians</a:t>
            </a:r>
          </a:p>
          <a:p>
            <a:pPr lvl="1"/>
            <a:r>
              <a:rPr lang="en-AU" dirty="0"/>
              <a:t>Absence of uniform traffic engineering standards</a:t>
            </a:r>
          </a:p>
          <a:p>
            <a:pPr lvl="1"/>
            <a:r>
              <a:rPr lang="en-AU" dirty="0"/>
              <a:t>Accident blackspots</a:t>
            </a:r>
          </a:p>
          <a:p>
            <a:pPr lvl="1"/>
            <a:r>
              <a:rPr lang="en-AU" dirty="0"/>
              <a:t>Inadequate enforcement of traffic rules </a:t>
            </a:r>
            <a:endParaRPr lang="en-US" dirty="0"/>
          </a:p>
        </p:txBody>
      </p:sp>
      <p:grpSp>
        <p:nvGrpSpPr>
          <p:cNvPr id="71" name="Group 6"/>
          <p:cNvGrpSpPr/>
          <p:nvPr/>
        </p:nvGrpSpPr>
        <p:grpSpPr>
          <a:xfrm>
            <a:off x="7876305" y="1545662"/>
            <a:ext cx="3848940" cy="4723253"/>
            <a:chOff x="8027377" y="1545662"/>
            <a:chExt cx="3848940" cy="4723253"/>
          </a:xfrm>
        </p:grpSpPr>
        <p:pic>
          <p:nvPicPr>
            <p:cNvPr id="2097174" name="Picture 3"/>
            <p:cNvPicPr>
              <a:picLocks noChangeAspect="1"/>
            </p:cNvPicPr>
            <p:nvPr/>
          </p:nvPicPr>
          <p:blipFill rotWithShape="1">
            <a:blip r:embed="rId3"/>
            <a:srcRect r="3737"/>
            <a:stretch>
              <a:fillRect/>
            </a:stretch>
          </p:blipFill>
          <p:spPr>
            <a:xfrm>
              <a:off x="8316589" y="3930028"/>
              <a:ext cx="3559728" cy="2338887"/>
            </a:xfrm>
            <a:prstGeom prst="rect">
              <a:avLst/>
            </a:prstGeom>
          </p:spPr>
        </p:pic>
        <p:pic>
          <p:nvPicPr>
            <p:cNvPr id="2097175" name="Picture 5" descr="A group of people riding on the back of a truck  Description generated with high confidenc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027377" y="1545662"/>
              <a:ext cx="3848940" cy="2111572"/>
            </a:xfrm>
            <a:prstGeom prst="rect">
              <a:avLst/>
            </a:prstGeom>
          </p:spPr>
        </p:pic>
      </p:grpSp>
      <p:sp>
        <p:nvSpPr>
          <p:cNvPr id="104866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Regulatory Framework &amp; Stakeholders</a:t>
            </a:r>
          </a:p>
        </p:txBody>
      </p:sp>
      <p:pic>
        <p:nvPicPr>
          <p:cNvPr id="2097176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943" y="990600"/>
            <a:ext cx="9851990" cy="5639289"/>
          </a:xfrm>
          <a:prstGeom prst="rect">
            <a:avLst/>
          </a:prstGeom>
        </p:spPr>
      </p:pic>
      <p:sp>
        <p:nvSpPr>
          <p:cNvPr id="1048672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>
          <a:xfrm>
            <a:off x="1371599" y="247650"/>
            <a:ext cx="10418885" cy="1485900"/>
          </a:xfrm>
        </p:spPr>
        <p:txBody>
          <a:bodyPr/>
          <a:lstStyle/>
          <a:p>
            <a:r>
              <a:rPr lang="en-US" sz="4000" b="1" dirty="0"/>
              <a:t>Regulatory Framework &amp; Road Traffic Authority</a:t>
            </a:r>
          </a:p>
        </p:txBody>
      </p:sp>
      <p:sp>
        <p:nvSpPr>
          <p:cNvPr id="1048677" name="Content Placeholder 2"/>
          <p:cNvSpPr>
            <a:spLocks noGrp="1"/>
          </p:cNvSpPr>
          <p:nvPr>
            <p:ph idx="1"/>
          </p:nvPr>
        </p:nvSpPr>
        <p:spPr>
          <a:xfrm>
            <a:off x="1371600" y="1359673"/>
            <a:ext cx="9601200" cy="5250677"/>
          </a:xfrm>
        </p:spPr>
        <p:txBody>
          <a:bodyPr>
            <a:normAutofit fontScale="97500" lnSpcReduction="10000"/>
          </a:bodyPr>
          <a:lstStyle/>
          <a:p>
            <a:r>
              <a:rPr lang="en-US" dirty="0"/>
              <a:t>RTA established in 2016</a:t>
            </a:r>
          </a:p>
          <a:p>
            <a:pPr lvl="1"/>
            <a:r>
              <a:rPr lang="en-US" dirty="0"/>
              <a:t>Proposed agency described in Medium Term Transport Plan 2013</a:t>
            </a:r>
          </a:p>
          <a:p>
            <a:pPr lvl="1"/>
            <a:r>
              <a:rPr lang="en-US" dirty="0"/>
              <a:t>Streamline fragmented transport regulatory system</a:t>
            </a:r>
          </a:p>
          <a:p>
            <a:pPr lvl="1"/>
            <a:r>
              <a:rPr lang="en-US" dirty="0"/>
              <a:t>Address inefficiencies in transport operations, regulations and enforcement</a:t>
            </a:r>
          </a:p>
          <a:p>
            <a:pPr lvl="1"/>
            <a:r>
              <a:rPr lang="en-US" dirty="0"/>
              <a:t>Consolidate functions of Land Transport Division (LTD), the Land Transport Board (LTB) and the National Road Safety Council (NRSC)</a:t>
            </a:r>
          </a:p>
          <a:p>
            <a:r>
              <a:rPr lang="en-US" dirty="0"/>
              <a:t>RTA primary public transport regulator in the NCD/Port Moresby</a:t>
            </a:r>
          </a:p>
          <a:p>
            <a:pPr lvl="1"/>
            <a:r>
              <a:rPr lang="en-US" dirty="0"/>
              <a:t>Determine Routes</a:t>
            </a:r>
          </a:p>
          <a:p>
            <a:pPr lvl="1"/>
            <a:r>
              <a:rPr lang="en-US" dirty="0"/>
              <a:t>Issue Permits</a:t>
            </a:r>
          </a:p>
          <a:p>
            <a:pPr lvl="1"/>
            <a:r>
              <a:rPr lang="en-US" dirty="0"/>
              <a:t>Vehicle Registration</a:t>
            </a:r>
          </a:p>
          <a:p>
            <a:pPr lvl="1"/>
            <a:r>
              <a:rPr lang="en-US" dirty="0"/>
              <a:t>Drivers Licensing</a:t>
            </a:r>
          </a:p>
          <a:p>
            <a:pPr lvl="1"/>
            <a:r>
              <a:rPr lang="en-US" dirty="0"/>
              <a:t>Transport Licensing</a:t>
            </a:r>
          </a:p>
          <a:p>
            <a:pPr lvl="1"/>
            <a:r>
              <a:rPr lang="en-US" dirty="0"/>
              <a:t>Traffic Enforcement</a:t>
            </a:r>
          </a:p>
          <a:p>
            <a:pPr lvl="1"/>
            <a:r>
              <a:rPr lang="en-US" dirty="0"/>
              <a:t>Vehicle Inspection &amp; Compliance</a:t>
            </a:r>
          </a:p>
        </p:txBody>
      </p:sp>
      <p:pic>
        <p:nvPicPr>
          <p:cNvPr id="2097177" name="Picture 4" descr="A close up of a sign  Description generated with very high confidenc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9893" y="3985011"/>
            <a:ext cx="2494009" cy="2180996"/>
          </a:xfrm>
          <a:prstGeom prst="rect">
            <a:avLst/>
          </a:prstGeom>
        </p:spPr>
      </p:pic>
      <p:sp>
        <p:nvSpPr>
          <p:cNvPr id="104867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have we learnt?</a:t>
            </a:r>
          </a:p>
        </p:txBody>
      </p:sp>
      <p:sp>
        <p:nvSpPr>
          <p:cNvPr id="1048683" name="Content Placeholder 2"/>
          <p:cNvSpPr>
            <a:spLocks noGrp="1"/>
          </p:cNvSpPr>
          <p:nvPr>
            <p:ph idx="1"/>
          </p:nvPr>
        </p:nvSpPr>
        <p:spPr>
          <a:xfrm>
            <a:off x="1371600" y="1281332"/>
            <a:ext cx="9601200" cy="1831145"/>
          </a:xfrm>
        </p:spPr>
        <p:txBody>
          <a:bodyPr>
            <a:normAutofit fontScale="95833"/>
          </a:bodyPr>
          <a:lstStyle/>
          <a:p>
            <a:r>
              <a:rPr lang="en-US" dirty="0"/>
              <a:t>Route needs identification and PMV route permitting has failed to keep up with demand</a:t>
            </a:r>
          </a:p>
          <a:p>
            <a:r>
              <a:rPr lang="en-US" dirty="0"/>
              <a:t>Lack of PMV route enforcement leaves many passenger groups underserved and inconvenienced</a:t>
            </a:r>
          </a:p>
        </p:txBody>
      </p:sp>
      <p:pic>
        <p:nvPicPr>
          <p:cNvPr id="2097178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8005" y="3112477"/>
            <a:ext cx="3121152" cy="2340864"/>
          </a:xfrm>
          <a:prstGeom prst="rect">
            <a:avLst/>
          </a:prstGeom>
        </p:spPr>
      </p:pic>
      <p:sp>
        <p:nvSpPr>
          <p:cNvPr id="1048684" name="Content Placeholder 2"/>
          <p:cNvSpPr txBox="1"/>
          <p:nvPr/>
        </p:nvSpPr>
        <p:spPr>
          <a:xfrm>
            <a:off x="1371600" y="2937548"/>
            <a:ext cx="7104490" cy="1831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Fragmented regulatory system and limited enforcement of existing rules has contributed to an inadequate PMV and taxi system</a:t>
            </a:r>
          </a:p>
          <a:p>
            <a:r>
              <a:rPr lang="en-US" dirty="0"/>
              <a:t>Women, girls and the disabled are underserved users of public transport</a:t>
            </a:r>
          </a:p>
          <a:p>
            <a:r>
              <a:rPr lang="en-US" dirty="0"/>
              <a:t>Consolidation of functions within the RTA together with sustainable financing has the potential to significantly improve public transport operations in NCD</a:t>
            </a:r>
          </a:p>
        </p:txBody>
      </p:sp>
      <p:sp>
        <p:nvSpPr>
          <p:cNvPr id="10486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Recommendations</a:t>
            </a:r>
          </a:p>
        </p:txBody>
      </p:sp>
      <p:sp>
        <p:nvSpPr>
          <p:cNvPr id="1048690" name="Content Placeholder 2"/>
          <p:cNvSpPr>
            <a:spLocks noGrp="1"/>
          </p:cNvSpPr>
          <p:nvPr>
            <p:ph idx="1"/>
          </p:nvPr>
        </p:nvSpPr>
        <p:spPr>
          <a:xfrm>
            <a:off x="1371600" y="1366961"/>
            <a:ext cx="7622931" cy="4495800"/>
          </a:xfrm>
        </p:spPr>
        <p:txBody>
          <a:bodyPr>
            <a:normAutofit fontScale="95833"/>
          </a:bodyPr>
          <a:lstStyle/>
          <a:p>
            <a:r>
              <a:rPr lang="en-AU" dirty="0"/>
              <a:t>Establishment of an Advocacy Group for PWD public transport users</a:t>
            </a:r>
          </a:p>
          <a:p>
            <a:r>
              <a:rPr lang="en-US" dirty="0"/>
              <a:t>Revisit the design of public transport infrastructure, facilities and PMV operating practices that includes all users (women, girls, elderly and disabled)</a:t>
            </a:r>
          </a:p>
          <a:p>
            <a:r>
              <a:rPr lang="en-US" dirty="0"/>
              <a:t>Continued consolidation of permit issue, route needs identification, regulatory oversight, etc., with the RTA</a:t>
            </a:r>
          </a:p>
          <a:p>
            <a:r>
              <a:rPr lang="en-US" dirty="0"/>
              <a:t>Identify low cost interventions to increase route capacity with existing PMVs</a:t>
            </a:r>
          </a:p>
          <a:p>
            <a:endParaRPr lang="en-US" dirty="0"/>
          </a:p>
        </p:txBody>
      </p:sp>
      <p:pic>
        <p:nvPicPr>
          <p:cNvPr id="2097179" name="Picture 2" descr="Image result for advocacy transpar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45061" y="1366961"/>
            <a:ext cx="3036295" cy="3036295"/>
          </a:xfrm>
          <a:prstGeom prst="rect">
            <a:avLst/>
          </a:prstGeom>
          <a:noFill/>
        </p:spPr>
      </p:pic>
      <p:sp>
        <p:nvSpPr>
          <p:cNvPr id="10486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15</a:t>
            </a:fld>
            <a:endParaRPr lang="en-US"/>
          </a:p>
        </p:txBody>
      </p:sp>
      <p:pic>
        <p:nvPicPr>
          <p:cNvPr id="2097180" name="Picture 6" descr="A red and yellow double decker bus driving down a street  Description generated with high confidenc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106" y="4948436"/>
            <a:ext cx="4286250" cy="15049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Title 1"/>
          <p:cNvSpPr>
            <a:spLocks noGrp="1"/>
          </p:cNvSpPr>
          <p:nvPr>
            <p:ph type="title"/>
          </p:nvPr>
        </p:nvSpPr>
        <p:spPr>
          <a:xfrm>
            <a:off x="1371600" y="247650"/>
            <a:ext cx="5090746" cy="1485900"/>
          </a:xfrm>
        </p:spPr>
        <p:txBody>
          <a:bodyPr/>
          <a:lstStyle/>
          <a:p>
            <a:r>
              <a:rPr lang="en-US" b="1" dirty="0"/>
              <a:t>Acknowledgements</a:t>
            </a:r>
          </a:p>
        </p:txBody>
      </p:sp>
      <p:sp>
        <p:nvSpPr>
          <p:cNvPr id="1048696" name="Content Placeholder 2"/>
          <p:cNvSpPr>
            <a:spLocks noGrp="1"/>
          </p:cNvSpPr>
          <p:nvPr>
            <p:ph idx="1"/>
          </p:nvPr>
        </p:nvSpPr>
        <p:spPr>
          <a:xfrm>
            <a:off x="1371600" y="1752603"/>
            <a:ext cx="4976446" cy="4495800"/>
          </a:xfrm>
        </p:spPr>
        <p:txBody>
          <a:bodyPr>
            <a:normAutofit fontScale="95833"/>
          </a:bodyPr>
          <a:lstStyle/>
          <a:p>
            <a:r>
              <a:rPr lang="en-US" dirty="0"/>
              <a:t>Wilson </a:t>
            </a:r>
            <a:r>
              <a:rPr lang="en-US" dirty="0" err="1"/>
              <a:t>Wariaka</a:t>
            </a:r>
            <a:r>
              <a:rPr lang="en-US" dirty="0"/>
              <a:t>, MT (Civil), BE (Civil), MIEPNG, Reg. </a:t>
            </a:r>
            <a:r>
              <a:rPr lang="en-US" dirty="0" err="1"/>
              <a:t>Eng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Road Traffic Authority (Papua New Guinea)</a:t>
            </a:r>
          </a:p>
          <a:p>
            <a:r>
              <a:rPr lang="en-US" dirty="0"/>
              <a:t>National Road Traffic Authority (NRTA)</a:t>
            </a:r>
          </a:p>
          <a:p>
            <a:r>
              <a:rPr lang="en-US" dirty="0"/>
              <a:t>Cheshire </a:t>
            </a:r>
            <a:r>
              <a:rPr lang="en-US" dirty="0" err="1"/>
              <a:t>disAbility</a:t>
            </a:r>
            <a:r>
              <a:rPr lang="en-US" dirty="0"/>
              <a:t> Services</a:t>
            </a:r>
          </a:p>
          <a:p>
            <a:r>
              <a:rPr lang="en-US" dirty="0"/>
              <a:t>Participants of Focus Groups and Key Informants</a:t>
            </a:r>
          </a:p>
          <a:p>
            <a:r>
              <a:rPr lang="en-US" dirty="0"/>
              <a:t>UN Women Papua New Guinea</a:t>
            </a:r>
          </a:p>
        </p:txBody>
      </p:sp>
      <p:sp>
        <p:nvSpPr>
          <p:cNvPr id="1048697" name="Title 1"/>
          <p:cNvSpPr txBox="1"/>
          <p:nvPr/>
        </p:nvSpPr>
        <p:spPr>
          <a:xfrm>
            <a:off x="6462346" y="247650"/>
            <a:ext cx="5240216" cy="21365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Thank You/</a:t>
            </a:r>
            <a:r>
              <a:rPr lang="en-US" b="1" dirty="0" err="1"/>
              <a:t>Tenkyu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Any Questions?</a:t>
            </a:r>
          </a:p>
        </p:txBody>
      </p:sp>
      <p:pic>
        <p:nvPicPr>
          <p:cNvPr id="2097181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4184" y="1868251"/>
            <a:ext cx="969329" cy="1371600"/>
          </a:xfrm>
          <a:prstGeom prst="rect">
            <a:avLst/>
          </a:prstGeom>
        </p:spPr>
      </p:pic>
      <p:pic>
        <p:nvPicPr>
          <p:cNvPr id="2097182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184" y="3318982"/>
            <a:ext cx="997268" cy="1371600"/>
          </a:xfrm>
          <a:prstGeom prst="rect">
            <a:avLst/>
          </a:prstGeom>
        </p:spPr>
      </p:pic>
      <p:sp>
        <p:nvSpPr>
          <p:cNvPr id="1048698" name="TextBox 6"/>
          <p:cNvSpPr txBox="1"/>
          <p:nvPr/>
        </p:nvSpPr>
        <p:spPr>
          <a:xfrm>
            <a:off x="8323982" y="1868251"/>
            <a:ext cx="2489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Oliver Page, Ph.D.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U.S.A.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  <a:hlinkClick r:id="rId5"/>
              </a:rPr>
              <a:t>o.a.page@gmail.com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048699" name="TextBox 7"/>
          <p:cNvSpPr txBox="1"/>
          <p:nvPr/>
        </p:nvSpPr>
        <p:spPr>
          <a:xfrm>
            <a:off x="8323982" y="3315601"/>
            <a:ext cx="2789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Jack </a:t>
            </a:r>
            <a:r>
              <a:rPr lang="en-US" dirty="0" err="1">
                <a:solidFill>
                  <a:sysClr val="windowText" lastClr="000000"/>
                </a:solidFill>
              </a:rPr>
              <a:t>Assa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 smtClean="0">
                <a:solidFill>
                  <a:sysClr val="windowText" lastClr="000000"/>
                </a:solidFill>
              </a:rPr>
              <a:t>M.Si</a:t>
            </a:r>
            <a:endParaRPr lang="en-US" dirty="0">
              <a:solidFill>
                <a:sysClr val="windowText" lastClr="000000"/>
              </a:solidFill>
            </a:endParaRP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Papua New Guinea</a:t>
            </a:r>
          </a:p>
          <a:p>
            <a:pPr algn="ctr" defTabSz="914400"/>
            <a:r>
              <a:rPr lang="en-US" dirty="0">
                <a:solidFill>
                  <a:sysClr val="windowText" lastClr="000000"/>
                </a:solidFill>
                <a:hlinkClick r:id="rId6"/>
              </a:rPr>
              <a:t>jackassa945@gmail.com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048700" name="TextBox 8"/>
          <p:cNvSpPr txBox="1"/>
          <p:nvPr/>
        </p:nvSpPr>
        <p:spPr>
          <a:xfrm>
            <a:off x="8323982" y="4769713"/>
            <a:ext cx="2789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Elton </a:t>
            </a:r>
            <a:r>
              <a:rPr lang="en-US" dirty="0" err="1" smtClean="0">
                <a:solidFill>
                  <a:sysClr val="windowText" lastClr="000000"/>
                </a:solidFill>
              </a:rPr>
              <a:t>Powe</a:t>
            </a:r>
            <a:r>
              <a:rPr lang="en-US" dirty="0" smtClean="0">
                <a:solidFill>
                  <a:sysClr val="windowText" lastClr="000000"/>
                </a:solidFill>
              </a:rPr>
              <a:t>, BSc</a:t>
            </a:r>
            <a:endParaRPr lang="en-US" dirty="0">
              <a:solidFill>
                <a:sysClr val="windowText" lastClr="000000"/>
              </a:solidFill>
            </a:endParaRP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Papua New Guinea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  <a:hlinkClick r:id="rId7"/>
              </a:rPr>
              <a:t>eltonpowe@gmail.com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pic>
        <p:nvPicPr>
          <p:cNvPr id="2097183" name="Picture 1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184" y="4956879"/>
            <a:ext cx="997268" cy="997268"/>
          </a:xfrm>
          <a:prstGeom prst="rect">
            <a:avLst/>
          </a:prstGeom>
        </p:spPr>
      </p:pic>
      <p:sp>
        <p:nvSpPr>
          <p:cNvPr id="1048701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1371599" y="1061830"/>
            <a:ext cx="9951057" cy="2738893"/>
          </a:xfrm>
        </p:spPr>
        <p:txBody>
          <a:bodyPr>
            <a:normAutofit fontScale="95833"/>
          </a:bodyPr>
          <a:lstStyle/>
          <a:p>
            <a:r>
              <a:rPr lang="en-AU" dirty="0"/>
              <a:t>Papua New Guinea (PNG)(Population ~8 million)</a:t>
            </a:r>
          </a:p>
          <a:p>
            <a:r>
              <a:rPr lang="en-AU" dirty="0"/>
              <a:t>Port Moresby capital city of PNG</a:t>
            </a:r>
          </a:p>
          <a:p>
            <a:r>
              <a:rPr lang="en-AU" dirty="0"/>
              <a:t>364,125 persons, approximately 5 percent of PNG’s total population of 7.25 million (2011)</a:t>
            </a:r>
          </a:p>
          <a:p>
            <a:r>
              <a:rPr lang="en-AU" dirty="0"/>
              <a:t>240km</a:t>
            </a:r>
            <a:r>
              <a:rPr lang="en-AU" baseline="30000" dirty="0"/>
              <a:t>2</a:t>
            </a:r>
            <a:r>
              <a:rPr lang="en-AU" dirty="0"/>
              <a:t> (~ 93 square miles) approximate land area</a:t>
            </a:r>
          </a:p>
          <a:p>
            <a:endParaRPr lang="en-AU" dirty="0"/>
          </a:p>
          <a:p>
            <a:endParaRPr lang="en-AU" dirty="0"/>
          </a:p>
          <a:p>
            <a:endParaRPr lang="en-US" dirty="0"/>
          </a:p>
        </p:txBody>
      </p:sp>
      <p:grpSp>
        <p:nvGrpSpPr>
          <p:cNvPr id="38" name="Group 3"/>
          <p:cNvGrpSpPr/>
          <p:nvPr/>
        </p:nvGrpSpPr>
        <p:grpSpPr>
          <a:xfrm>
            <a:off x="7235687" y="3429000"/>
            <a:ext cx="4392886" cy="2614476"/>
            <a:chOff x="5661330" y="3179514"/>
            <a:chExt cx="5484865" cy="3378809"/>
          </a:xfrm>
        </p:grpSpPr>
        <p:pic>
          <p:nvPicPr>
            <p:cNvPr id="2097152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61330" y="3179514"/>
              <a:ext cx="5484865" cy="3378809"/>
            </a:xfrm>
            <a:prstGeom prst="rect">
              <a:avLst/>
            </a:prstGeom>
          </p:spPr>
        </p:pic>
        <p:sp>
          <p:nvSpPr>
            <p:cNvPr id="1048603" name="Star: 4 Points 5"/>
            <p:cNvSpPr/>
            <p:nvPr/>
          </p:nvSpPr>
          <p:spPr>
            <a:xfrm>
              <a:off x="7847872" y="5691230"/>
              <a:ext cx="84524" cy="85926"/>
            </a:xfrm>
            <a:prstGeom prst="star4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8604" name="TextBox 6"/>
          <p:cNvSpPr txBox="1"/>
          <p:nvPr/>
        </p:nvSpPr>
        <p:spPr>
          <a:xfrm>
            <a:off x="1371598" y="3398115"/>
            <a:ext cx="5538083" cy="3163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en-AU" sz="2400" dirty="0"/>
              <a:t>20 planned settlements, 79 informal settlements and 7 urban villages  (2013)</a:t>
            </a:r>
          </a:p>
          <a:p>
            <a:pPr marL="384048" indent="-384048" defTabSz="914400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</a:pPr>
            <a:r>
              <a:rPr lang="en-US" sz="2400" dirty="0">
                <a:solidFill>
                  <a:schemeClr val="tx2"/>
                </a:solidFill>
              </a:rPr>
              <a:t>Study objective to identify public transport service characteristics and regulatory framework in the rapidly growing city of Port Moresby</a:t>
            </a:r>
          </a:p>
        </p:txBody>
      </p:sp>
      <p:sp>
        <p:nvSpPr>
          <p:cNvPr id="1048605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11135032" cy="1138698"/>
          </a:xfrm>
        </p:spPr>
        <p:txBody>
          <a:bodyPr>
            <a:normAutofit/>
          </a:bodyPr>
          <a:lstStyle/>
          <a:p>
            <a:r>
              <a:rPr lang="en-US" sz="3600" b="1" dirty="0"/>
              <a:t>Characteristic #1: Historical Timeline of Public Transport</a:t>
            </a:r>
          </a:p>
        </p:txBody>
      </p:sp>
      <p:graphicFrame>
        <p:nvGraphicFramePr>
          <p:cNvPr id="419430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461429"/>
              </p:ext>
            </p:extLst>
          </p:nvPr>
        </p:nvGraphicFramePr>
        <p:xfrm>
          <a:off x="1521439" y="956415"/>
          <a:ext cx="9758721" cy="572584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038881"/>
                <a:gridCol w="8719840"/>
              </a:tblGrid>
              <a:tr h="62904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1960s+</a:t>
                      </a: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PMVs (privately owned) operate anywhere and anytime in Port Moresby</a:t>
                      </a:r>
                    </a:p>
                    <a:p>
                      <a:pPr marL="0" marR="0" lvl="0" indent="-2857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 Moresby Bus Company (government owned) competed with PMVs</a:t>
                      </a: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1968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Establishment of the National Land Transport Board (NTLB)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1973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Operating </a:t>
                      </a:r>
                      <a:r>
                        <a:rPr lang="en-US" sz="2000" dirty="0" err="1">
                          <a:effectLst/>
                        </a:rPr>
                        <a:t>licences</a:t>
                      </a:r>
                      <a:r>
                        <a:rPr lang="en-US" sz="2000" dirty="0">
                          <a:effectLst/>
                        </a:rPr>
                        <a:t> issued to Indigenous Papuans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1981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Port Moresby Bus Company liquidated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1987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NTLB licenses PMVs to operate on specific routes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1997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Establishment of National Road Safety Council (NRSC)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399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2002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Establishment of Independent Consumer and Competition Commission (ICCC)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70767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UN Women PNG investigate public transport safety of Women and Girls</a:t>
                      </a:r>
                    </a:p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Road Traffic Act passed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2015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“Meri </a:t>
                      </a:r>
                      <a:r>
                        <a:rPr lang="en-US" sz="2000" dirty="0" err="1">
                          <a:effectLst/>
                        </a:rPr>
                        <a:t>Seif</a:t>
                      </a:r>
                      <a:r>
                        <a:rPr lang="en-US" sz="2000" dirty="0">
                          <a:effectLst/>
                        </a:rPr>
                        <a:t> Bus” (Women only) commences operations in Port Moresby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2016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</a:rPr>
                        <a:t>Establishment of the Road Traffic Authority (RTA)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RTA -Transport Act</a:t>
                      </a:r>
                      <a:r>
                        <a:rPr lang="en-US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passed (Various Acts Amended)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June (1</a:t>
                      </a:r>
                      <a:r>
                        <a:rPr lang="en-US" sz="2000" baseline="30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2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New Regulations and Rules comes</a:t>
                      </a:r>
                      <a:r>
                        <a:rPr lang="en-US" sz="20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into play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8426" marR="58426" marT="0" marB="0"/>
                </a:tc>
              </a:tr>
            </a:tbl>
          </a:graphicData>
        </a:graphic>
      </p:graphicFrame>
      <p:sp>
        <p:nvSpPr>
          <p:cNvPr id="1048610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/>
              <a:t>Characteristic #2: Vehicle Type, Population and Permits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graphicFrame>
        <p:nvGraphicFramePr>
          <p:cNvPr id="4194305" name="Table 3"/>
          <p:cNvGraphicFramePr>
            <a:graphicFrameLocks noGrp="1"/>
          </p:cNvGraphicFramePr>
          <p:nvPr/>
        </p:nvGraphicFramePr>
        <p:xfrm>
          <a:off x="1461188" y="1543050"/>
          <a:ext cx="10115910" cy="4446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6638"/>
                <a:gridCol w="1497155"/>
                <a:gridCol w="2130412"/>
                <a:gridCol w="1588197"/>
                <a:gridCol w="1452644"/>
                <a:gridCol w="1820864"/>
              </a:tblGrid>
              <a:tr h="7885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Type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Capacity/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Seats (including operator’s seat)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Routes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Official Number of Registered Vehicles (2015)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Ownership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Notes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</a:tr>
              <a:tr h="2347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Coaster Bus (Toyota)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25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Intra-urban routes within the city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800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Private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 rowSpan="3"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In addition, there are an unknown number of unregistered PMVs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Minibus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Inter-urban Routes to/from outside of the city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To be determined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Private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47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Taxi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Intra-urban routes within the city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970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Private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852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Comeng/Volvo (Conventional Bus)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44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Intra-urban routes within the city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 err="1">
                          <a:effectLst/>
                        </a:rPr>
                        <a:t>Ginigoada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 err="1">
                          <a:effectLst/>
                        </a:rPr>
                        <a:t>Bisnis</a:t>
                      </a:r>
                      <a:r>
                        <a:rPr lang="en-AU" sz="1600" dirty="0">
                          <a:effectLst/>
                        </a:rPr>
                        <a:t> Development Foundation (</a:t>
                      </a:r>
                      <a:r>
                        <a:rPr lang="en-AU" sz="1600" dirty="0" err="1">
                          <a:effectLst/>
                        </a:rPr>
                        <a:t>Nonprofit</a:t>
                      </a:r>
                      <a:r>
                        <a:rPr lang="en-AU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Meri </a:t>
                      </a:r>
                      <a:r>
                        <a:rPr lang="en-AU" sz="1600" dirty="0" err="1">
                          <a:effectLst/>
                        </a:rPr>
                        <a:t>Seif</a:t>
                      </a:r>
                      <a:r>
                        <a:rPr lang="en-AU" sz="1600" dirty="0">
                          <a:effectLst/>
                        </a:rPr>
                        <a:t> Bus (UN Women owned and operated by NCDC: Only for women)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</a:tr>
              <a:tr h="5116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Ashok Leyland (Conventional Bus)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50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Intra-urban routes within the city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>
                          <a:effectLst/>
                        </a:rPr>
                        <a:t>Public 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dirty="0">
                          <a:effectLst/>
                        </a:rPr>
                        <a:t>Owned and operated by the NCDC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02" marR="62302" marT="0" marB="0"/>
                </a:tc>
              </a:tr>
            </a:tbl>
          </a:graphicData>
        </a:graphic>
      </p:graphicFrame>
      <p:sp>
        <p:nvSpPr>
          <p:cNvPr id="104861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Characteristic #2: Vehicle Type, Population and Permits</a:t>
            </a:r>
            <a:endParaRPr lang="en-US" dirty="0"/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>
          <a:xfrm>
            <a:off x="1371600" y="1535185"/>
            <a:ext cx="10356209" cy="2671055"/>
          </a:xfrm>
        </p:spPr>
        <p:txBody>
          <a:bodyPr>
            <a:normAutofit fontScale="95833"/>
          </a:bodyPr>
          <a:lstStyle/>
          <a:p>
            <a:r>
              <a:rPr lang="en-AU" dirty="0"/>
              <a:t>Route permit required to operate on any PMV route</a:t>
            </a:r>
          </a:p>
          <a:p>
            <a:r>
              <a:rPr lang="en-AU" dirty="0"/>
              <a:t>Route permits valid for six (6) months</a:t>
            </a:r>
          </a:p>
          <a:p>
            <a:r>
              <a:rPr lang="en-AU" dirty="0"/>
              <a:t>Route Permits issued to the PMV or Taxi owner by NLTB/Road Traffic Authority (RTA)</a:t>
            </a:r>
          </a:p>
          <a:p>
            <a:r>
              <a:rPr lang="en-AU" dirty="0"/>
              <a:t>PMV ceiling for any route is 60 permits (irrespective of passenger demand)</a:t>
            </a:r>
          </a:p>
        </p:txBody>
      </p:sp>
      <p:grpSp>
        <p:nvGrpSpPr>
          <p:cNvPr id="48" name="Group 10"/>
          <p:cNvGrpSpPr/>
          <p:nvPr/>
        </p:nvGrpSpPr>
        <p:grpSpPr>
          <a:xfrm>
            <a:off x="1512272" y="4193642"/>
            <a:ext cx="9999991" cy="2340864"/>
            <a:chOff x="1441936" y="4316730"/>
            <a:chExt cx="9999991" cy="2340864"/>
          </a:xfrm>
        </p:grpSpPr>
        <p:pic>
          <p:nvPicPr>
            <p:cNvPr id="2097153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1936" y="4316730"/>
              <a:ext cx="3121152" cy="2340864"/>
            </a:xfrm>
            <a:prstGeom prst="rect">
              <a:avLst/>
            </a:prstGeom>
          </p:spPr>
        </p:pic>
        <p:pic>
          <p:nvPicPr>
            <p:cNvPr id="2097154" name="Content Placeholder 4"/>
            <p:cNvPicPr>
              <a:picLocks noChangeAspect="1"/>
            </p:cNvPicPr>
            <p:nvPr/>
          </p:nvPicPr>
          <p:blipFill rotWithShape="1">
            <a:blip r:embed="rId4" cstate="print"/>
            <a:srcRect l="13591" r="14090"/>
            <a:stretch>
              <a:fillRect/>
            </a:stretch>
          </p:blipFill>
          <p:spPr>
            <a:xfrm>
              <a:off x="4672681" y="4316730"/>
              <a:ext cx="3333146" cy="2340864"/>
            </a:xfrm>
            <a:prstGeom prst="rect">
              <a:avLst/>
            </a:prstGeom>
          </p:spPr>
        </p:pic>
        <p:pic>
          <p:nvPicPr>
            <p:cNvPr id="2097155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08781" y="4316730"/>
              <a:ext cx="3333146" cy="2340864"/>
            </a:xfrm>
            <a:prstGeom prst="rect">
              <a:avLst/>
            </a:prstGeom>
          </p:spPr>
        </p:pic>
      </p:grp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/>
              <a:t>Characteristic #3: Port Moresby PMV &amp; Meri </a:t>
            </a:r>
            <a:r>
              <a:rPr lang="en-AU" b="1" dirty="0" err="1"/>
              <a:t>Seif</a:t>
            </a:r>
            <a:r>
              <a:rPr lang="en-AU" b="1" dirty="0"/>
              <a:t> Route Network (Active)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104862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6</a:t>
            </a:fld>
            <a:endParaRPr lang="en-US"/>
          </a:p>
        </p:txBody>
      </p:sp>
      <p:grpSp>
        <p:nvGrpSpPr>
          <p:cNvPr id="52" name="Group 5"/>
          <p:cNvGrpSpPr/>
          <p:nvPr/>
        </p:nvGrpSpPr>
        <p:grpSpPr>
          <a:xfrm>
            <a:off x="1521069" y="1408535"/>
            <a:ext cx="9889588" cy="5370334"/>
            <a:chOff x="1521069" y="1408535"/>
            <a:chExt cx="9889588" cy="5370334"/>
          </a:xfrm>
        </p:grpSpPr>
        <p:pic>
          <p:nvPicPr>
            <p:cNvPr id="2097156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1069" y="1408535"/>
              <a:ext cx="4750948" cy="5370334"/>
            </a:xfrm>
            <a:prstGeom prst="rect">
              <a:avLst/>
            </a:prstGeom>
          </p:spPr>
        </p:pic>
        <p:pic>
          <p:nvPicPr>
            <p:cNvPr id="2097157" name="Picture 4"/>
            <p:cNvPicPr>
              <a:picLocks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655777" y="1408535"/>
              <a:ext cx="4754880" cy="536752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7</a:t>
            </a:fld>
            <a:endParaRPr lang="en-US"/>
          </a:p>
        </p:txBody>
      </p:sp>
      <p:pic>
        <p:nvPicPr>
          <p:cNvPr id="1026" name="Picture 2" descr="C:\Users\Jack Assa\Desktop\Study\Traffic F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58" y="0"/>
            <a:ext cx="11046542" cy="665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8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Characteristic #4: Women Unfriendly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1048639" name="Content Placeholder 2"/>
          <p:cNvSpPr>
            <a:spLocks noGrp="1"/>
          </p:cNvSpPr>
          <p:nvPr>
            <p:ph idx="1"/>
          </p:nvPr>
        </p:nvSpPr>
        <p:spPr>
          <a:xfrm>
            <a:off x="1371599" y="1367554"/>
            <a:ext cx="7092669" cy="4972286"/>
          </a:xfrm>
        </p:spPr>
        <p:txBody>
          <a:bodyPr>
            <a:normAutofit fontScale="95833"/>
          </a:bodyPr>
          <a:lstStyle/>
          <a:p>
            <a:r>
              <a:rPr lang="en-AU" dirty="0"/>
              <a:t>In 2014 82% female PMV users felt unsafe while waiting for PMVs and 79% riding in them (UN Women PNG)</a:t>
            </a:r>
          </a:p>
          <a:p>
            <a:r>
              <a:rPr lang="en-AU" dirty="0"/>
              <a:t>PMVs stops at or near markets were known hot spots of sexual violence or sexual harassment</a:t>
            </a:r>
          </a:p>
          <a:p>
            <a:r>
              <a:rPr lang="en-AU" dirty="0"/>
              <a:t>Female market vendors travelling after dusk are forced to use taxis to return home</a:t>
            </a:r>
          </a:p>
          <a:p>
            <a:r>
              <a:rPr lang="en-US" dirty="0"/>
              <a:t>Walking further distances than necessary places women and girls’ in a vulnerable position to experience unwanted sexual violence or harassment</a:t>
            </a:r>
          </a:p>
        </p:txBody>
      </p:sp>
      <p:pic>
        <p:nvPicPr>
          <p:cNvPr id="2097159" name="Picture 3" descr="IMG_20171002_073330"/>
          <p:cNvPicPr>
            <a:picLocks noGrp="1" noChangeAspect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8464268" y="1327994"/>
            <a:ext cx="3313577" cy="2305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60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4268" y="3745810"/>
            <a:ext cx="3313577" cy="2485183"/>
          </a:xfrm>
          <a:prstGeom prst="rect">
            <a:avLst/>
          </a:prstGeom>
        </p:spPr>
      </p:pic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1371600" y="228597"/>
            <a:ext cx="10410092" cy="1485900"/>
          </a:xfrm>
        </p:spPr>
        <p:txBody>
          <a:bodyPr>
            <a:normAutofit/>
          </a:bodyPr>
          <a:lstStyle/>
          <a:p>
            <a:r>
              <a:rPr lang="en-AU" b="1" dirty="0"/>
              <a:t>Characteristic #5: Disabled Unfriendly</a:t>
            </a:r>
            <a:endParaRPr lang="en-US" b="1" dirty="0"/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>
          <a:xfrm>
            <a:off x="1371600" y="1142999"/>
            <a:ext cx="6734908" cy="4106008"/>
          </a:xfrm>
        </p:spPr>
        <p:txBody>
          <a:bodyPr/>
          <a:lstStyle/>
          <a:p>
            <a:r>
              <a:rPr lang="en-US" sz="2400" dirty="0"/>
              <a:t>Multiple steps to board/alight from vehicle</a:t>
            </a:r>
          </a:p>
          <a:p>
            <a:r>
              <a:rPr lang="en-US" sz="2400" dirty="0"/>
              <a:t>Overloaded PMVs especially during peak times</a:t>
            </a:r>
          </a:p>
          <a:p>
            <a:r>
              <a:rPr lang="en-US" sz="2400" dirty="0"/>
              <a:t>Lack of priority or preferential seating</a:t>
            </a:r>
          </a:p>
          <a:p>
            <a:r>
              <a:rPr lang="en-US" sz="2400" dirty="0"/>
              <a:t>Narrow aisles in conventional buses &amp; PMVs</a:t>
            </a:r>
          </a:p>
          <a:p>
            <a:r>
              <a:rPr lang="en-US" sz="2400" dirty="0"/>
              <a:t>Some boarding locations impossible to reach during rainy season</a:t>
            </a:r>
            <a:endParaRPr lang="en-US" dirty="0"/>
          </a:p>
        </p:txBody>
      </p:sp>
      <p:pic>
        <p:nvPicPr>
          <p:cNvPr id="2097161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696" y="3934565"/>
            <a:ext cx="3481750" cy="2611313"/>
          </a:xfrm>
          <a:prstGeom prst="rect">
            <a:avLst/>
          </a:prstGeom>
        </p:spPr>
      </p:pic>
      <p:pic>
        <p:nvPicPr>
          <p:cNvPr id="2097162" name="Picture 8" descr="IMG_20171002_074033"/>
          <p:cNvPicPr>
            <a:picLocks noGrp="1" noChangeAspect="1"/>
          </p:cNvPicPr>
          <p:nvPr isPhoto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8859892" y="3947751"/>
            <a:ext cx="2710786" cy="2606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63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6508" y="1242593"/>
            <a:ext cx="3464170" cy="2598128"/>
          </a:xfrm>
          <a:prstGeom prst="rect">
            <a:avLst/>
          </a:prstGeom>
        </p:spPr>
      </p:pic>
      <p:pic>
        <p:nvPicPr>
          <p:cNvPr id="2097164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1603" y="3934565"/>
            <a:ext cx="3481751" cy="2611313"/>
          </a:xfrm>
          <a:prstGeom prst="rect">
            <a:avLst/>
          </a:prstGeom>
        </p:spPr>
      </p:pic>
      <p:sp>
        <p:nvSpPr>
          <p:cNvPr id="104864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CF4-6F85-4D74-8304-CDA3BED3572E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1569</Words>
  <Application>Microsoft Office PowerPoint</Application>
  <PresentationFormat>Custom</PresentationFormat>
  <Paragraphs>227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Crop</vt:lpstr>
      <vt:lpstr>Service Characteristics and Regulatory Oversight of Public Transport in Port Moresby,  Papua New Guinea</vt:lpstr>
      <vt:lpstr>Introduction</vt:lpstr>
      <vt:lpstr>Characteristic #1: Historical Timeline of Public Transport</vt:lpstr>
      <vt:lpstr>Characteristic #2: Vehicle Type, Population and Permits </vt:lpstr>
      <vt:lpstr>Characteristic #2: Vehicle Type, Population and Permits</vt:lpstr>
      <vt:lpstr>Characteristic #3: Port Moresby PMV &amp; Meri Seif Route Network (Active) </vt:lpstr>
      <vt:lpstr>PowerPoint Presentation</vt:lpstr>
      <vt:lpstr>Characteristic #4: Women Unfriendly </vt:lpstr>
      <vt:lpstr>Characteristic #5: Disabled Unfriendly</vt:lpstr>
      <vt:lpstr>Characteristic #5: Disabled Unfriendly</vt:lpstr>
      <vt:lpstr>Characteristic #6: Traffic Safety and Vehicle Maintenance </vt:lpstr>
      <vt:lpstr>Regulatory Framework &amp; Stakeholders</vt:lpstr>
      <vt:lpstr>Regulatory Framework &amp; Road Traffic Authority</vt:lpstr>
      <vt:lpstr>What have we learnt?</vt:lpstr>
      <vt:lpstr>Recommendations</vt:lpstr>
      <vt:lpstr>Acknowledgements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Characteristics and Regulatory Oversight of Public Transport in Port Moresby, Papua New Guinea</dc:title>
  <dc:creator>OliverP</dc:creator>
  <cp:lastModifiedBy>Jack Assa</cp:lastModifiedBy>
  <cp:revision>5</cp:revision>
  <dcterms:created xsi:type="dcterms:W3CDTF">2018-05-30T00:41:45Z</dcterms:created>
  <dcterms:modified xsi:type="dcterms:W3CDTF">2018-06-14T04:10:24Z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733768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S8.2.1</vt:lpwstr>
  </property>
</Properties>
</file>