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image/png" PartName="/ppt/media/image10.jpg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304" r:id="rId3"/>
    <p:sldId id="339" r:id="rId4"/>
    <p:sldId id="334" r:id="rId5"/>
    <p:sldId id="337" r:id="rId6"/>
    <p:sldId id="335" r:id="rId7"/>
    <p:sldId id="341" r:id="rId8"/>
    <p:sldId id="338" r:id="rId9"/>
    <p:sldId id="299" r:id="rId10"/>
    <p:sldId id="305" r:id="rId11"/>
    <p:sldId id="306" r:id="rId12"/>
    <p:sldId id="336" r:id="rId13"/>
    <p:sldId id="323" r:id="rId14"/>
    <p:sldId id="325" r:id="rId15"/>
    <p:sldId id="31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BA614-006E-44ED-9DFF-1A8550C15BF2}" type="datetimeFigureOut">
              <a:rPr lang="en-AU" smtClean="0"/>
              <a:t>14/06/2018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2F18C-A909-484D-AD7C-CBA762E0F9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9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bourke@anu.edu.au" TargetMode="External"/><Relationship Id="rId2" Type="http://schemas.openxmlformats.org/officeDocument/2006/relationships/hyperlink" Target="mailto:brendan.jinks@anu.edu.a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894" y="622084"/>
            <a:ext cx="8825658" cy="4366320"/>
          </a:xfrm>
        </p:spPr>
        <p:txBody>
          <a:bodyPr/>
          <a:lstStyle/>
          <a:p>
            <a:r>
              <a:rPr lang="en-AU" sz="2400" b="1" dirty="0"/>
              <a:t>The 2018 earthquake in Papua New Guinea: were lessons learned from the 2015-16 drought? </a:t>
            </a:r>
            <a:br>
              <a:rPr lang="en-AU" sz="2400" b="1" dirty="0"/>
            </a:br>
            <a:br>
              <a:rPr lang="en-AU" sz="2400" b="1" dirty="0"/>
            </a:br>
            <a:br>
              <a:rPr lang="en-AU" sz="2400" b="1" dirty="0"/>
            </a:br>
            <a:r>
              <a:rPr lang="en-AU" sz="2400" b="1" dirty="0"/>
              <a:t>Brendan </a:t>
            </a:r>
            <a:r>
              <a:rPr lang="en-AU" sz="2400" b="1" dirty="0" err="1"/>
              <a:t>Jinks</a:t>
            </a:r>
            <a:r>
              <a:rPr lang="en-AU" sz="2400" b="1" dirty="0"/>
              <a:t> and Mike Bourke</a:t>
            </a:r>
            <a:br>
              <a:rPr lang="en-AU" sz="2400" b="1" dirty="0"/>
            </a:br>
            <a:r>
              <a:rPr lang="en-AU" sz="2400" b="1" dirty="0"/>
              <a:t>Australian National University</a:t>
            </a:r>
            <a:br>
              <a:rPr lang="en-AU" sz="2400" b="1" dirty="0"/>
            </a:br>
            <a:br>
              <a:rPr lang="en-AU" sz="2400" b="1" dirty="0"/>
            </a:br>
            <a:r>
              <a:rPr lang="en-AU" sz="2400" b="1" dirty="0"/>
              <a:t>PNG Update, Port Moresby 14 June 2018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1643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596" y="455108"/>
            <a:ext cx="1069087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Comparing the impacts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896490-92AC-4737-9E28-1F096E3D4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17019"/>
              </p:ext>
            </p:extLst>
          </p:nvPr>
        </p:nvGraphicFramePr>
        <p:xfrm>
          <a:off x="474596" y="1349872"/>
          <a:ext cx="10287398" cy="505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332">
                  <a:extLst>
                    <a:ext uri="{9D8B030D-6E8A-4147-A177-3AD203B41FA5}">
                      <a16:colId xmlns:a16="http://schemas.microsoft.com/office/drawing/2014/main" val="3032511609"/>
                    </a:ext>
                  </a:extLst>
                </a:gridCol>
                <a:gridCol w="3874416">
                  <a:extLst>
                    <a:ext uri="{9D8B030D-6E8A-4147-A177-3AD203B41FA5}">
                      <a16:colId xmlns:a16="http://schemas.microsoft.com/office/drawing/2014/main" val="2249250093"/>
                    </a:ext>
                  </a:extLst>
                </a:gridCol>
                <a:gridCol w="3393650">
                  <a:extLst>
                    <a:ext uri="{9D8B030D-6E8A-4147-A177-3AD203B41FA5}">
                      <a16:colId xmlns:a16="http://schemas.microsoft.com/office/drawing/2014/main" val="1721960813"/>
                    </a:ext>
                  </a:extLst>
                </a:gridCol>
              </a:tblGrid>
              <a:tr h="626556">
                <a:tc>
                  <a:txBody>
                    <a:bodyPr/>
                    <a:lstStyle/>
                    <a:p>
                      <a:r>
                        <a:rPr lang="en-AU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2015-16 Drought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2018 earthquake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729228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r>
                        <a:rPr lang="en-AU" dirty="0"/>
                        <a:t>Timing/duration of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Mid 2015 to late 2016 (18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26 February to late May 2018 </a:t>
                      </a:r>
                    </a:p>
                    <a:p>
                      <a:r>
                        <a:rPr lang="en-AU" dirty="0"/>
                        <a:t>(3 months)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977939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r>
                        <a:rPr lang="en-AU" dirty="0"/>
                        <a:t>Total people seriously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0856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r>
                        <a:rPr lang="en-AU" dirty="0"/>
                        <a:t>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1,000s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585374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r>
                        <a:rPr lang="en-AU" dirty="0"/>
                        <a:t>Food shortage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Major for many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Major for some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23294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r>
                        <a:rPr lang="en-AU" dirty="0"/>
                        <a:t>Water shortages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Major for many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Major for some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624509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r>
                        <a:rPr lang="en-AU" dirty="0"/>
                        <a:t>Displacement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Major for some people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Major for some people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923623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r>
                        <a:rPr lang="en-AU" dirty="0"/>
                        <a:t>Economic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42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44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315" y="851034"/>
            <a:ext cx="1069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Major contributors to 2015-16 drought relief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534AA3-1A8E-4F6B-9D4B-D76637DD0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18209"/>
              </p:ext>
            </p:extLst>
          </p:nvPr>
        </p:nvGraphicFramePr>
        <p:xfrm>
          <a:off x="641023" y="1700053"/>
          <a:ext cx="105863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587">
                  <a:extLst>
                    <a:ext uri="{9D8B030D-6E8A-4147-A177-3AD203B41FA5}">
                      <a16:colId xmlns:a16="http://schemas.microsoft.com/office/drawing/2014/main" val="1749855318"/>
                    </a:ext>
                  </a:extLst>
                </a:gridCol>
                <a:gridCol w="5338714">
                  <a:extLst>
                    <a:ext uri="{9D8B030D-6E8A-4147-A177-3AD203B41FA5}">
                      <a16:colId xmlns:a16="http://schemas.microsoft.com/office/drawing/2014/main" val="1783856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37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PNG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K7.5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2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PNG National Disaster Centre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38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Australian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K19.8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27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United 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K13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067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Ok </a:t>
                      </a:r>
                      <a:r>
                        <a:rPr lang="en-AU" dirty="0" err="1"/>
                        <a:t>Tedi</a:t>
                      </a:r>
                      <a:r>
                        <a:rPr lang="en-A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K10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8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K7.4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2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European Union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K7.1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57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K3.2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1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Digicell</a:t>
                      </a:r>
                      <a:r>
                        <a:rPr lang="en-A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K1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27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2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/>
                        <a:t>K79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60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28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315" y="851034"/>
            <a:ext cx="1069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Major contributors to 2018 earthquake relief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534AA3-1A8E-4F6B-9D4B-D76637DD0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61897"/>
              </p:ext>
            </p:extLst>
          </p:nvPr>
        </p:nvGraphicFramePr>
        <p:xfrm>
          <a:off x="641023" y="1700053"/>
          <a:ext cx="105863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587">
                  <a:extLst>
                    <a:ext uri="{9D8B030D-6E8A-4147-A177-3AD203B41FA5}">
                      <a16:colId xmlns:a16="http://schemas.microsoft.com/office/drawing/2014/main" val="1749855318"/>
                    </a:ext>
                  </a:extLst>
                </a:gridCol>
                <a:gridCol w="5338714">
                  <a:extLst>
                    <a:ext uri="{9D8B030D-6E8A-4147-A177-3AD203B41FA5}">
                      <a16:colId xmlns:a16="http://schemas.microsoft.com/office/drawing/2014/main" val="1783856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37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PNG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2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PNG National Disaster Centre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38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Kumul</a:t>
                      </a:r>
                      <a:r>
                        <a:rPr lang="en-AU" dirty="0"/>
                        <a:t> Petroleum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K50 m*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27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Ok </a:t>
                      </a:r>
                      <a:r>
                        <a:rPr lang="en-AU" dirty="0" err="1"/>
                        <a:t>Tedi</a:t>
                      </a:r>
                      <a:r>
                        <a:rPr lang="en-A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K50 m*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067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United 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K34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8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K26 m*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2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Oil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K16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57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K12.3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1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Exxon Mobil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K5 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27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K15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2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/>
                        <a:t>K208.3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60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75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315" y="851034"/>
            <a:ext cx="106908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Conclusions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Spectacular nature of images from sudden onset earthquake more emotive than drought images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2. PNG Gov announcements and request for support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 </a:t>
            </a: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Impact zone near mining operations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AU" sz="3200" b="1" dirty="0">
                <a:solidFill>
                  <a:prstClr val="white"/>
                </a:solidFill>
              </a:rPr>
              <a:t>4. In spite of more rapid and better financed response, there was poor coordination, duplication and politicisation of relief</a:t>
            </a:r>
            <a:endParaRPr lang="en-AU" sz="3200" dirty="0">
              <a:solidFill>
                <a:prstClr val="white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59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0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002" y="1138258"/>
            <a:ext cx="8825658" cy="4366320"/>
          </a:xfrm>
        </p:spPr>
        <p:txBody>
          <a:bodyPr/>
          <a:lstStyle/>
          <a:p>
            <a:br>
              <a:rPr lang="en-AU" sz="2800" b="1" dirty="0"/>
            </a:br>
            <a:br>
              <a:rPr lang="en-AU" sz="2800" b="1" dirty="0"/>
            </a:br>
            <a:br>
              <a:rPr lang="en-AU" sz="2400" b="1" dirty="0"/>
            </a:br>
            <a:br>
              <a:rPr lang="en-AU" sz="2400" b="1" dirty="0"/>
            </a:br>
            <a:r>
              <a:rPr lang="en-AU" sz="2400" b="1" dirty="0"/>
              <a:t>Brendan </a:t>
            </a:r>
            <a:r>
              <a:rPr lang="en-AU" sz="2400" b="1" dirty="0" err="1"/>
              <a:t>Jinks</a:t>
            </a:r>
            <a:r>
              <a:rPr lang="en-AU" sz="2400" b="1" dirty="0"/>
              <a:t> </a:t>
            </a:r>
            <a:br>
              <a:rPr lang="en-AU" sz="2400" b="1" dirty="0"/>
            </a:br>
            <a:r>
              <a:rPr lang="en-AU" sz="2400" b="1" dirty="0">
                <a:hlinkClick r:id="rId2"/>
              </a:rPr>
              <a:t>brendan.jinks@anu.edu.au</a:t>
            </a:r>
            <a:br>
              <a:rPr lang="en-AU" sz="2400" b="1" dirty="0"/>
            </a:br>
            <a:br>
              <a:rPr lang="en-AU" sz="2400" b="1" dirty="0"/>
            </a:br>
            <a:r>
              <a:rPr lang="en-AU" sz="2400" b="1" dirty="0"/>
              <a:t>Mike Bourke</a:t>
            </a:r>
            <a:br>
              <a:rPr lang="en-AU" sz="2400" b="1" dirty="0"/>
            </a:br>
            <a:r>
              <a:rPr lang="en-AU" sz="2400" b="1" dirty="0">
                <a:hlinkClick r:id="rId3"/>
              </a:rPr>
              <a:t>mike.bourke@anu.edu.au</a:t>
            </a:r>
            <a:br>
              <a:rPr lang="en-AU" sz="2400" b="1" dirty="0"/>
            </a:br>
            <a:br>
              <a:rPr lang="en-AU" sz="2400" dirty="0"/>
            </a:b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4579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713" y="68546"/>
            <a:ext cx="1069087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Why?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Unique opportunity to explore two different disasters that occurred three years apart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Same national government and staff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Slow onset vs sudden onset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Methods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Post Courier, National, ABC and other media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Facebook and social media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Press releases, situation reports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Interviews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9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49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11785" cy="66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0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014" y="125328"/>
            <a:ext cx="9516146" cy="67326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839200" y="1325563"/>
            <a:ext cx="3352800" cy="3067050"/>
          </a:xfrm>
        </p:spPr>
        <p:txBody>
          <a:bodyPr>
            <a:normAutofit/>
          </a:bodyPr>
          <a:lstStyle/>
          <a:p>
            <a:br>
              <a:rPr lang="en-AU" sz="5400"/>
            </a:b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175404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565" y="502602"/>
            <a:ext cx="106908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Drought snapshot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3200" b="1" dirty="0">
                <a:solidFill>
                  <a:prstClr val="white"/>
                </a:solidFill>
              </a:rPr>
              <a:t>18 months duration (mid 2015 to late 2016)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Frost in high altitude areas destroyed crops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Major impact on water and food supply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Major impacts in Western Province, high altitude Hela and </a:t>
            </a:r>
            <a:r>
              <a:rPr lang="en-AU" sz="3200" b="1" dirty="0" err="1">
                <a:solidFill>
                  <a:prstClr val="white"/>
                </a:solidFill>
                <a:latin typeface="Century Gothic" panose="020B0502020202020204"/>
              </a:rPr>
              <a:t>Enga</a:t>
            </a: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, and Milne Bay Province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770,000 people faced food shortages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Thousands of deaths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Many schools and health centres closed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Long term impact on children</a:t>
            </a:r>
          </a:p>
        </p:txBody>
      </p:sp>
    </p:spTree>
    <p:extLst>
      <p:ext uri="{BB962C8B-B14F-4D97-AF65-F5344CB8AC3E}">
        <p14:creationId xmlns:p14="http://schemas.microsoft.com/office/powerpoint/2010/main" val="158837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dirt in a rocky area&#10;&#10;Description generated with very high confidence">
            <a:extLst>
              <a:ext uri="{FF2B5EF4-FFF2-40B4-BE49-F238E27FC236}">
                <a16:creationId xmlns:a16="http://schemas.microsoft.com/office/drawing/2014/main" id="{7CD7F9F5-6E50-40B0-9F88-CC327451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77" y="0"/>
            <a:ext cx="10279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6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0C7A9858-A355-4CE8-8CF6-59BE20600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83" y="0"/>
            <a:ext cx="1073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5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083" y="714217"/>
            <a:ext cx="1069087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Earthquake snapshot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7.5 magnitude earthquake struck Hela Province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Affected Hela, SHP, </a:t>
            </a:r>
            <a:r>
              <a:rPr lang="en-AU" sz="3200" b="1" dirty="0" err="1">
                <a:solidFill>
                  <a:prstClr val="white"/>
                </a:solidFill>
                <a:latin typeface="Century Gothic" panose="020B0502020202020204"/>
              </a:rPr>
              <a:t>Enga</a:t>
            </a: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, East Sepik and Western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Many homes destroyed, many people displaced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150,000 people seriously affected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Water and food shortages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Economic impacts as PNG LNG and Oil Search closed down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Destruction of roads and telecommunications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142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10017</TotalTime>
  <Words>400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The 2018 earthquake in Papua New Guinea: were lessons learned from the 2015-16 drought?    Brendan Jinks and Mike Bourke Australian National University  PNG Update, Port Moresby 14 June 2018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Brendan Jinks  brendan.jinks@anu.edu.au  Mike Bourke mike.bourke@anu.edu.au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disaster: knowledge, networks and El Niño frost and drought in Papua New Guinea  Thesis Proposal Seminar  Brendan Jinks   9 December 2016</dc:title>
  <dc:creator>doggo</dc:creator>
  <cp:lastModifiedBy>doggo</cp:lastModifiedBy>
  <cp:revision>175</cp:revision>
  <dcterms:created xsi:type="dcterms:W3CDTF">2016-11-17T01:47:10Z</dcterms:created>
  <dcterms:modified xsi:type="dcterms:W3CDTF">2018-06-13T23:18:17Z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1304734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