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86" r:id="rId3"/>
    <p:sldId id="258" r:id="rId4"/>
    <p:sldId id="259" r:id="rId5"/>
    <p:sldId id="261" r:id="rId6"/>
    <p:sldId id="260" r:id="rId7"/>
    <p:sldId id="262" r:id="rId8"/>
    <p:sldId id="263" r:id="rId9"/>
    <p:sldId id="264" r:id="rId10"/>
    <p:sldId id="265" r:id="rId11"/>
    <p:sldId id="266" r:id="rId12"/>
    <p:sldId id="273" r:id="rId13"/>
    <p:sldId id="274" r:id="rId14"/>
    <p:sldId id="271" r:id="rId15"/>
    <p:sldId id="287" r:id="rId16"/>
    <p:sldId id="270" r:id="rId17"/>
    <p:sldId id="267" r:id="rId18"/>
    <p:sldId id="268" r:id="rId19"/>
    <p:sldId id="272"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56" d="100"/>
          <a:sy n="156" d="100"/>
        </p:scale>
        <p:origin x="128" y="144"/>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BE4FF7-BDDE-4537-AA74-EAEC2334FD1C}" type="datetimeFigureOut">
              <a:rPr lang="en-AU" smtClean="0"/>
              <a:t>13/06/2018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2790744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12095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4126147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959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345986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BE4FF7-BDDE-4537-AA74-EAEC2334FD1C}" type="datetimeFigureOut">
              <a:rPr lang="en-AU" smtClean="0"/>
              <a:t>13/06/2018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412056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BE4FF7-BDDE-4537-AA74-EAEC2334FD1C}" type="datetimeFigureOut">
              <a:rPr lang="en-AU" smtClean="0"/>
              <a:t>13/06/2018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250357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E4FF7-BDDE-4537-AA74-EAEC2334FD1C}" type="datetimeFigureOut">
              <a:rPr lang="en-AU" smtClean="0"/>
              <a:t>13/06/2018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2811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E4FF7-BDDE-4537-AA74-EAEC2334FD1C}" type="datetimeFigureOut">
              <a:rPr lang="en-AU" smtClean="0"/>
              <a:t>13/06/2018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320752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E4FF7-BDDE-4537-AA74-EAEC2334FD1C}" type="datetimeFigureOut">
              <a:rPr lang="en-AU" smtClean="0"/>
              <a:t>13/06/2018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2877967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409573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E4FF7-BDDE-4537-AA74-EAEC2334FD1C}" type="datetimeFigureOut">
              <a:rPr lang="en-AU" smtClean="0"/>
              <a:t>13/06/2018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416004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BE4FF7-BDDE-4537-AA74-EAEC2334FD1C}" type="datetimeFigureOut">
              <a:rPr lang="en-AU" smtClean="0"/>
              <a:t>13/06/2018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307025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400361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BE4FF7-BDDE-4537-AA74-EAEC2334FD1C}" type="datetimeFigureOut">
              <a:rPr lang="en-AU" smtClean="0"/>
              <a:t>13/06/2018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37547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BE4FF7-BDDE-4537-AA74-EAEC2334FD1C}" type="datetimeFigureOut">
              <a:rPr lang="en-AU" smtClean="0"/>
              <a:t>13/06/2018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363896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BBE4FF7-BDDE-4537-AA74-EAEC2334FD1C}" type="datetimeFigureOut">
              <a:rPr lang="en-AU" smtClean="0"/>
              <a:t>13/06/2018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30640229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338450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E4FF7-BDDE-4537-AA74-EAEC2334FD1C}" type="datetimeFigureOut">
              <a:rPr lang="en-AU" smtClean="0"/>
              <a:t>13/06/2018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BE9375-6E7C-4801-BA06-4681D40C4C52}" type="slidenum">
              <a:rPr lang="en-AU" smtClean="0"/>
              <a:t>‹#›</a:t>
            </a:fld>
            <a:endParaRPr lang="en-AU"/>
          </a:p>
        </p:txBody>
      </p:sp>
    </p:spTree>
    <p:extLst>
      <p:ext uri="{BB962C8B-B14F-4D97-AF65-F5344CB8AC3E}">
        <p14:creationId xmlns:p14="http://schemas.microsoft.com/office/powerpoint/2010/main" val="290745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BBE4FF7-BDDE-4537-AA74-EAEC2334FD1C}" type="datetimeFigureOut">
              <a:rPr lang="en-AU" smtClean="0"/>
              <a:t>13/06/2018</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1BE9375-6E7C-4801-BA06-4681D40C4C52}" type="slidenum">
              <a:rPr lang="en-AU" smtClean="0"/>
              <a:t>‹#›</a:t>
            </a:fld>
            <a:endParaRPr lang="en-AU"/>
          </a:p>
        </p:txBody>
      </p:sp>
    </p:spTree>
    <p:extLst>
      <p:ext uri="{BB962C8B-B14F-4D97-AF65-F5344CB8AC3E}">
        <p14:creationId xmlns:p14="http://schemas.microsoft.com/office/powerpoint/2010/main" val="257833297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opposition.gov.pg/" TargetMode="External"/><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hyperlink" Target="http://www.opposition.gov.pg/wp-content/uploads/2017/12/2018-BUDGET-REPLY-SPEECH-FINAL-DRAFT.041217ILS.11.04PM-16FONT.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122A-E92A-4114-BCBF-8B2669B2DA77}"/>
              </a:ext>
            </a:extLst>
          </p:cNvPr>
          <p:cNvSpPr>
            <a:spLocks noGrp="1"/>
          </p:cNvSpPr>
          <p:nvPr>
            <p:ph type="ctrTitle"/>
          </p:nvPr>
        </p:nvSpPr>
        <p:spPr>
          <a:xfrm>
            <a:off x="1751012" y="1300785"/>
            <a:ext cx="8689976" cy="1319951"/>
          </a:xfrm>
        </p:spPr>
        <p:txBody>
          <a:bodyPr>
            <a:normAutofit/>
          </a:bodyPr>
          <a:lstStyle/>
          <a:p>
            <a:r>
              <a:rPr lang="en-AU" sz="7200" dirty="0"/>
              <a:t>PNG’s Economy</a:t>
            </a:r>
          </a:p>
        </p:txBody>
      </p:sp>
      <p:sp>
        <p:nvSpPr>
          <p:cNvPr id="3" name="Subtitle 2">
            <a:extLst>
              <a:ext uri="{FF2B5EF4-FFF2-40B4-BE49-F238E27FC236}">
                <a16:creationId xmlns:a16="http://schemas.microsoft.com/office/drawing/2014/main" id="{AB8B0BB2-5965-4344-828B-87A8A4E158F1}"/>
              </a:ext>
            </a:extLst>
          </p:cNvPr>
          <p:cNvSpPr>
            <a:spLocks noGrp="1"/>
          </p:cNvSpPr>
          <p:nvPr>
            <p:ph type="subTitle" idx="1"/>
          </p:nvPr>
        </p:nvSpPr>
        <p:spPr>
          <a:xfrm>
            <a:off x="1714273" y="2743200"/>
            <a:ext cx="8689976" cy="2669721"/>
          </a:xfrm>
        </p:spPr>
        <p:txBody>
          <a:bodyPr>
            <a:normAutofit fontScale="92500" lnSpcReduction="10000"/>
          </a:bodyPr>
          <a:lstStyle/>
          <a:p>
            <a:r>
              <a:rPr lang="en-AU" sz="3600" dirty="0">
                <a:solidFill>
                  <a:srgbClr val="00B050"/>
                </a:solidFill>
              </a:rPr>
              <a:t>Presentation by PNG’s shadow treasurer</a:t>
            </a:r>
          </a:p>
          <a:p>
            <a:r>
              <a:rPr lang="en-AU" sz="3600" dirty="0">
                <a:solidFill>
                  <a:srgbClr val="00B050"/>
                </a:solidFill>
              </a:rPr>
              <a:t>Mr Ian </a:t>
            </a:r>
            <a:r>
              <a:rPr lang="en-AU" sz="3600" dirty="0" err="1">
                <a:solidFill>
                  <a:srgbClr val="00B050"/>
                </a:solidFill>
              </a:rPr>
              <a:t>Ling-stuckey</a:t>
            </a:r>
            <a:endParaRPr lang="en-AU" sz="3600" dirty="0">
              <a:solidFill>
                <a:srgbClr val="00B050"/>
              </a:solidFill>
            </a:endParaRPr>
          </a:p>
          <a:p>
            <a:r>
              <a:rPr lang="en-AU" sz="3600" dirty="0">
                <a:solidFill>
                  <a:srgbClr val="00B050"/>
                </a:solidFill>
              </a:rPr>
              <a:t>14 June 2018</a:t>
            </a:r>
          </a:p>
          <a:p>
            <a:r>
              <a:rPr lang="en-AU" sz="3600" dirty="0">
                <a:solidFill>
                  <a:srgbClr val="00B050"/>
                </a:solidFill>
              </a:rPr>
              <a:t>UPNG/ANU PNG update conference</a:t>
            </a:r>
          </a:p>
        </p:txBody>
      </p:sp>
      <p:sp>
        <p:nvSpPr>
          <p:cNvPr id="4" name="TextBox 3">
            <a:extLst>
              <a:ext uri="{FF2B5EF4-FFF2-40B4-BE49-F238E27FC236}">
                <a16:creationId xmlns:a16="http://schemas.microsoft.com/office/drawing/2014/main" id="{375CCC46-018B-4959-9A50-09BF4EE161C8}"/>
              </a:ext>
            </a:extLst>
          </p:cNvPr>
          <p:cNvSpPr txBox="1"/>
          <p:nvPr/>
        </p:nvSpPr>
        <p:spPr>
          <a:xfrm>
            <a:off x="191861" y="6457950"/>
            <a:ext cx="4706710" cy="369332"/>
          </a:xfrm>
          <a:prstGeom prst="rect">
            <a:avLst/>
          </a:prstGeom>
          <a:noFill/>
        </p:spPr>
        <p:txBody>
          <a:bodyPr wrap="square" rtlCol="0">
            <a:spAutoFit/>
          </a:bodyPr>
          <a:lstStyle/>
          <a:p>
            <a:r>
              <a:rPr lang="en-AU" dirty="0">
                <a:solidFill>
                  <a:srgbClr val="FFFF00"/>
                </a:solidFill>
              </a:rPr>
              <a:t>lemus </a:t>
            </a:r>
            <a:r>
              <a:rPr lang="en-AU" dirty="0" err="1">
                <a:solidFill>
                  <a:srgbClr val="FFFF00"/>
                </a:solidFill>
              </a:rPr>
              <a:t>island.kavieng.new</a:t>
            </a:r>
            <a:r>
              <a:rPr lang="en-AU" dirty="0">
                <a:solidFill>
                  <a:srgbClr val="FFFF00"/>
                </a:solidFill>
              </a:rPr>
              <a:t> </a:t>
            </a:r>
            <a:r>
              <a:rPr lang="en-AU" dirty="0" err="1">
                <a:solidFill>
                  <a:srgbClr val="FFFF00"/>
                </a:solidFill>
              </a:rPr>
              <a:t>ireland</a:t>
            </a:r>
            <a:r>
              <a:rPr lang="en-AU" dirty="0">
                <a:solidFill>
                  <a:srgbClr val="FFFF00"/>
                </a:solidFill>
              </a:rPr>
              <a:t> province.png</a:t>
            </a:r>
          </a:p>
        </p:txBody>
      </p:sp>
    </p:spTree>
    <p:extLst>
      <p:ext uri="{BB962C8B-B14F-4D97-AF65-F5344CB8AC3E}">
        <p14:creationId xmlns:p14="http://schemas.microsoft.com/office/powerpoint/2010/main" val="46992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76C7-35D8-4B9A-B6D9-B5E01F4ABBED}"/>
              </a:ext>
            </a:extLst>
          </p:cNvPr>
          <p:cNvSpPr>
            <a:spLocks noGrp="1"/>
          </p:cNvSpPr>
          <p:nvPr>
            <p:ph type="title"/>
          </p:nvPr>
        </p:nvSpPr>
        <p:spPr>
          <a:xfrm>
            <a:off x="913773" y="268711"/>
            <a:ext cx="10364451" cy="1596177"/>
          </a:xfrm>
        </p:spPr>
        <p:txBody>
          <a:bodyPr>
            <a:normAutofit/>
          </a:bodyPr>
          <a:lstStyle/>
          <a:p>
            <a:pPr algn="ctr"/>
            <a:r>
              <a:rPr lang="en-AU" dirty="0"/>
              <a:t>Tariff increases and increasing protectionism contrary to spirit of APEC</a:t>
            </a:r>
          </a:p>
        </p:txBody>
      </p:sp>
      <p:pic>
        <p:nvPicPr>
          <p:cNvPr id="4" name="Content Placeholder 3">
            <a:extLst>
              <a:ext uri="{FF2B5EF4-FFF2-40B4-BE49-F238E27FC236}">
                <a16:creationId xmlns:a16="http://schemas.microsoft.com/office/drawing/2014/main" id="{7D30364E-E271-40FB-B4F5-F652324D9C08}"/>
              </a:ext>
            </a:extLst>
          </p:cNvPr>
          <p:cNvPicPr>
            <a:picLocks noGrp="1" noChangeAspect="1"/>
          </p:cNvPicPr>
          <p:nvPr>
            <p:ph idx="1"/>
          </p:nvPr>
        </p:nvPicPr>
        <p:blipFill>
          <a:blip r:embed="rId3"/>
          <a:stretch>
            <a:fillRect/>
          </a:stretch>
        </p:blipFill>
        <p:spPr>
          <a:xfrm>
            <a:off x="787854" y="1554617"/>
            <a:ext cx="10005332" cy="5183059"/>
          </a:xfrm>
          <a:prstGeom prst="rect">
            <a:avLst/>
          </a:prstGeom>
        </p:spPr>
      </p:pic>
    </p:spTree>
    <p:extLst>
      <p:ext uri="{BB962C8B-B14F-4D97-AF65-F5344CB8AC3E}">
        <p14:creationId xmlns:p14="http://schemas.microsoft.com/office/powerpoint/2010/main" val="418724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65FF-E80F-4010-8C20-679F3D708DE4}"/>
              </a:ext>
            </a:extLst>
          </p:cNvPr>
          <p:cNvSpPr>
            <a:spLocks noGrp="1"/>
          </p:cNvSpPr>
          <p:nvPr>
            <p:ph type="title"/>
          </p:nvPr>
        </p:nvSpPr>
        <p:spPr>
          <a:xfrm>
            <a:off x="838200" y="79674"/>
            <a:ext cx="10364451" cy="1596177"/>
          </a:xfrm>
        </p:spPr>
        <p:txBody>
          <a:bodyPr>
            <a:normAutofit/>
          </a:bodyPr>
          <a:lstStyle/>
          <a:p>
            <a:r>
              <a:rPr lang="en-AU" sz="4400" b="1" dirty="0">
                <a:latin typeface="Arial Rounded MT Bold" panose="020F0704030504030204" pitchFamily="34" charset="0"/>
              </a:rPr>
              <a:t>Jobs and Incomes Actions</a:t>
            </a:r>
          </a:p>
        </p:txBody>
      </p:sp>
      <p:sp>
        <p:nvSpPr>
          <p:cNvPr id="3" name="Content Placeholder 2">
            <a:extLst>
              <a:ext uri="{FF2B5EF4-FFF2-40B4-BE49-F238E27FC236}">
                <a16:creationId xmlns:a16="http://schemas.microsoft.com/office/drawing/2014/main" id="{1EAB3987-22E6-4754-99D9-26510AB1B963}"/>
              </a:ext>
            </a:extLst>
          </p:cNvPr>
          <p:cNvSpPr>
            <a:spLocks noGrp="1"/>
          </p:cNvSpPr>
          <p:nvPr>
            <p:ph idx="1"/>
          </p:nvPr>
        </p:nvSpPr>
        <p:spPr>
          <a:xfrm>
            <a:off x="634092" y="2170824"/>
            <a:ext cx="10897962" cy="4607502"/>
          </a:xfrm>
        </p:spPr>
        <p:txBody>
          <a:bodyPr>
            <a:normAutofit fontScale="92500" lnSpcReduction="20000"/>
          </a:bodyPr>
          <a:lstStyle/>
          <a:p>
            <a:r>
              <a:rPr lang="en-AU" sz="1800" b="1" dirty="0">
                <a:latin typeface="Arial Rounded MT Bold" panose="020F0704030504030204" pitchFamily="34" charset="0"/>
              </a:rPr>
              <a:t>Different philosophy of economic development</a:t>
            </a:r>
            <a:r>
              <a:rPr lang="en-AU" sz="1800" dirty="0">
                <a:latin typeface="Arial Rounded MT Bold" panose="020F0704030504030204" pitchFamily="34" charset="0"/>
              </a:rPr>
              <a:t> based around economic empowerment for its people rather than big government. For example, the Alternate Government would:</a:t>
            </a:r>
          </a:p>
          <a:p>
            <a:pPr lvl="1"/>
            <a:r>
              <a:rPr lang="en-AU" sz="1600" dirty="0">
                <a:latin typeface="Arial Rounded MT Bold" panose="020F0704030504030204" pitchFamily="34" charset="0"/>
              </a:rPr>
              <a:t>redirect funds going to the proposed equity investments in big agricultural enterprises owned by the government’s besties and instead put this money into improving agricultural extension services for small-holder cash cropping farmers; </a:t>
            </a:r>
          </a:p>
          <a:p>
            <a:pPr lvl="1"/>
            <a:r>
              <a:rPr lang="en-AU" sz="1600" dirty="0">
                <a:latin typeface="Arial Rounded MT Bold" panose="020F0704030504030204" pitchFamily="34" charset="0"/>
              </a:rPr>
              <a:t>put road infrastructure funding into rural areas rather than Port Moresby;</a:t>
            </a:r>
          </a:p>
          <a:p>
            <a:pPr lvl="1"/>
            <a:r>
              <a:rPr lang="en-AU" sz="1600" dirty="0">
                <a:latin typeface="Arial Rounded MT Bold" panose="020F0704030504030204" pitchFamily="34" charset="0"/>
              </a:rPr>
              <a:t>get incentives right for business rather than imposing large tariffs that hurt the cost of living; </a:t>
            </a:r>
          </a:p>
          <a:p>
            <a:pPr lvl="1"/>
            <a:r>
              <a:rPr lang="en-AU" sz="1600" dirty="0">
                <a:latin typeface="Arial Rounded MT Bold" panose="020F0704030504030204" pitchFamily="34" charset="0"/>
              </a:rPr>
              <a:t>deal with the foreign exchange shortages which are killing business growth.</a:t>
            </a:r>
          </a:p>
          <a:p>
            <a:r>
              <a:rPr lang="en-AU" sz="1800" b="1" dirty="0">
                <a:latin typeface="Arial Rounded MT Bold" panose="020F0704030504030204" pitchFamily="34" charset="0"/>
              </a:rPr>
              <a:t>5% income growth target</a:t>
            </a:r>
            <a:r>
              <a:rPr lang="en-AU" sz="1800" dirty="0">
                <a:latin typeface="Arial Rounded MT Bold" panose="020F0704030504030204" pitchFamily="34" charset="0"/>
              </a:rPr>
              <a:t> (real non-resource GDP per annum) within 3 years – up from 2%. NA did this in the 2000s in recovering from 90s crisis and can do it again.</a:t>
            </a:r>
          </a:p>
          <a:p>
            <a:r>
              <a:rPr lang="en-AU" sz="1800" b="1" dirty="0">
                <a:latin typeface="Arial Rounded MT Bold" panose="020F0704030504030204" pitchFamily="34" charset="0"/>
              </a:rPr>
              <a:t>SME and informal sector focus</a:t>
            </a:r>
            <a:r>
              <a:rPr lang="en-AU" sz="1800" dirty="0">
                <a:latin typeface="Arial Rounded MT Bold" panose="020F0704030504030204" pitchFamily="34" charset="0"/>
              </a:rPr>
              <a:t> through better business environment – better access to credit, better regulation, easier to set up a business, easier to trust contracts, - measured by improving PNG’s rankings on </a:t>
            </a:r>
            <a:r>
              <a:rPr lang="en-AU" sz="1800" b="1" dirty="0">
                <a:latin typeface="Arial Rounded MT Bold" panose="020F0704030504030204" pitchFamily="34" charset="0"/>
              </a:rPr>
              <a:t>ease of doing business</a:t>
            </a:r>
            <a:r>
              <a:rPr lang="en-AU" sz="1800" dirty="0">
                <a:latin typeface="Arial Rounded MT Bold" panose="020F0704030504030204" pitchFamily="34" charset="0"/>
              </a:rPr>
              <a:t> from 119</a:t>
            </a:r>
            <a:r>
              <a:rPr lang="en-AU" sz="1800" baseline="30000" dirty="0">
                <a:latin typeface="Arial Rounded MT Bold" panose="020F0704030504030204" pitchFamily="34" charset="0"/>
              </a:rPr>
              <a:t>th</a:t>
            </a:r>
            <a:r>
              <a:rPr lang="en-AU" sz="1800" dirty="0">
                <a:latin typeface="Arial Rounded MT Bold" panose="020F0704030504030204" pitchFamily="34" charset="0"/>
              </a:rPr>
              <a:t> to 100</a:t>
            </a:r>
            <a:r>
              <a:rPr lang="en-AU" sz="1800" baseline="30000" dirty="0">
                <a:latin typeface="Arial Rounded MT Bold" panose="020F0704030504030204" pitchFamily="34" charset="0"/>
              </a:rPr>
              <a:t>th</a:t>
            </a:r>
            <a:r>
              <a:rPr lang="en-AU" sz="1800" dirty="0">
                <a:latin typeface="Arial Rounded MT Bold" panose="020F0704030504030204" pitchFamily="34" charset="0"/>
              </a:rPr>
              <a:t> of 190 countries within 5 years.</a:t>
            </a:r>
          </a:p>
          <a:p>
            <a:endParaRPr lang="en-AU" sz="1800" dirty="0">
              <a:latin typeface="Arial Rounded MT Bold" panose="020F0704030504030204" pitchFamily="34" charset="0"/>
            </a:endParaRPr>
          </a:p>
        </p:txBody>
      </p:sp>
    </p:spTree>
    <p:extLst>
      <p:ext uri="{BB962C8B-B14F-4D97-AF65-F5344CB8AC3E}">
        <p14:creationId xmlns:p14="http://schemas.microsoft.com/office/powerpoint/2010/main" val="58583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8860-3280-41A2-9ADB-5EA8D75827AC}"/>
              </a:ext>
            </a:extLst>
          </p:cNvPr>
          <p:cNvSpPr>
            <a:spLocks noGrp="1"/>
          </p:cNvSpPr>
          <p:nvPr>
            <p:ph type="title"/>
          </p:nvPr>
        </p:nvSpPr>
        <p:spPr>
          <a:xfrm>
            <a:off x="89807" y="-71365"/>
            <a:ext cx="12058650" cy="1596177"/>
          </a:xfrm>
        </p:spPr>
        <p:txBody>
          <a:bodyPr>
            <a:normAutofit/>
          </a:bodyPr>
          <a:lstStyle/>
          <a:p>
            <a:r>
              <a:rPr lang="en-AU" sz="4400" dirty="0">
                <a:latin typeface="Arial Rounded MT Bold" panose="020F0704030504030204" pitchFamily="34" charset="0"/>
              </a:rPr>
              <a:t>A long road back to improvements</a:t>
            </a:r>
          </a:p>
        </p:txBody>
      </p:sp>
      <p:pic>
        <p:nvPicPr>
          <p:cNvPr id="8" name="Content Placeholder 7">
            <a:extLst>
              <a:ext uri="{FF2B5EF4-FFF2-40B4-BE49-F238E27FC236}">
                <a16:creationId xmlns:a16="http://schemas.microsoft.com/office/drawing/2014/main" id="{B30E4989-2852-4D10-9345-EDAB9684287D}"/>
              </a:ext>
            </a:extLst>
          </p:cNvPr>
          <p:cNvPicPr>
            <a:picLocks noGrp="1" noChangeAspect="1"/>
          </p:cNvPicPr>
          <p:nvPr>
            <p:ph idx="1"/>
          </p:nvPr>
        </p:nvPicPr>
        <p:blipFill>
          <a:blip r:embed="rId3"/>
          <a:stretch>
            <a:fillRect/>
          </a:stretch>
        </p:blipFill>
        <p:spPr>
          <a:xfrm>
            <a:off x="1164215" y="1333810"/>
            <a:ext cx="9863568" cy="5334298"/>
          </a:xfrm>
          <a:prstGeom prst="rect">
            <a:avLst/>
          </a:prstGeom>
        </p:spPr>
      </p:pic>
    </p:spTree>
    <p:extLst>
      <p:ext uri="{BB962C8B-B14F-4D97-AF65-F5344CB8AC3E}">
        <p14:creationId xmlns:p14="http://schemas.microsoft.com/office/powerpoint/2010/main" val="335535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694D-D3F8-4166-9FD3-29AACAF1E0E1}"/>
              </a:ext>
            </a:extLst>
          </p:cNvPr>
          <p:cNvSpPr>
            <a:spLocks noGrp="1"/>
          </p:cNvSpPr>
          <p:nvPr>
            <p:ph type="title"/>
          </p:nvPr>
        </p:nvSpPr>
        <p:spPr>
          <a:xfrm>
            <a:off x="566793" y="100086"/>
            <a:ext cx="11348982" cy="851054"/>
          </a:xfrm>
        </p:spPr>
        <p:txBody>
          <a:bodyPr/>
          <a:lstStyle/>
          <a:p>
            <a:r>
              <a:rPr lang="en-AU" dirty="0"/>
              <a:t>2015 and 2017 - Worrying Recent developments</a:t>
            </a:r>
          </a:p>
        </p:txBody>
      </p:sp>
      <p:sp>
        <p:nvSpPr>
          <p:cNvPr id="3" name="Content Placeholder 2">
            <a:extLst>
              <a:ext uri="{FF2B5EF4-FFF2-40B4-BE49-F238E27FC236}">
                <a16:creationId xmlns:a16="http://schemas.microsoft.com/office/drawing/2014/main" id="{81709984-A4B2-4D2D-8C80-BA5EF0AC5624}"/>
              </a:ext>
            </a:extLst>
          </p:cNvPr>
          <p:cNvSpPr>
            <a:spLocks noGrp="1"/>
          </p:cNvSpPr>
          <p:nvPr>
            <p:ph idx="1"/>
          </p:nvPr>
        </p:nvSpPr>
        <p:spPr>
          <a:xfrm>
            <a:off x="44904" y="881743"/>
            <a:ext cx="12177032" cy="5666014"/>
          </a:xfrm>
        </p:spPr>
        <p:txBody>
          <a:bodyPr>
            <a:noAutofit/>
          </a:bodyPr>
          <a:lstStyle/>
          <a:p>
            <a:r>
              <a:rPr lang="en-GB" sz="1300" dirty="0">
                <a:solidFill>
                  <a:schemeClr val="tx1">
                    <a:lumMod val="95000"/>
                    <a:lumOff val="5000"/>
                  </a:schemeClr>
                </a:solidFill>
                <a:latin typeface="Arial Rounded MT Bold" panose="020F0704030504030204" pitchFamily="34" charset="0"/>
              </a:rPr>
              <a:t>PNG’s National Statistics Office took nearly 10% off the estimated size of the PNG economy for 2015, reducing it from K62.3 billion (PNG 2018 Budget figure) down to K57.1 billion.</a:t>
            </a:r>
          </a:p>
          <a:p>
            <a:r>
              <a:rPr lang="en-GB" sz="1300" dirty="0">
                <a:solidFill>
                  <a:schemeClr val="tx1">
                    <a:lumMod val="95000"/>
                    <a:lumOff val="5000"/>
                  </a:schemeClr>
                </a:solidFill>
                <a:latin typeface="Arial Rounded MT Bold" panose="020F0704030504030204" pitchFamily="34" charset="0"/>
              </a:rPr>
              <a:t>Nominal GDP growth was slashed from 9.8% to only 0.7%, and after allowing for PNG LNG exports increasing by K4.2 billion, this means the non-resource sector must be in a severe recession – probably going backwards by well over 5% after allowing for inflation. But the government is hiding these figures and refusing to release the full set of tables.</a:t>
            </a:r>
          </a:p>
          <a:p>
            <a:r>
              <a:rPr lang="en-GB" sz="1300" dirty="0">
                <a:solidFill>
                  <a:schemeClr val="tx1">
                    <a:lumMod val="95000"/>
                    <a:lumOff val="5000"/>
                  </a:schemeClr>
                </a:solidFill>
                <a:latin typeface="Arial Rounded MT Bold" panose="020F0704030504030204" pitchFamily="34" charset="0"/>
              </a:rPr>
              <a:t>For 2018, the central bank governor in his Monetary Policy Statement said GDP growth should be higher than the PNG Treasury estimate at 3%, but Moody’s international rating agency expected the figure would be only 0.5% in 2018, and the Asian Development Bank released a growth estimate of only 1.8% in the latest Asian Development Outlook publication.</a:t>
            </a:r>
          </a:p>
          <a:p>
            <a:r>
              <a:rPr lang="en-GB" sz="1300" dirty="0">
                <a:solidFill>
                  <a:schemeClr val="tx1">
                    <a:lumMod val="95000"/>
                    <a:lumOff val="5000"/>
                  </a:schemeClr>
                </a:solidFill>
                <a:latin typeface="Arial Rounded MT Bold" panose="020F0704030504030204" pitchFamily="34" charset="0"/>
              </a:rPr>
              <a:t>The S&amp;P credit rating agency downgrade is a real knock to the PNG economy. It is only the second time that PNG’s credit rating has been downgraded by S&amp;P – the first time was in August 2001 as PNG struggled with the late 1990s crisis.</a:t>
            </a:r>
          </a:p>
          <a:p>
            <a:r>
              <a:rPr lang="en-GB" sz="1300" dirty="0">
                <a:solidFill>
                  <a:schemeClr val="tx1">
                    <a:lumMod val="95000"/>
                    <a:lumOff val="5000"/>
                  </a:schemeClr>
                </a:solidFill>
                <a:latin typeface="Arial Rounded MT Bold" panose="020F0704030504030204" pitchFamily="34" charset="0"/>
              </a:rPr>
              <a:t>The government is not doing enough about the foreign exchange crisis. BPNG Governor claiming their will be a balance of payments surplus of K1.5 billion in 2018. But this was before the earthquake, and loss of 2 months of PNG LNG exports of K2 billion, the most likely outcome is now a loss of K500 million in foreign exchange reserves.</a:t>
            </a:r>
          </a:p>
          <a:p>
            <a:r>
              <a:rPr lang="en-GB" sz="1300" dirty="0">
                <a:solidFill>
                  <a:schemeClr val="tx1">
                    <a:lumMod val="95000"/>
                    <a:lumOff val="5000"/>
                  </a:schemeClr>
                </a:solidFill>
                <a:latin typeface="Arial Rounded MT Bold" panose="020F0704030504030204" pitchFamily="34" charset="0"/>
              </a:rPr>
              <a:t>Treasurer Abel is claiming the IMF has endorsed its medium-term fiscal strategies, but the 2018 budget over-spent the IMF’s understandings by K2 billion, and then invented fake revenue of at least K1.5 billion above its optimistic scenario.</a:t>
            </a:r>
          </a:p>
          <a:p>
            <a:r>
              <a:rPr lang="en-GB" sz="1300" dirty="0">
                <a:solidFill>
                  <a:schemeClr val="tx1">
                    <a:lumMod val="95000"/>
                    <a:lumOff val="5000"/>
                  </a:schemeClr>
                </a:solidFill>
                <a:latin typeface="Arial Rounded MT Bold" panose="020F0704030504030204" pitchFamily="34" charset="0"/>
              </a:rPr>
              <a:t>the Treasurer says they kept to the 2.5% deficit figure in 2017, but this is a fiction and reflects an increasing tendency to fiddle the books. in Parliament, we have had two government ministers admit that there are massive unpaid bills – over K700 million in public works alone – and this leads to mis-representing the true state of PNG’s public finances.</a:t>
            </a:r>
          </a:p>
          <a:p>
            <a:r>
              <a:rPr lang="en-GB" sz="1300" dirty="0">
                <a:solidFill>
                  <a:schemeClr val="tx1">
                    <a:lumMod val="95000"/>
                    <a:lumOff val="5000"/>
                  </a:schemeClr>
                </a:solidFill>
                <a:latin typeface="Arial Rounded MT Bold" panose="020F0704030504030204" pitchFamily="34" charset="0"/>
              </a:rPr>
              <a:t>And as a true sign of how the private sector is still struggling and has lost confidence in the word games of this government, private sector credit-loans for business investment and housing, decreased by 3.4% in 2017 even before allowing for inflation. </a:t>
            </a:r>
          </a:p>
          <a:p>
            <a:endParaRPr lang="en-AU" sz="1300" dirty="0">
              <a:solidFill>
                <a:schemeClr val="tx1">
                  <a:lumMod val="95000"/>
                  <a:lumOff val="5000"/>
                </a:schemeClr>
              </a:solidFill>
            </a:endParaRPr>
          </a:p>
        </p:txBody>
      </p:sp>
    </p:spTree>
    <p:extLst>
      <p:ext uri="{BB962C8B-B14F-4D97-AF65-F5344CB8AC3E}">
        <p14:creationId xmlns:p14="http://schemas.microsoft.com/office/powerpoint/2010/main" val="114674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52FE-22C9-4C8D-90C1-2485048B1313}"/>
              </a:ext>
            </a:extLst>
          </p:cNvPr>
          <p:cNvSpPr>
            <a:spLocks noGrp="1"/>
          </p:cNvSpPr>
          <p:nvPr>
            <p:ph type="title"/>
          </p:nvPr>
        </p:nvSpPr>
        <p:spPr>
          <a:xfrm>
            <a:off x="785849" y="153153"/>
            <a:ext cx="10364451" cy="1596177"/>
          </a:xfrm>
        </p:spPr>
        <p:txBody>
          <a:bodyPr>
            <a:normAutofit/>
          </a:bodyPr>
          <a:lstStyle/>
          <a:p>
            <a:pPr algn="ctr"/>
            <a:r>
              <a:rPr lang="en-AU" dirty="0"/>
              <a:t>Historic Credit Ratings Downgrade – Outsiders are looking through fake figures</a:t>
            </a:r>
          </a:p>
        </p:txBody>
      </p:sp>
      <p:pic>
        <p:nvPicPr>
          <p:cNvPr id="5" name="Content Placeholder 4">
            <a:extLst>
              <a:ext uri="{FF2B5EF4-FFF2-40B4-BE49-F238E27FC236}">
                <a16:creationId xmlns:a16="http://schemas.microsoft.com/office/drawing/2014/main" id="{D9C651BD-B7B4-4895-BBE8-04C99CC256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0417" y="1989722"/>
            <a:ext cx="8515317" cy="4822013"/>
          </a:xfrm>
        </p:spPr>
      </p:pic>
    </p:spTree>
    <p:extLst>
      <p:ext uri="{BB962C8B-B14F-4D97-AF65-F5344CB8AC3E}">
        <p14:creationId xmlns:p14="http://schemas.microsoft.com/office/powerpoint/2010/main" val="211818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65FF-E80F-4010-8C20-679F3D708DE4}"/>
              </a:ext>
            </a:extLst>
          </p:cNvPr>
          <p:cNvSpPr>
            <a:spLocks noGrp="1"/>
          </p:cNvSpPr>
          <p:nvPr>
            <p:ph type="title"/>
          </p:nvPr>
        </p:nvSpPr>
        <p:spPr>
          <a:xfrm>
            <a:off x="371475" y="79674"/>
            <a:ext cx="11658599" cy="1596177"/>
          </a:xfrm>
        </p:spPr>
        <p:txBody>
          <a:bodyPr>
            <a:normAutofit/>
          </a:bodyPr>
          <a:lstStyle/>
          <a:p>
            <a:r>
              <a:rPr lang="en-AU" sz="4400" b="1" dirty="0">
                <a:latin typeface="Arial Rounded MT Bold" panose="020F0704030504030204" pitchFamily="34" charset="0"/>
              </a:rPr>
              <a:t>Jobs and Incomes Actions (repeat)</a:t>
            </a:r>
          </a:p>
        </p:txBody>
      </p:sp>
      <p:sp>
        <p:nvSpPr>
          <p:cNvPr id="3" name="Content Placeholder 2">
            <a:extLst>
              <a:ext uri="{FF2B5EF4-FFF2-40B4-BE49-F238E27FC236}">
                <a16:creationId xmlns:a16="http://schemas.microsoft.com/office/drawing/2014/main" id="{1EAB3987-22E6-4754-99D9-26510AB1B963}"/>
              </a:ext>
            </a:extLst>
          </p:cNvPr>
          <p:cNvSpPr>
            <a:spLocks noGrp="1"/>
          </p:cNvSpPr>
          <p:nvPr>
            <p:ph idx="1"/>
          </p:nvPr>
        </p:nvSpPr>
        <p:spPr>
          <a:xfrm>
            <a:off x="634092" y="2170824"/>
            <a:ext cx="10897962" cy="4607502"/>
          </a:xfrm>
        </p:spPr>
        <p:txBody>
          <a:bodyPr>
            <a:normAutofit fontScale="92500" lnSpcReduction="20000"/>
          </a:bodyPr>
          <a:lstStyle/>
          <a:p>
            <a:r>
              <a:rPr lang="en-AU" sz="1800" b="1" dirty="0">
                <a:latin typeface="Arial Rounded MT Bold" panose="020F0704030504030204" pitchFamily="34" charset="0"/>
              </a:rPr>
              <a:t>Different philosophy of economic development</a:t>
            </a:r>
            <a:r>
              <a:rPr lang="en-AU" sz="1800" dirty="0">
                <a:latin typeface="Arial Rounded MT Bold" panose="020F0704030504030204" pitchFamily="34" charset="0"/>
              </a:rPr>
              <a:t> based around economic empowerment for its people rather than big government. For example, the Alternate Government would:</a:t>
            </a:r>
          </a:p>
          <a:p>
            <a:pPr lvl="1"/>
            <a:r>
              <a:rPr lang="en-AU" sz="1600" dirty="0">
                <a:latin typeface="Arial Rounded MT Bold" panose="020F0704030504030204" pitchFamily="34" charset="0"/>
              </a:rPr>
              <a:t>redirect funds going to the proposed equity investments in big agricultural enterprises owned by the government’s besties and instead put this money into improving agricultural extension services for small-holder cash cropping farmers; </a:t>
            </a:r>
          </a:p>
          <a:p>
            <a:pPr lvl="1"/>
            <a:r>
              <a:rPr lang="en-AU" sz="1600" dirty="0">
                <a:latin typeface="Arial Rounded MT Bold" panose="020F0704030504030204" pitchFamily="34" charset="0"/>
              </a:rPr>
              <a:t>put road infrastructure funding into rural areas rather than Port Moresby;</a:t>
            </a:r>
          </a:p>
          <a:p>
            <a:pPr lvl="1"/>
            <a:r>
              <a:rPr lang="en-AU" sz="1600" dirty="0">
                <a:latin typeface="Arial Rounded MT Bold" panose="020F0704030504030204" pitchFamily="34" charset="0"/>
              </a:rPr>
              <a:t>get incentives right for business rather than imposing large tariffs that hurt the cost of living; </a:t>
            </a:r>
          </a:p>
          <a:p>
            <a:pPr lvl="1"/>
            <a:r>
              <a:rPr lang="en-AU" sz="1600" dirty="0">
                <a:latin typeface="Arial Rounded MT Bold" panose="020F0704030504030204" pitchFamily="34" charset="0"/>
              </a:rPr>
              <a:t>deal with the foreign exchange shortages which are killing business growth.</a:t>
            </a:r>
          </a:p>
          <a:p>
            <a:r>
              <a:rPr lang="en-AU" sz="1800" b="1" dirty="0">
                <a:latin typeface="Arial Rounded MT Bold" panose="020F0704030504030204" pitchFamily="34" charset="0"/>
              </a:rPr>
              <a:t>5% income growth target</a:t>
            </a:r>
            <a:r>
              <a:rPr lang="en-AU" sz="1800" dirty="0">
                <a:latin typeface="Arial Rounded MT Bold" panose="020F0704030504030204" pitchFamily="34" charset="0"/>
              </a:rPr>
              <a:t> (real non-resource GDP per annum) within 3 years – up from 2%. NA did this in the 2000s in recovering from 90s crisis and can do it again.</a:t>
            </a:r>
          </a:p>
          <a:p>
            <a:r>
              <a:rPr lang="en-AU" sz="1800" b="1" dirty="0">
                <a:latin typeface="Arial Rounded MT Bold" panose="020F0704030504030204" pitchFamily="34" charset="0"/>
              </a:rPr>
              <a:t>SME and informal sector focus</a:t>
            </a:r>
            <a:r>
              <a:rPr lang="en-AU" sz="1800" dirty="0">
                <a:latin typeface="Arial Rounded MT Bold" panose="020F0704030504030204" pitchFamily="34" charset="0"/>
              </a:rPr>
              <a:t> through better business environment – better access to credit, better regulation, easier to set up a business, easier to trust contracts, - measured by improving PNG’s rankings on </a:t>
            </a:r>
            <a:r>
              <a:rPr lang="en-AU" sz="1800" b="1" dirty="0">
                <a:latin typeface="Arial Rounded MT Bold" panose="020F0704030504030204" pitchFamily="34" charset="0"/>
              </a:rPr>
              <a:t>ease of doing business</a:t>
            </a:r>
            <a:r>
              <a:rPr lang="en-AU" sz="1800" dirty="0">
                <a:latin typeface="Arial Rounded MT Bold" panose="020F0704030504030204" pitchFamily="34" charset="0"/>
              </a:rPr>
              <a:t> from 119</a:t>
            </a:r>
            <a:r>
              <a:rPr lang="en-AU" sz="1800" baseline="30000" dirty="0">
                <a:latin typeface="Arial Rounded MT Bold" panose="020F0704030504030204" pitchFamily="34" charset="0"/>
              </a:rPr>
              <a:t>th</a:t>
            </a:r>
            <a:r>
              <a:rPr lang="en-AU" sz="1800" dirty="0">
                <a:latin typeface="Arial Rounded MT Bold" panose="020F0704030504030204" pitchFamily="34" charset="0"/>
              </a:rPr>
              <a:t> to 100</a:t>
            </a:r>
            <a:r>
              <a:rPr lang="en-AU" sz="1800" baseline="30000" dirty="0">
                <a:latin typeface="Arial Rounded MT Bold" panose="020F0704030504030204" pitchFamily="34" charset="0"/>
              </a:rPr>
              <a:t>th</a:t>
            </a:r>
            <a:r>
              <a:rPr lang="en-AU" sz="1800" dirty="0">
                <a:latin typeface="Arial Rounded MT Bold" panose="020F0704030504030204" pitchFamily="34" charset="0"/>
              </a:rPr>
              <a:t> of 190 countries within 5 years.</a:t>
            </a:r>
          </a:p>
          <a:p>
            <a:endParaRPr lang="en-AU" sz="1800" dirty="0">
              <a:latin typeface="Arial Rounded MT Bold" panose="020F0704030504030204" pitchFamily="34" charset="0"/>
            </a:endParaRPr>
          </a:p>
        </p:txBody>
      </p:sp>
    </p:spTree>
    <p:extLst>
      <p:ext uri="{BB962C8B-B14F-4D97-AF65-F5344CB8AC3E}">
        <p14:creationId xmlns:p14="http://schemas.microsoft.com/office/powerpoint/2010/main" val="50773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38DF-7DCC-4D94-92CD-B2D35D64D0C9}"/>
              </a:ext>
            </a:extLst>
          </p:cNvPr>
          <p:cNvSpPr>
            <a:spLocks noGrp="1"/>
          </p:cNvSpPr>
          <p:nvPr>
            <p:ph type="title"/>
          </p:nvPr>
        </p:nvSpPr>
        <p:spPr>
          <a:xfrm>
            <a:off x="815803" y="249011"/>
            <a:ext cx="10364451" cy="1596177"/>
          </a:xfrm>
        </p:spPr>
        <p:txBody>
          <a:bodyPr>
            <a:normAutofit/>
          </a:bodyPr>
          <a:lstStyle/>
          <a:p>
            <a:r>
              <a:rPr lang="en-AU" sz="4400" dirty="0">
                <a:latin typeface="Arial Rounded MT Bold" panose="020F0704030504030204" pitchFamily="34" charset="0"/>
              </a:rPr>
              <a:t>Exchange Rate Crisis Actions</a:t>
            </a:r>
          </a:p>
        </p:txBody>
      </p:sp>
      <p:sp>
        <p:nvSpPr>
          <p:cNvPr id="3" name="Content Placeholder 2">
            <a:extLst>
              <a:ext uri="{FF2B5EF4-FFF2-40B4-BE49-F238E27FC236}">
                <a16:creationId xmlns:a16="http://schemas.microsoft.com/office/drawing/2014/main" id="{42FA1A20-9D5C-40BE-843B-DE1020D4803D}"/>
              </a:ext>
            </a:extLst>
          </p:cNvPr>
          <p:cNvSpPr>
            <a:spLocks noGrp="1"/>
          </p:cNvSpPr>
          <p:nvPr>
            <p:ph idx="1"/>
          </p:nvPr>
        </p:nvSpPr>
        <p:spPr>
          <a:xfrm>
            <a:off x="293289" y="2056850"/>
            <a:ext cx="11214272" cy="4515400"/>
          </a:xfrm>
        </p:spPr>
        <p:txBody>
          <a:bodyPr>
            <a:normAutofit lnSpcReduction="10000"/>
          </a:bodyPr>
          <a:lstStyle/>
          <a:p>
            <a:r>
              <a:rPr lang="en-AU" sz="1600" b="1" dirty="0">
                <a:latin typeface="Arial Rounded MT Bold" panose="020F0704030504030204" pitchFamily="34" charset="0"/>
              </a:rPr>
              <a:t>Acknowledge</a:t>
            </a:r>
            <a:r>
              <a:rPr lang="en-AU" sz="1600" dirty="0">
                <a:latin typeface="Arial Rounded MT Bold" panose="020F0704030504030204" pitchFamily="34" charset="0"/>
              </a:rPr>
              <a:t> there is a crisis and the government can do things, not just BPNG.</a:t>
            </a:r>
          </a:p>
          <a:p>
            <a:r>
              <a:rPr lang="en-AU" sz="1600" dirty="0">
                <a:latin typeface="Arial Rounded MT Bold" panose="020F0704030504030204" pitchFamily="34" charset="0"/>
              </a:rPr>
              <a:t>1. Short-term – </a:t>
            </a:r>
            <a:r>
              <a:rPr lang="en-AU" sz="1600" b="1" dirty="0">
                <a:latin typeface="Arial Rounded MT Bold" panose="020F0704030504030204" pitchFamily="34" charset="0"/>
              </a:rPr>
              <a:t>stop</a:t>
            </a:r>
            <a:r>
              <a:rPr lang="en-AU" sz="1600" dirty="0">
                <a:latin typeface="Arial Rounded MT Bold" panose="020F0704030504030204" pitchFamily="34" charset="0"/>
              </a:rPr>
              <a:t> spending FX on big equity investments best left to private sector such as </a:t>
            </a:r>
            <a:r>
              <a:rPr lang="en-AU" sz="1600" b="1" dirty="0">
                <a:latin typeface="Arial Rounded MT Bold" panose="020F0704030504030204" pitchFamily="34" charset="0"/>
              </a:rPr>
              <a:t>USD254m</a:t>
            </a:r>
            <a:r>
              <a:rPr lang="en-AU" sz="1600" dirty="0">
                <a:latin typeface="Arial Rounded MT Bold" panose="020F0704030504030204" pitchFamily="34" charset="0"/>
              </a:rPr>
              <a:t> lost on </a:t>
            </a:r>
            <a:r>
              <a:rPr lang="en-AU" sz="1600" b="1" dirty="0">
                <a:latin typeface="Arial Rounded MT Bold" panose="020F0704030504030204" pitchFamily="34" charset="0"/>
              </a:rPr>
              <a:t>Oil Search </a:t>
            </a:r>
            <a:r>
              <a:rPr lang="en-AU" sz="1600" dirty="0">
                <a:latin typeface="Arial Rounded MT Bold" panose="020F0704030504030204" pitchFamily="34" charset="0"/>
              </a:rPr>
              <a:t>and</a:t>
            </a:r>
            <a:r>
              <a:rPr lang="en-AU" sz="1600" b="1" dirty="0">
                <a:latin typeface="Arial Rounded MT Bold" panose="020F0704030504030204" pitchFamily="34" charset="0"/>
              </a:rPr>
              <a:t> USD120m for Nautilus</a:t>
            </a:r>
            <a:r>
              <a:rPr lang="en-AU" sz="1600" dirty="0">
                <a:latin typeface="Arial Rounded MT Bold" panose="020F0704030504030204" pitchFamily="34" charset="0"/>
              </a:rPr>
              <a:t>; </a:t>
            </a:r>
            <a:r>
              <a:rPr lang="en-AU" sz="1600" b="1" dirty="0">
                <a:latin typeface="Arial Rounded MT Bold" panose="020F0704030504030204" pitchFamily="34" charset="0"/>
              </a:rPr>
              <a:t>bring back foreign currency</a:t>
            </a:r>
            <a:r>
              <a:rPr lang="en-AU" sz="1600" dirty="0">
                <a:latin typeface="Arial Rounded MT Bold" panose="020F0704030504030204" pitchFamily="34" charset="0"/>
              </a:rPr>
              <a:t> eg </a:t>
            </a:r>
            <a:r>
              <a:rPr lang="en-AU" sz="1600" b="1" dirty="0">
                <a:latin typeface="Arial Rounded MT Bold" panose="020F0704030504030204" pitchFamily="34" charset="0"/>
              </a:rPr>
              <a:t>K2 billion</a:t>
            </a:r>
            <a:r>
              <a:rPr lang="en-AU" sz="1600" dirty="0">
                <a:latin typeface="Arial Rounded MT Bold" panose="020F0704030504030204" pitchFamily="34" charset="0"/>
              </a:rPr>
              <a:t> Kumul Petroleum in Singapore; </a:t>
            </a:r>
            <a:r>
              <a:rPr lang="en-AU" sz="1600" b="1" dirty="0">
                <a:latin typeface="Arial Rounded MT Bold" panose="020F0704030504030204" pitchFamily="34" charset="0"/>
              </a:rPr>
              <a:t>use $US50m of foreign exchange reserves each month</a:t>
            </a:r>
            <a:r>
              <a:rPr lang="en-AU" sz="1600" dirty="0">
                <a:latin typeface="Arial Rounded MT Bold" panose="020F0704030504030204" pitchFamily="34" charset="0"/>
              </a:rPr>
              <a:t> to help clear backlog; </a:t>
            </a:r>
            <a:r>
              <a:rPr lang="en-AU" sz="1600" b="1" dirty="0">
                <a:latin typeface="Arial Rounded MT Bold" panose="020F0704030504030204" pitchFamily="34" charset="0"/>
              </a:rPr>
              <a:t>reach out for friendly concessional finance</a:t>
            </a:r>
            <a:r>
              <a:rPr lang="en-AU" sz="1600" dirty="0">
                <a:latin typeface="Arial Rounded MT Bold" panose="020F0704030504030204" pitchFamily="34" charset="0"/>
              </a:rPr>
              <a:t>.</a:t>
            </a:r>
          </a:p>
          <a:p>
            <a:r>
              <a:rPr lang="en-AU" sz="1600" dirty="0">
                <a:latin typeface="Arial Rounded MT Bold" panose="020F0704030504030204" pitchFamily="34" charset="0"/>
              </a:rPr>
              <a:t>2. Medium-term – </a:t>
            </a:r>
            <a:r>
              <a:rPr lang="en-AU" sz="1600" b="1" dirty="0">
                <a:latin typeface="Arial Rounded MT Bold" panose="020F0704030504030204" pitchFamily="34" charset="0"/>
              </a:rPr>
              <a:t>review foreign exchange system</a:t>
            </a:r>
            <a:r>
              <a:rPr lang="en-AU" sz="1600" dirty="0">
                <a:latin typeface="Arial Rounded MT Bold" panose="020F0704030504030204" pitchFamily="34" charset="0"/>
              </a:rPr>
              <a:t> with balanced emphasis on growth and not just price stability; </a:t>
            </a:r>
            <a:r>
              <a:rPr lang="en-AU" sz="1600" b="1" dirty="0">
                <a:latin typeface="Arial Rounded MT Bold" panose="020F0704030504030204" pitchFamily="34" charset="0"/>
              </a:rPr>
              <a:t>consider gradual shift back to freely convertible currency</a:t>
            </a:r>
            <a:r>
              <a:rPr lang="en-AU" sz="1600" dirty="0">
                <a:latin typeface="Arial Rounded MT Bold" panose="020F0704030504030204" pitchFamily="34" charset="0"/>
              </a:rPr>
              <a:t> with appropriate adjustment support; </a:t>
            </a:r>
            <a:r>
              <a:rPr lang="en-AU" sz="1600" b="1" dirty="0">
                <a:latin typeface="Arial Rounded MT Bold" panose="020F0704030504030204" pitchFamily="34" charset="0"/>
              </a:rPr>
              <a:t>review fx hungry approach to government equity stakes</a:t>
            </a:r>
            <a:r>
              <a:rPr lang="en-AU" sz="1600" dirty="0">
                <a:latin typeface="Arial Rounded MT Bold" panose="020F0704030504030204" pitchFamily="34" charset="0"/>
              </a:rPr>
              <a:t> in large resource projects.</a:t>
            </a:r>
          </a:p>
          <a:p>
            <a:r>
              <a:rPr lang="en-AU" sz="1600" dirty="0">
                <a:latin typeface="Arial Rounded MT Bold" panose="020F0704030504030204" pitchFamily="34" charset="0"/>
              </a:rPr>
              <a:t>3. Longer-term – </a:t>
            </a:r>
            <a:r>
              <a:rPr lang="en-AU" sz="1600" b="1" dirty="0">
                <a:latin typeface="Arial Rounded MT Bold" panose="020F0704030504030204" pitchFamily="34" charset="0"/>
              </a:rPr>
              <a:t>vision of filling the supermarket shelves of Asia, not just Port Moresby</a:t>
            </a:r>
            <a:r>
              <a:rPr lang="en-AU" sz="1600" dirty="0">
                <a:latin typeface="Arial Rounded MT Bold" panose="020F0704030504030204" pitchFamily="34" charset="0"/>
              </a:rPr>
              <a:t>. Focus on being </a:t>
            </a:r>
            <a:r>
              <a:rPr lang="en-AU" sz="1600" b="1" dirty="0">
                <a:latin typeface="Arial Rounded MT Bold" panose="020F0704030504030204" pitchFamily="34" charset="0"/>
              </a:rPr>
              <a:t>internationally competitive – 2-pronged approach dealing with import substitution as well as export opportunities</a:t>
            </a:r>
            <a:r>
              <a:rPr lang="en-AU" sz="1600" dirty="0">
                <a:latin typeface="Arial Rounded MT Bold" panose="020F0704030504030204" pitchFamily="34" charset="0"/>
              </a:rPr>
              <a:t> with more jobs and incomes for rural areas. Let’s not repeat the 45 year old Ramu Sugar legacy – massive costs on PNG consumers but little long-term benefit in sustainable jobs.</a:t>
            </a:r>
          </a:p>
          <a:p>
            <a:endParaRPr lang="en-AU" sz="1600" dirty="0"/>
          </a:p>
        </p:txBody>
      </p:sp>
    </p:spTree>
    <p:extLst>
      <p:ext uri="{BB962C8B-B14F-4D97-AF65-F5344CB8AC3E}">
        <p14:creationId xmlns:p14="http://schemas.microsoft.com/office/powerpoint/2010/main" val="76502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CB9C-5376-4BE9-8362-EB674FDDC6CA}"/>
              </a:ext>
            </a:extLst>
          </p:cNvPr>
          <p:cNvSpPr>
            <a:spLocks noGrp="1"/>
          </p:cNvSpPr>
          <p:nvPr>
            <p:ph type="title"/>
          </p:nvPr>
        </p:nvSpPr>
        <p:spPr>
          <a:xfrm>
            <a:off x="838200" y="229448"/>
            <a:ext cx="10364451" cy="1596177"/>
          </a:xfrm>
        </p:spPr>
        <p:txBody>
          <a:bodyPr>
            <a:normAutofit/>
          </a:bodyPr>
          <a:lstStyle/>
          <a:p>
            <a:r>
              <a:rPr lang="en-AU" sz="4400" dirty="0">
                <a:latin typeface="Arial Rounded MT Bold" panose="020F0704030504030204" pitchFamily="34" charset="0"/>
              </a:rPr>
              <a:t>Budget Crisis Actions</a:t>
            </a:r>
          </a:p>
        </p:txBody>
      </p:sp>
      <p:sp>
        <p:nvSpPr>
          <p:cNvPr id="3" name="Content Placeholder 2">
            <a:extLst>
              <a:ext uri="{FF2B5EF4-FFF2-40B4-BE49-F238E27FC236}">
                <a16:creationId xmlns:a16="http://schemas.microsoft.com/office/drawing/2014/main" id="{0BF3F30C-B768-4532-BBFA-FAAB0643832C}"/>
              </a:ext>
            </a:extLst>
          </p:cNvPr>
          <p:cNvSpPr>
            <a:spLocks noGrp="1"/>
          </p:cNvSpPr>
          <p:nvPr>
            <p:ph idx="1"/>
          </p:nvPr>
        </p:nvSpPr>
        <p:spPr>
          <a:xfrm>
            <a:off x="262617" y="2143185"/>
            <a:ext cx="11530693" cy="4485367"/>
          </a:xfrm>
        </p:spPr>
        <p:txBody>
          <a:bodyPr>
            <a:normAutofit fontScale="70000" lnSpcReduction="20000"/>
          </a:bodyPr>
          <a:lstStyle/>
          <a:p>
            <a:r>
              <a:rPr lang="en-AU" b="1" dirty="0">
                <a:latin typeface="Arial Rounded MT Bold" panose="020F0704030504030204" pitchFamily="34" charset="0"/>
              </a:rPr>
              <a:t>Face the facts</a:t>
            </a:r>
            <a:r>
              <a:rPr lang="en-AU" dirty="0">
                <a:latin typeface="Arial Rounded MT Bold" panose="020F0704030504030204" pitchFamily="34" charset="0"/>
              </a:rPr>
              <a:t> – first step to finding a solution is accept how bad the problem is. 2018 Budget’s K2 billion fake revenue numbers will just make the pain of adjustment more difficult. Need an audit of government books to find out how much debt is being hidden in Kumul entities.</a:t>
            </a:r>
          </a:p>
          <a:p>
            <a:r>
              <a:rPr lang="en-AU" b="1" dirty="0">
                <a:latin typeface="Arial Rounded MT Bold" panose="020F0704030504030204" pitchFamily="34" charset="0"/>
              </a:rPr>
              <a:t>Friendly concessional finance</a:t>
            </a:r>
            <a:r>
              <a:rPr lang="en-AU" dirty="0">
                <a:latin typeface="Arial Rounded MT Bold" panose="020F0704030504030204" pitchFamily="34" charset="0"/>
              </a:rPr>
              <a:t> – budget hole is so deep PNG can no longer do it on its own. Need to lower interest costs and bring in foreign exchange – not expensive Sovereign Bond and tied, unaccountable Chinese loans.</a:t>
            </a:r>
          </a:p>
          <a:p>
            <a:r>
              <a:rPr lang="en-AU" b="1" dirty="0">
                <a:latin typeface="Arial Rounded MT Bold" panose="020F0704030504030204" pitchFamily="34" charset="0"/>
              </a:rPr>
              <a:t>Realistic revenue estimates</a:t>
            </a:r>
            <a:r>
              <a:rPr lang="en-AU" dirty="0">
                <a:latin typeface="Arial Rounded MT Bold" panose="020F0704030504030204" pitchFamily="34" charset="0"/>
              </a:rPr>
              <a:t> – can’t keep living in illusion of world of fake revenue numbers. Build revenue base – more tough measures required. </a:t>
            </a:r>
          </a:p>
          <a:p>
            <a:r>
              <a:rPr lang="en-AU" b="1" dirty="0">
                <a:latin typeface="Arial Rounded MT Bold" panose="020F0704030504030204" pitchFamily="34" charset="0"/>
              </a:rPr>
              <a:t>Remove budget austerity</a:t>
            </a:r>
            <a:r>
              <a:rPr lang="en-AU" dirty="0">
                <a:latin typeface="Arial Rounded MT Bold" panose="020F0704030504030204" pitchFamily="34" charset="0"/>
              </a:rPr>
              <a:t> on key areas of health, infrastructure, law and order and education – too much slashing, need to restore and acknowledge pressures of population growth.</a:t>
            </a:r>
          </a:p>
          <a:p>
            <a:r>
              <a:rPr lang="en-AU" b="1" dirty="0">
                <a:latin typeface="Arial Rounded MT Bold" panose="020F0704030504030204" pitchFamily="34" charset="0"/>
              </a:rPr>
              <a:t>Cut wasteful spending</a:t>
            </a:r>
            <a:r>
              <a:rPr lang="en-AU" dirty="0">
                <a:latin typeface="Arial Rounded MT Bold" panose="020F0704030504030204" pitchFamily="34" charset="0"/>
              </a:rPr>
              <a:t> on less important areas such as the bloated public service and “big projects” such as APEC and sporting games – cheaper ways to promote PNG.</a:t>
            </a:r>
          </a:p>
          <a:p>
            <a:r>
              <a:rPr lang="en-AU" b="1" dirty="0">
                <a:latin typeface="Arial Rounded MT Bold" panose="020F0704030504030204" pitchFamily="34" charset="0"/>
              </a:rPr>
              <a:t>Lower interest costs</a:t>
            </a:r>
            <a:r>
              <a:rPr lang="en-AU" dirty="0">
                <a:latin typeface="Arial Rounded MT Bold" panose="020F0704030504030204" pitchFamily="34" charset="0"/>
              </a:rPr>
              <a:t> -Greater confidence in government will improve credit ratings and help lower domestic interest costs saving hundreds of millions of Kina.</a:t>
            </a:r>
          </a:p>
          <a:p>
            <a:endParaRPr lang="en-AU" dirty="0"/>
          </a:p>
        </p:txBody>
      </p:sp>
    </p:spTree>
    <p:extLst>
      <p:ext uri="{BB962C8B-B14F-4D97-AF65-F5344CB8AC3E}">
        <p14:creationId xmlns:p14="http://schemas.microsoft.com/office/powerpoint/2010/main" val="58128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F926-AF11-4EF4-A2FA-0937152D9DF7}"/>
              </a:ext>
            </a:extLst>
          </p:cNvPr>
          <p:cNvSpPr>
            <a:spLocks noGrp="1"/>
          </p:cNvSpPr>
          <p:nvPr>
            <p:ph type="title"/>
          </p:nvPr>
        </p:nvSpPr>
        <p:spPr>
          <a:xfrm>
            <a:off x="668846" y="161318"/>
            <a:ext cx="10364451" cy="1596177"/>
          </a:xfrm>
        </p:spPr>
        <p:txBody>
          <a:bodyPr>
            <a:normAutofit/>
          </a:bodyPr>
          <a:lstStyle/>
          <a:p>
            <a:pPr algn="ctr"/>
            <a:r>
              <a:rPr lang="en-AU" sz="4000" dirty="0">
                <a:latin typeface="Arial Rounded MT Bold" panose="020F0704030504030204" pitchFamily="34" charset="0"/>
              </a:rPr>
              <a:t>Massive budget cuts in key sectors since 2015</a:t>
            </a:r>
          </a:p>
        </p:txBody>
      </p:sp>
      <p:pic>
        <p:nvPicPr>
          <p:cNvPr id="9" name="Content Placeholder 8">
            <a:extLst>
              <a:ext uri="{FF2B5EF4-FFF2-40B4-BE49-F238E27FC236}">
                <a16:creationId xmlns:a16="http://schemas.microsoft.com/office/drawing/2014/main" id="{C017E0AC-EE32-4876-BCDA-FBFE4FD0B7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4597" y="1540308"/>
            <a:ext cx="7238712" cy="4879899"/>
          </a:xfrm>
        </p:spPr>
      </p:pic>
    </p:spTree>
    <p:extLst>
      <p:ext uri="{BB962C8B-B14F-4D97-AF65-F5344CB8AC3E}">
        <p14:creationId xmlns:p14="http://schemas.microsoft.com/office/powerpoint/2010/main" val="194878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A78A-54B0-40D3-9C0D-E921A70C520A}"/>
              </a:ext>
            </a:extLst>
          </p:cNvPr>
          <p:cNvSpPr>
            <a:spLocks noGrp="1"/>
          </p:cNvSpPr>
          <p:nvPr>
            <p:ph type="title"/>
          </p:nvPr>
        </p:nvSpPr>
        <p:spPr>
          <a:xfrm>
            <a:off x="498022" y="598106"/>
            <a:ext cx="11082283" cy="1596177"/>
          </a:xfrm>
        </p:spPr>
        <p:txBody>
          <a:bodyPr>
            <a:normAutofit/>
          </a:bodyPr>
          <a:lstStyle/>
          <a:p>
            <a:r>
              <a:rPr lang="en-AU" sz="4400" dirty="0">
                <a:latin typeface="Arial Rounded MT Bold" panose="020F0704030504030204" pitchFamily="34" charset="0"/>
              </a:rPr>
              <a:t>Alternative Government Policies</a:t>
            </a:r>
          </a:p>
        </p:txBody>
      </p:sp>
      <p:sp>
        <p:nvSpPr>
          <p:cNvPr id="3" name="Content Placeholder 2">
            <a:extLst>
              <a:ext uri="{FF2B5EF4-FFF2-40B4-BE49-F238E27FC236}">
                <a16:creationId xmlns:a16="http://schemas.microsoft.com/office/drawing/2014/main" id="{8D2452CD-F625-4723-969B-D03841895278}"/>
              </a:ext>
            </a:extLst>
          </p:cNvPr>
          <p:cNvSpPr>
            <a:spLocks noGrp="1"/>
          </p:cNvSpPr>
          <p:nvPr>
            <p:ph idx="1"/>
          </p:nvPr>
        </p:nvSpPr>
        <p:spPr>
          <a:xfrm>
            <a:off x="913774" y="2367093"/>
            <a:ext cx="10630525" cy="4254143"/>
          </a:xfrm>
        </p:spPr>
        <p:txBody>
          <a:bodyPr>
            <a:normAutofit fontScale="92500" lnSpcReduction="20000"/>
          </a:bodyPr>
          <a:lstStyle/>
          <a:p>
            <a:r>
              <a:rPr lang="en-AU" dirty="0">
                <a:latin typeface="Arial Rounded MT Bold" panose="020F0704030504030204" pitchFamily="34" charset="0"/>
              </a:rPr>
              <a:t>See website - </a:t>
            </a:r>
            <a:r>
              <a:rPr lang="en-AU" dirty="0">
                <a:latin typeface="Arial Rounded MT Bold" panose="020F0704030504030204" pitchFamily="34" charset="0"/>
                <a:hlinkClick r:id="rId3"/>
              </a:rPr>
              <a:t>http://www.opposition.gov.pg/</a:t>
            </a:r>
            <a:r>
              <a:rPr lang="en-AU" dirty="0">
                <a:latin typeface="Arial Rounded MT Bold" panose="020F0704030504030204" pitchFamily="34" charset="0"/>
              </a:rPr>
              <a:t> </a:t>
            </a:r>
          </a:p>
          <a:p>
            <a:r>
              <a:rPr lang="en-AU" dirty="0">
                <a:latin typeface="Arial Rounded MT Bold" panose="020F0704030504030204" pitchFamily="34" charset="0"/>
              </a:rPr>
              <a:t>Budget response speech - </a:t>
            </a:r>
            <a:r>
              <a:rPr lang="en-AU" sz="2000" dirty="0">
                <a:latin typeface="Arial Rounded MT Bold" panose="020F0704030504030204" pitchFamily="34" charset="0"/>
                <a:hlinkClick r:id="rId4"/>
              </a:rPr>
              <a:t>http://www.opposition.gov.pg/wp-content/uploads/2017/12/2018-BUDGET-REPLY-SPEECH-FINAL-DRAFT.041217ILS.11.04PM-16FONT.pdf</a:t>
            </a:r>
            <a:r>
              <a:rPr lang="en-AU" sz="2000" dirty="0">
                <a:latin typeface="Arial Rounded MT Bold" panose="020F0704030504030204" pitchFamily="34" charset="0"/>
              </a:rPr>
              <a:t> </a:t>
            </a:r>
          </a:p>
          <a:p>
            <a:r>
              <a:rPr lang="en-AU" dirty="0">
                <a:latin typeface="Arial Rounded MT Bold" panose="020F0704030504030204" pitchFamily="34" charset="0"/>
              </a:rPr>
              <a:t>Plans for series of Alternative Government Policies</a:t>
            </a:r>
          </a:p>
          <a:p>
            <a:pPr lvl="1"/>
            <a:r>
              <a:rPr lang="en-AU" dirty="0">
                <a:latin typeface="Arial Rounded MT Bold" panose="020F0704030504030204" pitchFamily="34" charset="0"/>
              </a:rPr>
              <a:t>Examples of these action-orientated policies for the economy have been included in the above slides</a:t>
            </a:r>
          </a:p>
          <a:p>
            <a:pPr lvl="1"/>
            <a:r>
              <a:rPr lang="en-AU" dirty="0">
                <a:latin typeface="Arial Rounded MT Bold" panose="020F0704030504030204" pitchFamily="34" charset="0"/>
              </a:rPr>
              <a:t>Comments on the draft policies would be welcome – email me at chairman@kdda.gov.pg  </a:t>
            </a:r>
          </a:p>
          <a:p>
            <a:r>
              <a:rPr lang="en-AU" dirty="0">
                <a:latin typeface="Arial Rounded MT Bold" panose="020F0704030504030204" pitchFamily="34" charset="0"/>
              </a:rPr>
              <a:t>Encourage you closely monitor some good economic websites</a:t>
            </a:r>
          </a:p>
          <a:p>
            <a:pPr lvl="1"/>
            <a:r>
              <a:rPr lang="en-AU" dirty="0">
                <a:latin typeface="Arial Rounded MT Bold" panose="020F0704030504030204" pitchFamily="34" charset="0"/>
              </a:rPr>
              <a:t>I subscribe to World Bank, ADB, IMF, UN (although stronger on social issues), ANU Development Policy, PNG Economics, Lowy Institute.</a:t>
            </a:r>
          </a:p>
        </p:txBody>
      </p:sp>
    </p:spTree>
    <p:extLst>
      <p:ext uri="{BB962C8B-B14F-4D97-AF65-F5344CB8AC3E}">
        <p14:creationId xmlns:p14="http://schemas.microsoft.com/office/powerpoint/2010/main" val="71249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4635-91C2-44D9-869A-43D77CBF3D3F}"/>
              </a:ext>
            </a:extLst>
          </p:cNvPr>
          <p:cNvSpPr>
            <a:spLocks noGrp="1"/>
          </p:cNvSpPr>
          <p:nvPr>
            <p:ph type="title"/>
          </p:nvPr>
        </p:nvSpPr>
        <p:spPr>
          <a:xfrm>
            <a:off x="913774" y="87839"/>
            <a:ext cx="10364451" cy="1357240"/>
          </a:xfrm>
        </p:spPr>
        <p:txBody>
          <a:bodyPr>
            <a:normAutofit/>
          </a:bodyPr>
          <a:lstStyle/>
          <a:p>
            <a:r>
              <a:rPr lang="en-AU" sz="6600" cap="none" dirty="0"/>
              <a:t>PNG’s Economy</a:t>
            </a:r>
          </a:p>
        </p:txBody>
      </p:sp>
      <p:sp>
        <p:nvSpPr>
          <p:cNvPr id="3" name="Content Placeholder 2">
            <a:extLst>
              <a:ext uri="{FF2B5EF4-FFF2-40B4-BE49-F238E27FC236}">
                <a16:creationId xmlns:a16="http://schemas.microsoft.com/office/drawing/2014/main" id="{ED1B894C-4462-45E4-9CE0-5704F33722C4}"/>
              </a:ext>
            </a:extLst>
          </p:cNvPr>
          <p:cNvSpPr>
            <a:spLocks noGrp="1"/>
          </p:cNvSpPr>
          <p:nvPr>
            <p:ph idx="1"/>
          </p:nvPr>
        </p:nvSpPr>
        <p:spPr>
          <a:xfrm>
            <a:off x="2318657" y="1510395"/>
            <a:ext cx="8594043" cy="4890712"/>
          </a:xfrm>
          <a:noFill/>
        </p:spPr>
        <p:txBody>
          <a:bodyPr>
            <a:normAutofit fontScale="85000" lnSpcReduction="20000"/>
          </a:bodyPr>
          <a:lstStyle/>
          <a:p>
            <a:r>
              <a:rPr lang="en-AU" sz="2600" b="1" dirty="0"/>
              <a:t>Introduction</a:t>
            </a:r>
          </a:p>
          <a:p>
            <a:r>
              <a:rPr lang="en-AU" sz="2600" b="1" dirty="0"/>
              <a:t>Business perspective and local politician</a:t>
            </a:r>
          </a:p>
          <a:p>
            <a:r>
              <a:rPr lang="en-AU" sz="2600" b="1" dirty="0"/>
              <a:t>PNG’s Development experience since Independence</a:t>
            </a:r>
          </a:p>
          <a:p>
            <a:r>
              <a:rPr lang="en-AU" sz="2600" b="1" dirty="0"/>
              <a:t>PNG’s Resource Curse again</a:t>
            </a:r>
          </a:p>
          <a:p>
            <a:r>
              <a:rPr lang="en-AU" sz="2600" b="1" dirty="0"/>
              <a:t>APEC Opportunities</a:t>
            </a:r>
          </a:p>
          <a:p>
            <a:r>
              <a:rPr lang="en-AU" sz="2600" b="1" dirty="0"/>
              <a:t>Jobs and Growth Crisis</a:t>
            </a:r>
          </a:p>
          <a:p>
            <a:r>
              <a:rPr lang="en-AU" sz="2600" b="1" dirty="0"/>
              <a:t>Exchange Rate Crisis</a:t>
            </a:r>
          </a:p>
          <a:p>
            <a:r>
              <a:rPr lang="en-AU" sz="2600" b="1" dirty="0"/>
              <a:t>Budget Crisis</a:t>
            </a:r>
          </a:p>
          <a:p>
            <a:r>
              <a:rPr lang="en-AU" sz="2600" b="1" dirty="0"/>
              <a:t>Alternative Government Policies</a:t>
            </a:r>
          </a:p>
          <a:p>
            <a:r>
              <a:rPr lang="en-AU" sz="2600" b="1" dirty="0"/>
              <a:t>Conclusion</a:t>
            </a:r>
          </a:p>
          <a:p>
            <a:endParaRPr lang="en-AU" dirty="0"/>
          </a:p>
        </p:txBody>
      </p:sp>
      <p:sp>
        <p:nvSpPr>
          <p:cNvPr id="5" name="TextBox 4">
            <a:extLst>
              <a:ext uri="{FF2B5EF4-FFF2-40B4-BE49-F238E27FC236}">
                <a16:creationId xmlns:a16="http://schemas.microsoft.com/office/drawing/2014/main" id="{AA8606A4-B634-44F0-BD63-3E82B140FC11}"/>
              </a:ext>
            </a:extLst>
          </p:cNvPr>
          <p:cNvSpPr txBox="1"/>
          <p:nvPr/>
        </p:nvSpPr>
        <p:spPr>
          <a:xfrm>
            <a:off x="311604" y="6436570"/>
            <a:ext cx="4706710" cy="369332"/>
          </a:xfrm>
          <a:prstGeom prst="rect">
            <a:avLst/>
          </a:prstGeom>
          <a:noFill/>
        </p:spPr>
        <p:txBody>
          <a:bodyPr wrap="square" rtlCol="0">
            <a:spAutoFit/>
          </a:bodyPr>
          <a:lstStyle/>
          <a:p>
            <a:r>
              <a:rPr lang="en-AU" dirty="0">
                <a:solidFill>
                  <a:srgbClr val="FFFF00"/>
                </a:solidFill>
              </a:rPr>
              <a:t>lemus </a:t>
            </a:r>
            <a:r>
              <a:rPr lang="en-AU" dirty="0" err="1">
                <a:solidFill>
                  <a:srgbClr val="FFFF00"/>
                </a:solidFill>
              </a:rPr>
              <a:t>island.kavieng.new</a:t>
            </a:r>
            <a:r>
              <a:rPr lang="en-AU" dirty="0">
                <a:solidFill>
                  <a:srgbClr val="FFFF00"/>
                </a:solidFill>
              </a:rPr>
              <a:t> </a:t>
            </a:r>
            <a:r>
              <a:rPr lang="en-AU" dirty="0" err="1">
                <a:solidFill>
                  <a:srgbClr val="FFFF00"/>
                </a:solidFill>
              </a:rPr>
              <a:t>ireland</a:t>
            </a:r>
            <a:r>
              <a:rPr lang="en-AU" dirty="0">
                <a:solidFill>
                  <a:srgbClr val="FFFF00"/>
                </a:solidFill>
              </a:rPr>
              <a:t> province.png</a:t>
            </a:r>
          </a:p>
        </p:txBody>
      </p:sp>
    </p:spTree>
    <p:extLst>
      <p:ext uri="{BB962C8B-B14F-4D97-AF65-F5344CB8AC3E}">
        <p14:creationId xmlns:p14="http://schemas.microsoft.com/office/powerpoint/2010/main" val="16784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4635-91C2-44D9-869A-43D77CBF3D3F}"/>
              </a:ext>
            </a:extLst>
          </p:cNvPr>
          <p:cNvSpPr>
            <a:spLocks noGrp="1"/>
          </p:cNvSpPr>
          <p:nvPr>
            <p:ph type="title"/>
          </p:nvPr>
        </p:nvSpPr>
        <p:spPr>
          <a:xfrm>
            <a:off x="913774" y="87839"/>
            <a:ext cx="10364451" cy="1357240"/>
          </a:xfrm>
        </p:spPr>
        <p:txBody>
          <a:bodyPr>
            <a:normAutofit/>
          </a:bodyPr>
          <a:lstStyle/>
          <a:p>
            <a:r>
              <a:rPr lang="en-AU" sz="6600" cap="none" dirty="0"/>
              <a:t>PNG’s Economy</a:t>
            </a:r>
          </a:p>
        </p:txBody>
      </p:sp>
      <p:sp>
        <p:nvSpPr>
          <p:cNvPr id="3" name="Content Placeholder 2">
            <a:extLst>
              <a:ext uri="{FF2B5EF4-FFF2-40B4-BE49-F238E27FC236}">
                <a16:creationId xmlns:a16="http://schemas.microsoft.com/office/drawing/2014/main" id="{ED1B894C-4462-45E4-9CE0-5704F33722C4}"/>
              </a:ext>
            </a:extLst>
          </p:cNvPr>
          <p:cNvSpPr>
            <a:spLocks noGrp="1"/>
          </p:cNvSpPr>
          <p:nvPr>
            <p:ph idx="1"/>
          </p:nvPr>
        </p:nvSpPr>
        <p:spPr>
          <a:xfrm>
            <a:off x="2453368" y="1792062"/>
            <a:ext cx="8594043" cy="4890712"/>
          </a:xfrm>
          <a:noFill/>
        </p:spPr>
        <p:txBody>
          <a:bodyPr>
            <a:normAutofit fontScale="85000" lnSpcReduction="20000"/>
          </a:bodyPr>
          <a:lstStyle/>
          <a:p>
            <a:r>
              <a:rPr lang="en-AU" sz="2600" b="1" dirty="0"/>
              <a:t>Introduction</a:t>
            </a:r>
          </a:p>
          <a:p>
            <a:r>
              <a:rPr lang="en-AU" sz="2600" b="1" dirty="0"/>
              <a:t>Business perspective and local politician</a:t>
            </a:r>
          </a:p>
          <a:p>
            <a:r>
              <a:rPr lang="en-AU" sz="2600" b="1" dirty="0"/>
              <a:t>PNG’s Development experience since Independence</a:t>
            </a:r>
          </a:p>
          <a:p>
            <a:r>
              <a:rPr lang="en-AU" sz="2600" b="1" dirty="0"/>
              <a:t>PNG’s Resource Curse again</a:t>
            </a:r>
          </a:p>
          <a:p>
            <a:r>
              <a:rPr lang="en-AU" sz="2600" b="1" dirty="0"/>
              <a:t>APEC Opportunities</a:t>
            </a:r>
          </a:p>
          <a:p>
            <a:r>
              <a:rPr lang="en-AU" sz="2600" b="1" dirty="0"/>
              <a:t>Jobs and Growth Crisis</a:t>
            </a:r>
          </a:p>
          <a:p>
            <a:r>
              <a:rPr lang="en-AU" sz="2600" b="1" dirty="0"/>
              <a:t>Exchange Rate Crisis</a:t>
            </a:r>
          </a:p>
          <a:p>
            <a:r>
              <a:rPr lang="en-AU" sz="2600" b="1" dirty="0"/>
              <a:t>Budget Crisis</a:t>
            </a:r>
          </a:p>
          <a:p>
            <a:r>
              <a:rPr lang="en-AU" sz="2600" b="1" dirty="0"/>
              <a:t>Alternative Government Policies</a:t>
            </a:r>
          </a:p>
          <a:p>
            <a:r>
              <a:rPr lang="en-AU" sz="2600" b="1" dirty="0"/>
              <a:t>Conclusion</a:t>
            </a:r>
          </a:p>
          <a:p>
            <a:endParaRPr lang="en-AU" dirty="0"/>
          </a:p>
        </p:txBody>
      </p:sp>
    </p:spTree>
    <p:extLst>
      <p:ext uri="{BB962C8B-B14F-4D97-AF65-F5344CB8AC3E}">
        <p14:creationId xmlns:p14="http://schemas.microsoft.com/office/powerpoint/2010/main" val="301384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48EFD-EF66-4D30-BDD8-4141395621AB}"/>
              </a:ext>
            </a:extLst>
          </p:cNvPr>
          <p:cNvSpPr>
            <a:spLocks noGrp="1"/>
          </p:cNvSpPr>
          <p:nvPr>
            <p:ph type="title"/>
          </p:nvPr>
        </p:nvSpPr>
        <p:spPr>
          <a:xfrm>
            <a:off x="1266284" y="5468812"/>
            <a:ext cx="9912355" cy="819355"/>
          </a:xfrm>
        </p:spPr>
        <p:txBody>
          <a:bodyPr/>
          <a:lstStyle/>
          <a:p>
            <a:r>
              <a:rPr lang="en-AU" dirty="0"/>
              <a:t>Business Perspective and Local Politician</a:t>
            </a:r>
          </a:p>
        </p:txBody>
      </p:sp>
      <p:pic>
        <p:nvPicPr>
          <p:cNvPr id="16" name="Picture 15">
            <a:extLst>
              <a:ext uri="{FF2B5EF4-FFF2-40B4-BE49-F238E27FC236}">
                <a16:creationId xmlns:a16="http://schemas.microsoft.com/office/drawing/2014/main" id="{52ED1A40-D2A6-4A86-998F-CD71E736C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3163"/>
            <a:ext cx="9144000" cy="5468812"/>
          </a:xfrm>
          <a:prstGeom prst="rect">
            <a:avLst/>
          </a:prstGeom>
        </p:spPr>
      </p:pic>
      <p:sp>
        <p:nvSpPr>
          <p:cNvPr id="5" name="TextBox 4">
            <a:extLst>
              <a:ext uri="{FF2B5EF4-FFF2-40B4-BE49-F238E27FC236}">
                <a16:creationId xmlns:a16="http://schemas.microsoft.com/office/drawing/2014/main" id="{BD4764BD-90D9-43C8-BD21-60CFFDCEE72F}"/>
              </a:ext>
            </a:extLst>
          </p:cNvPr>
          <p:cNvSpPr txBox="1"/>
          <p:nvPr/>
        </p:nvSpPr>
        <p:spPr>
          <a:xfrm>
            <a:off x="191861" y="6457950"/>
            <a:ext cx="4706710" cy="369332"/>
          </a:xfrm>
          <a:prstGeom prst="rect">
            <a:avLst/>
          </a:prstGeom>
          <a:noFill/>
        </p:spPr>
        <p:txBody>
          <a:bodyPr wrap="square" rtlCol="0">
            <a:spAutoFit/>
          </a:bodyPr>
          <a:lstStyle/>
          <a:p>
            <a:r>
              <a:rPr lang="en-AU" dirty="0">
                <a:solidFill>
                  <a:srgbClr val="FFFF00"/>
                </a:solidFill>
              </a:rPr>
              <a:t>lemus </a:t>
            </a:r>
            <a:r>
              <a:rPr lang="en-AU" dirty="0" err="1">
                <a:solidFill>
                  <a:srgbClr val="FFFF00"/>
                </a:solidFill>
              </a:rPr>
              <a:t>island.kavieng.new</a:t>
            </a:r>
            <a:r>
              <a:rPr lang="en-AU" dirty="0">
                <a:solidFill>
                  <a:srgbClr val="FFFF00"/>
                </a:solidFill>
              </a:rPr>
              <a:t> </a:t>
            </a:r>
            <a:r>
              <a:rPr lang="en-AU" dirty="0" err="1">
                <a:solidFill>
                  <a:srgbClr val="FFFF00"/>
                </a:solidFill>
              </a:rPr>
              <a:t>ireland</a:t>
            </a:r>
            <a:r>
              <a:rPr lang="en-AU" dirty="0">
                <a:solidFill>
                  <a:srgbClr val="FFFF00"/>
                </a:solidFill>
              </a:rPr>
              <a:t> province.png</a:t>
            </a:r>
          </a:p>
        </p:txBody>
      </p:sp>
    </p:spTree>
    <p:extLst>
      <p:ext uri="{BB962C8B-B14F-4D97-AF65-F5344CB8AC3E}">
        <p14:creationId xmlns:p14="http://schemas.microsoft.com/office/powerpoint/2010/main" val="350348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519F-C1AE-43D7-9619-21BF18F15C02}"/>
              </a:ext>
            </a:extLst>
          </p:cNvPr>
          <p:cNvSpPr>
            <a:spLocks noGrp="1"/>
          </p:cNvSpPr>
          <p:nvPr>
            <p:ph type="title"/>
          </p:nvPr>
        </p:nvSpPr>
        <p:spPr>
          <a:xfrm>
            <a:off x="868870" y="153153"/>
            <a:ext cx="10364451" cy="1596177"/>
          </a:xfrm>
        </p:spPr>
        <p:txBody>
          <a:bodyPr>
            <a:normAutofit/>
          </a:bodyPr>
          <a:lstStyle/>
          <a:p>
            <a:pPr algn="ctr"/>
            <a:r>
              <a:rPr lang="en-AU" sz="4000" dirty="0"/>
              <a:t>PNG’s Poor Social Indicators relative to Asia-Pacific peers (45 countries)</a:t>
            </a:r>
          </a:p>
        </p:txBody>
      </p:sp>
      <p:sp>
        <p:nvSpPr>
          <p:cNvPr id="3" name="Content Placeholder 2">
            <a:extLst>
              <a:ext uri="{FF2B5EF4-FFF2-40B4-BE49-F238E27FC236}">
                <a16:creationId xmlns:a16="http://schemas.microsoft.com/office/drawing/2014/main" id="{06620A68-3C9E-492E-8B69-901718732693}"/>
              </a:ext>
            </a:extLst>
          </p:cNvPr>
          <p:cNvSpPr>
            <a:spLocks noGrp="1"/>
          </p:cNvSpPr>
          <p:nvPr>
            <p:ph idx="1"/>
          </p:nvPr>
        </p:nvSpPr>
        <p:spPr>
          <a:xfrm>
            <a:off x="249011" y="1825625"/>
            <a:ext cx="11821885" cy="4950732"/>
          </a:xfrm>
        </p:spPr>
        <p:txBody>
          <a:bodyPr>
            <a:normAutofit fontScale="92500" lnSpcReduction="10000"/>
          </a:bodyPr>
          <a:lstStyle/>
          <a:p>
            <a:pPr lvl="0" fontAlgn="base"/>
            <a:r>
              <a:rPr lang="en-AU" sz="1600" b="1" dirty="0"/>
              <a:t>In PNG, an estimated 39.3% of the population live below the $US1.90 per day poverty line in 2014. This is by far the lowest of the 26 countries with information (the next lowest is 21.2% in India).</a:t>
            </a:r>
          </a:p>
          <a:p>
            <a:pPr lvl="0" fontAlgn="base"/>
            <a:r>
              <a:rPr lang="en-AU" sz="1600" b="1" dirty="0"/>
              <a:t>The prevalence of stunting amount children under the age of 5 is 49.5%, ranking 29th of the 30 countries with only Timor-Leste having a slightly higher figure of 50.2%.</a:t>
            </a:r>
          </a:p>
          <a:p>
            <a:pPr lvl="0" fontAlgn="base"/>
            <a:r>
              <a:rPr lang="en-AU" sz="1600" b="1" dirty="0"/>
              <a:t>The prevalence of malnutrition (wasting) among children under 5 is 14.3%, the highest rate for the 30 countries.</a:t>
            </a:r>
          </a:p>
          <a:p>
            <a:pPr lvl="0" fontAlgn="base"/>
            <a:r>
              <a:rPr lang="en-AU" sz="1600" b="1" dirty="0"/>
              <a:t>The maternal mortality ratio per 100,000 live births is 215, the equal 3rd highest of 40 countries with information.</a:t>
            </a:r>
          </a:p>
          <a:p>
            <a:pPr lvl="0" fontAlgn="base"/>
            <a:r>
              <a:rPr lang="en-AU" sz="1600" b="1" dirty="0"/>
              <a:t>The under 5 mortality rate per 1,000 live births is 57, the 4th highest of 43 countries.</a:t>
            </a:r>
          </a:p>
          <a:p>
            <a:pPr lvl="0" fontAlgn="base"/>
            <a:r>
              <a:rPr lang="en-AU" sz="1600" b="1" dirty="0"/>
              <a:t>The tuberculosis incidence per 100,000 population is 432, the 2nd highest of 44 countries.</a:t>
            </a:r>
          </a:p>
          <a:p>
            <a:pPr lvl="0" fontAlgn="base"/>
            <a:r>
              <a:rPr lang="en-AU" sz="1600" b="1" dirty="0"/>
              <a:t>The incidence of malaria per 1,000 population is 185, nearly double the next highest country of 90 in Timor Leste.</a:t>
            </a:r>
          </a:p>
          <a:p>
            <a:pPr lvl="0" fontAlgn="base"/>
            <a:r>
              <a:rPr lang="en-AU" sz="1600" b="1" dirty="0"/>
              <a:t>The Mortality Rate Attributed to Unsafe Water, Unsafe Sanitation, and Lack of Hygiene is 12.4, 7th of 40 countries.</a:t>
            </a:r>
          </a:p>
          <a:p>
            <a:pPr lvl="0" fontAlgn="base"/>
            <a:r>
              <a:rPr lang="en-AU" sz="1600" b="1" dirty="0"/>
              <a:t>The Proportion of Population Using Improved Drinking Water Sources is 40%, by far the lowest of the 43 countries (the next rate is Afghanistan with 55.3%)</a:t>
            </a:r>
          </a:p>
          <a:p>
            <a:pPr lvl="0" fontAlgn="base"/>
            <a:r>
              <a:rPr lang="en-AU" sz="1600" b="1" dirty="0"/>
              <a:t>The proportion of the population with access to electricity is 20.3%, once again significantly below the next lowest ranking country of Vanuatu with 34.5%. </a:t>
            </a:r>
          </a:p>
        </p:txBody>
      </p:sp>
    </p:spTree>
    <p:extLst>
      <p:ext uri="{BB962C8B-B14F-4D97-AF65-F5344CB8AC3E}">
        <p14:creationId xmlns:p14="http://schemas.microsoft.com/office/powerpoint/2010/main" val="66687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7C9276-1249-4AFB-A6BB-0E40307F07DD}"/>
              </a:ext>
            </a:extLst>
          </p:cNvPr>
          <p:cNvSpPr txBox="1"/>
          <p:nvPr/>
        </p:nvSpPr>
        <p:spPr>
          <a:xfrm>
            <a:off x="787179" y="6122504"/>
            <a:ext cx="9708543" cy="646331"/>
          </a:xfrm>
          <a:prstGeom prst="rect">
            <a:avLst/>
          </a:prstGeom>
          <a:noFill/>
        </p:spPr>
        <p:txBody>
          <a:bodyPr wrap="square" rtlCol="0">
            <a:spAutoFit/>
          </a:bodyPr>
          <a:lstStyle/>
          <a:p>
            <a:r>
              <a:rPr lang="en-AU" dirty="0"/>
              <a:t>Source: PNG Economics website: http://pngeconomics.org/policy-analysis/png-macro-economic-performance/png-not-living-up-to-its-economic-potential/</a:t>
            </a:r>
          </a:p>
        </p:txBody>
      </p:sp>
      <p:pic>
        <p:nvPicPr>
          <p:cNvPr id="5" name="Picture 4">
            <a:extLst>
              <a:ext uri="{FF2B5EF4-FFF2-40B4-BE49-F238E27FC236}">
                <a16:creationId xmlns:a16="http://schemas.microsoft.com/office/drawing/2014/main" id="{03EA64DA-A531-46DB-8447-B0D7B8B4641A}"/>
              </a:ext>
            </a:extLst>
          </p:cNvPr>
          <p:cNvPicPr>
            <a:picLocks noChangeAspect="1"/>
          </p:cNvPicPr>
          <p:nvPr/>
        </p:nvPicPr>
        <p:blipFill>
          <a:blip r:embed="rId3"/>
          <a:stretch>
            <a:fillRect/>
          </a:stretch>
        </p:blipFill>
        <p:spPr>
          <a:xfrm>
            <a:off x="787178" y="367837"/>
            <a:ext cx="9386835" cy="5757295"/>
          </a:xfrm>
          <a:prstGeom prst="rect">
            <a:avLst/>
          </a:prstGeom>
        </p:spPr>
      </p:pic>
    </p:spTree>
    <p:extLst>
      <p:ext uri="{BB962C8B-B14F-4D97-AF65-F5344CB8AC3E}">
        <p14:creationId xmlns:p14="http://schemas.microsoft.com/office/powerpoint/2010/main" val="164002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71F161-B4E9-48B2-856A-E45B20DBBAA2}"/>
              </a:ext>
            </a:extLst>
          </p:cNvPr>
          <p:cNvSpPr txBox="1"/>
          <p:nvPr/>
        </p:nvSpPr>
        <p:spPr>
          <a:xfrm>
            <a:off x="787179" y="6122504"/>
            <a:ext cx="9708543" cy="646331"/>
          </a:xfrm>
          <a:prstGeom prst="rect">
            <a:avLst/>
          </a:prstGeom>
          <a:noFill/>
        </p:spPr>
        <p:txBody>
          <a:bodyPr wrap="square" rtlCol="0">
            <a:spAutoFit/>
          </a:bodyPr>
          <a:lstStyle/>
          <a:p>
            <a:r>
              <a:rPr lang="en-AU" dirty="0"/>
              <a:t>Source: PNG Economics website: http://pngeconomics.org/policy-analysis/png-macro-economic-performance/png-not-living-up-to-its-economic-potential/</a:t>
            </a:r>
          </a:p>
        </p:txBody>
      </p:sp>
      <p:pic>
        <p:nvPicPr>
          <p:cNvPr id="3" name="Picture 2">
            <a:extLst>
              <a:ext uri="{FF2B5EF4-FFF2-40B4-BE49-F238E27FC236}">
                <a16:creationId xmlns:a16="http://schemas.microsoft.com/office/drawing/2014/main" id="{524F7312-BE4F-4FA3-8FD9-9CC8E236575B}"/>
              </a:ext>
            </a:extLst>
          </p:cNvPr>
          <p:cNvPicPr>
            <a:picLocks noChangeAspect="1"/>
          </p:cNvPicPr>
          <p:nvPr/>
        </p:nvPicPr>
        <p:blipFill>
          <a:blip r:embed="rId3"/>
          <a:stretch>
            <a:fillRect/>
          </a:stretch>
        </p:blipFill>
        <p:spPr>
          <a:xfrm>
            <a:off x="787179" y="381813"/>
            <a:ext cx="9439387" cy="5740691"/>
          </a:xfrm>
          <a:prstGeom prst="rect">
            <a:avLst/>
          </a:prstGeom>
        </p:spPr>
      </p:pic>
    </p:spTree>
    <p:extLst>
      <p:ext uri="{BB962C8B-B14F-4D97-AF65-F5344CB8AC3E}">
        <p14:creationId xmlns:p14="http://schemas.microsoft.com/office/powerpoint/2010/main" val="91118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51862-2D83-41BC-BEA5-91D7387CEC58}"/>
              </a:ext>
            </a:extLst>
          </p:cNvPr>
          <p:cNvPicPr>
            <a:picLocks noChangeAspect="1"/>
          </p:cNvPicPr>
          <p:nvPr/>
        </p:nvPicPr>
        <p:blipFill>
          <a:blip r:embed="rId3"/>
          <a:stretch>
            <a:fillRect/>
          </a:stretch>
        </p:blipFill>
        <p:spPr>
          <a:xfrm>
            <a:off x="1828800" y="568527"/>
            <a:ext cx="8052515" cy="5901546"/>
          </a:xfrm>
          <a:prstGeom prst="rect">
            <a:avLst/>
          </a:prstGeom>
        </p:spPr>
      </p:pic>
    </p:spTree>
    <p:extLst>
      <p:ext uri="{BB962C8B-B14F-4D97-AF65-F5344CB8AC3E}">
        <p14:creationId xmlns:p14="http://schemas.microsoft.com/office/powerpoint/2010/main" val="245039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FFF0-1925-4B59-9A67-68CC30F9C333}"/>
              </a:ext>
            </a:extLst>
          </p:cNvPr>
          <p:cNvSpPr>
            <a:spLocks noGrp="1"/>
          </p:cNvSpPr>
          <p:nvPr>
            <p:ph type="title"/>
          </p:nvPr>
        </p:nvSpPr>
        <p:spPr/>
        <p:txBody>
          <a:bodyPr>
            <a:normAutofit/>
          </a:bodyPr>
          <a:lstStyle/>
          <a:p>
            <a:r>
              <a:rPr lang="en-AU" sz="4400" dirty="0"/>
              <a:t>Resource Curse Elements</a:t>
            </a:r>
          </a:p>
        </p:txBody>
      </p:sp>
      <p:sp>
        <p:nvSpPr>
          <p:cNvPr id="3" name="Content Placeholder 2">
            <a:extLst>
              <a:ext uri="{FF2B5EF4-FFF2-40B4-BE49-F238E27FC236}">
                <a16:creationId xmlns:a16="http://schemas.microsoft.com/office/drawing/2014/main" id="{83AC1B3F-8157-4B35-9F04-2844491FE4FD}"/>
              </a:ext>
            </a:extLst>
          </p:cNvPr>
          <p:cNvSpPr>
            <a:spLocks noGrp="1"/>
          </p:cNvSpPr>
          <p:nvPr>
            <p:ph idx="1"/>
          </p:nvPr>
        </p:nvSpPr>
        <p:spPr/>
        <p:txBody>
          <a:bodyPr>
            <a:normAutofit fontScale="92500"/>
          </a:bodyPr>
          <a:lstStyle/>
          <a:p>
            <a:r>
              <a:rPr lang="en-AU" b="1" dirty="0">
                <a:latin typeface="Arial Rounded MT Bold" panose="020F0704030504030204" pitchFamily="34" charset="0"/>
              </a:rPr>
              <a:t>Exchange rate over-valuation hurts other exporters (especially agriculture and tourism) and trade-competing industries such as manufacturing</a:t>
            </a:r>
          </a:p>
          <a:p>
            <a:r>
              <a:rPr lang="en-AU" b="1" dirty="0">
                <a:latin typeface="Arial Rounded MT Bold" panose="020F0704030504030204" pitchFamily="34" charset="0"/>
              </a:rPr>
              <a:t>Pre-source curse – spending too much before resource revenues are received, and deep budgetary problems </a:t>
            </a:r>
          </a:p>
          <a:p>
            <a:r>
              <a:rPr lang="en-AU" b="1" dirty="0">
                <a:latin typeface="Arial Rounded MT Bold" panose="020F0704030504030204" pitchFamily="34" charset="0"/>
              </a:rPr>
              <a:t>Diversion of skilled labour and investment to the resource sector </a:t>
            </a:r>
          </a:p>
          <a:p>
            <a:r>
              <a:rPr lang="en-AU" b="1" dirty="0">
                <a:latin typeface="Arial Rounded MT Bold" panose="020F0704030504030204" pitchFamily="34" charset="0"/>
              </a:rPr>
              <a:t>Risk of increased corruption</a:t>
            </a:r>
          </a:p>
          <a:p>
            <a:r>
              <a:rPr lang="en-AU" b="1" dirty="0">
                <a:latin typeface="Arial Rounded MT Bold" panose="020F0704030504030204" pitchFamily="34" charset="0"/>
              </a:rPr>
              <a:t>Lack of focus on other sectors such as agriculture</a:t>
            </a:r>
          </a:p>
        </p:txBody>
      </p:sp>
    </p:spTree>
    <p:extLst>
      <p:ext uri="{BB962C8B-B14F-4D97-AF65-F5344CB8AC3E}">
        <p14:creationId xmlns:p14="http://schemas.microsoft.com/office/powerpoint/2010/main" val="209040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52BA-9548-459F-B85A-B794EA59B338}"/>
              </a:ext>
            </a:extLst>
          </p:cNvPr>
          <p:cNvSpPr>
            <a:spLocks noGrp="1"/>
          </p:cNvSpPr>
          <p:nvPr>
            <p:ph type="title"/>
          </p:nvPr>
        </p:nvSpPr>
        <p:spPr>
          <a:xfrm>
            <a:off x="852543" y="0"/>
            <a:ext cx="10364451" cy="1596177"/>
          </a:xfrm>
        </p:spPr>
        <p:txBody>
          <a:bodyPr>
            <a:normAutofit/>
          </a:bodyPr>
          <a:lstStyle/>
          <a:p>
            <a:pPr algn="ctr"/>
            <a:r>
              <a:rPr lang="en-AU" sz="3200" dirty="0"/>
              <a:t>APEC Opportunities – be cautious of promises and ensure correct policies in place for benefits</a:t>
            </a:r>
          </a:p>
        </p:txBody>
      </p:sp>
      <p:pic>
        <p:nvPicPr>
          <p:cNvPr id="5" name="Content Placeholder 4">
            <a:extLst>
              <a:ext uri="{FF2B5EF4-FFF2-40B4-BE49-F238E27FC236}">
                <a16:creationId xmlns:a16="http://schemas.microsoft.com/office/drawing/2014/main" id="{CED04229-ED4D-4194-AD8B-B6E3E7432C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2398" y="1795462"/>
            <a:ext cx="9128297" cy="4858431"/>
          </a:xfrm>
        </p:spPr>
      </p:pic>
    </p:spTree>
    <p:extLst>
      <p:ext uri="{BB962C8B-B14F-4D97-AF65-F5344CB8AC3E}">
        <p14:creationId xmlns:p14="http://schemas.microsoft.com/office/powerpoint/2010/main" val="612283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5407</TotalTime>
  <Words>1878</Words>
  <Application>Microsoft Office PowerPoint</Application>
  <PresentationFormat>Widescreen</PresentationFormat>
  <Paragraphs>100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Rounded MT Bold</vt:lpstr>
      <vt:lpstr>Tw Cen MT</vt:lpstr>
      <vt:lpstr>Droplet</vt:lpstr>
      <vt:lpstr>PNG’s Economy</vt:lpstr>
      <vt:lpstr>PNG’s Economy</vt:lpstr>
      <vt:lpstr>Business Perspective and Local Politician</vt:lpstr>
      <vt:lpstr>PNG’s Poor Social Indicators relative to Asia-Pacific peers (45 countries)</vt:lpstr>
      <vt:lpstr>PowerPoint Presentation</vt:lpstr>
      <vt:lpstr>PowerPoint Presentation</vt:lpstr>
      <vt:lpstr>PowerPoint Presentation</vt:lpstr>
      <vt:lpstr>Resource Curse Elements</vt:lpstr>
      <vt:lpstr>APEC Opportunities – be cautious of promises and ensure correct policies in place for benefits</vt:lpstr>
      <vt:lpstr>Tariff increases and increasing protectionism contrary to spirit of APEC</vt:lpstr>
      <vt:lpstr>Jobs and Incomes Actions</vt:lpstr>
      <vt:lpstr>A long road back to improvements</vt:lpstr>
      <vt:lpstr>2015 and 2017 - Worrying Recent developments</vt:lpstr>
      <vt:lpstr>Historic Credit Ratings Downgrade – Outsiders are looking through fake figures</vt:lpstr>
      <vt:lpstr>Jobs and Incomes Actions (repeat)</vt:lpstr>
      <vt:lpstr>Exchange Rate Crisis Actions</vt:lpstr>
      <vt:lpstr>Budget Crisis Actions</vt:lpstr>
      <vt:lpstr>Massive budget cuts in key sectors since 2015</vt:lpstr>
      <vt:lpstr>Alternative Government Policies</vt:lpstr>
      <vt:lpstr>PNG’s 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PNG’s Economy</dc:title>
  <dc:creator>Paul Flanagan</dc:creator>
  <cp:lastModifiedBy>Paul Flanagan</cp:lastModifiedBy>
  <cp:revision>46</cp:revision>
  <dcterms:created xsi:type="dcterms:W3CDTF">2018-06-09T02:56:56Z</dcterms:created>
  <dcterms:modified xsi:type="dcterms:W3CDTF">2018-06-13T11:59:35Z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1232052</vt:lpwstr>
  </property>
  <property fmtid="{D5CDD505-2E9C-101B-9397-08002B2CF9AE}" name="NXPowerLiteSettings" pid="3">
    <vt:lpwstr>C7000400038000</vt:lpwstr>
  </property>
  <property fmtid="{D5CDD505-2E9C-101B-9397-08002B2CF9AE}" name="NXPowerLiteVersion" pid="4">
    <vt:lpwstr>S8.2.1</vt:lpwstr>
  </property>
</Properties>
</file>