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6" r:id="rId2"/>
    <p:sldId id="313" r:id="rId3"/>
    <p:sldId id="372" r:id="rId4"/>
    <p:sldId id="376" r:id="rId5"/>
    <p:sldId id="377" r:id="rId6"/>
    <p:sldId id="379" r:id="rId7"/>
    <p:sldId id="383" r:id="rId8"/>
    <p:sldId id="385" r:id="rId9"/>
    <p:sldId id="373" r:id="rId10"/>
    <p:sldId id="384" r:id="rId11"/>
    <p:sldId id="380" r:id="rId12"/>
    <p:sldId id="381" r:id="rId13"/>
    <p:sldId id="382" r:id="rId14"/>
  </p:sldIdLst>
  <p:sldSz cx="9144000" cy="6858000" type="screen4x3"/>
  <p:notesSz cx="6797675" cy="9926638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Calisto MT" panose="020406030505050303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212"/>
    <a:srgbClr val="3B3737"/>
    <a:srgbClr val="808080"/>
    <a:srgbClr val="DDDDDD"/>
    <a:srgbClr val="A6A6A6"/>
    <a:srgbClr val="3B3838"/>
    <a:srgbClr val="FF6C0B"/>
    <a:srgbClr val="FF9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747"/>
  </p:normalViewPr>
  <p:slideViewPr>
    <p:cSldViewPr snapToGrid="0" snapToObjects="1" showGuides="1">
      <p:cViewPr varScale="1">
        <p:scale>
          <a:sx n="61" d="100"/>
          <a:sy n="61" d="100"/>
        </p:scale>
        <p:origin x="360" y="5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42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B76CB-9D91-4931-9B19-81E9EC39C120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04609D-BEAB-435E-8B23-B9ED016EC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A063BE-DD0E-45A6-AB68-D8E2D910CEC4}" type="datetimeFigureOut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336041" y="2716111"/>
            <a:ext cx="6466840" cy="1737005"/>
          </a:xfrm>
        </p:spPr>
        <p:txBody>
          <a:bodyPr wrap="square" anchor="b" anchorCtr="1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6041" y="4858004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 Name – Presenter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36041" y="5261033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800708" y="576173"/>
            <a:ext cx="1542584" cy="1539562"/>
            <a:chOff x="4505280" y="511054"/>
            <a:chExt cx="3194915" cy="3188657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280" y="511054"/>
              <a:ext cx="3194915" cy="25569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85"/>
            <a:stretch/>
          </p:blipFill>
          <p:spPr>
            <a:xfrm>
              <a:off x="4732889" y="2935705"/>
              <a:ext cx="2715635" cy="764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26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9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703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2" y="2772703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 smtClean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8846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5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5" y="2775233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4" y="2781110"/>
            <a:ext cx="4935537" cy="2770657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media</a:t>
            </a:r>
            <a:endParaRPr lang="en-AU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672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08002" y="1143000"/>
            <a:ext cx="8128000" cy="4572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media</a:t>
            </a:r>
            <a:endParaRPr lang="en-AU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292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3" y="2772704"/>
            <a:ext cx="3868341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51" y="2772704"/>
            <a:ext cx="38862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30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3" y="2677472"/>
            <a:ext cx="2079154" cy="754063"/>
          </a:xfrm>
        </p:spPr>
        <p:txBody>
          <a:bodyPr/>
          <a:lstStyle>
            <a:lvl1pPr marL="215895" marR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marL="215895" marR="0" lvl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 smtClean="0"/>
              <a:t>Bulleted subheading</a:t>
            </a:r>
          </a:p>
          <a:p>
            <a:pPr lvl="0"/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3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3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3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3" y="489961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3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0075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8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832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4237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0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563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5060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1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4810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70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392989" y="2764677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7" y="2997720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2018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432" y="4560931"/>
            <a:ext cx="1735137" cy="138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9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5" y="3429347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14" name="Picture 4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02447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-185" r="30605" b="-284"/>
          <a:stretch/>
        </p:blipFill>
        <p:spPr bwMode="auto">
          <a:xfrm>
            <a:off x="4572000" y="2"/>
            <a:ext cx="4572000" cy="6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8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453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b="21641"/>
          <a:stretch/>
        </p:blipFill>
        <p:spPr bwMode="auto">
          <a:xfrm flipH="1">
            <a:off x="-184150" y="0"/>
            <a:ext cx="9328150" cy="68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1166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6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and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036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9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9390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432" y="543872"/>
            <a:ext cx="1735137" cy="138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961596" y="4429943"/>
            <a:ext cx="7238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latrobe.edu.au</a:t>
            </a:r>
            <a:endPara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82773" y="6115337"/>
            <a:ext cx="8489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Trobe</a:t>
            </a:r>
            <a:r>
              <a:rPr lang="en-US" sz="1200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University</a:t>
            </a:r>
          </a:p>
          <a:p>
            <a:pPr>
              <a:tabLst>
                <a:tab pos="8251825" algn="r"/>
                <a:tab pos="11123613" algn="r"/>
              </a:tabLst>
            </a:pPr>
            <a:r>
              <a:rPr lang="en-US" sz="1200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CRICOS Provider Code Number 00115M	</a:t>
            </a:r>
            <a:r>
              <a:rPr lang="en-US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Copyright 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Trobe University </a:t>
            </a:r>
            <a:r>
              <a:rPr lang="en-US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2017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2386719" y="2652137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Thank</a:t>
            </a:r>
          </a:p>
        </p:txBody>
      </p:sp>
      <p:sp>
        <p:nvSpPr>
          <p:cNvPr id="1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03028" y="2954376"/>
            <a:ext cx="1648556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41016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7972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More heading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5099359" y="450172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405708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0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7972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More heading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5099359" y="450172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379763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 smtClean="0"/>
              <a:t>Bulleted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47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 smtClean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0195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Example of table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708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772699"/>
            <a:ext cx="3886200" cy="3404264"/>
          </a:xfrm>
        </p:spPr>
        <p:txBody>
          <a:bodyPr/>
          <a:lstStyle>
            <a:lvl1pPr>
              <a:defRPr/>
            </a:lvl1pPr>
            <a:lvl4pPr marL="1371566" indent="0">
              <a:buNone/>
              <a:defRPr/>
            </a:lvl4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772699"/>
            <a:ext cx="38862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74247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6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3429006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63443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94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Bulleted list</a:t>
            </a:r>
          </a:p>
        </p:txBody>
      </p:sp>
      <p:sp>
        <p:nvSpPr>
          <p:cNvPr id="8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199568" y="6335554"/>
            <a:ext cx="2718643" cy="451222"/>
            <a:chOff x="9367521" y="6335554"/>
            <a:chExt cx="2718643" cy="451222"/>
          </a:xfrm>
        </p:grpSpPr>
        <p:pic>
          <p:nvPicPr>
            <p:cNvPr id="16" name="Picture 11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1902" y="6402415"/>
              <a:ext cx="1084262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67521" y="6335554"/>
              <a:ext cx="1432250" cy="45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60" r:id="rId4"/>
    <p:sldLayoutId id="2147483836" r:id="rId5"/>
    <p:sldLayoutId id="2147483862" r:id="rId6"/>
    <p:sldLayoutId id="2147483861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58" r:id="rId16"/>
    <p:sldLayoutId id="2147483857" r:id="rId17"/>
    <p:sldLayoutId id="2147483863" r:id="rId18"/>
    <p:sldLayoutId id="2147483848" r:id="rId19"/>
    <p:sldLayoutId id="2147483856" r:id="rId20"/>
    <p:sldLayoutId id="2147483855" r:id="rId21"/>
    <p:sldLayoutId id="2147483854" r:id="rId22"/>
    <p:sldLayoutId id="2147483849" r:id="rId23"/>
    <p:sldLayoutId id="2147483853" r:id="rId24"/>
    <p:sldLayoutId id="2147483850" r:id="rId25"/>
    <p:sldLayoutId id="2147483859" r:id="rId26"/>
    <p:sldLayoutId id="2147483851" r:id="rId27"/>
    <p:sldLayoutId id="2147483852" r:id="rId2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895" indent="-215895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76" indent="-2412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61" indent="-176209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arbra.Thomas@Latrobe.edu.au" TargetMode="External"/><Relationship Id="rId2" Type="http://schemas.openxmlformats.org/officeDocument/2006/relationships/hyperlink" Target="mailto:p.Kelly@Latrobe.edu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 bwMode="auto">
          <a:xfrm>
            <a:off x="1689429" y="4997105"/>
            <a:ext cx="1459402" cy="7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200" dirty="0" smtClean="0"/>
              <a:t>Dorothy Luana</a:t>
            </a:r>
            <a:endParaRPr lang="en-AU" sz="3200" dirty="0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3938755" y="4997104"/>
            <a:ext cx="1459402" cy="7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200" dirty="0" smtClean="0"/>
              <a:t>Barbra Thomas</a:t>
            </a:r>
            <a:endParaRPr lang="en-AU" sz="3200" dirty="0"/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6047792" y="6253655"/>
            <a:ext cx="3096207" cy="604345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15" name="Title 8"/>
          <p:cNvSpPr txBox="1">
            <a:spLocks/>
          </p:cNvSpPr>
          <p:nvPr/>
        </p:nvSpPr>
        <p:spPr bwMode="auto">
          <a:xfrm>
            <a:off x="2951585" y="1790512"/>
            <a:ext cx="3096207" cy="604345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18" name="Title 8"/>
          <p:cNvSpPr txBox="1">
            <a:spLocks/>
          </p:cNvSpPr>
          <p:nvPr/>
        </p:nvSpPr>
        <p:spPr bwMode="auto">
          <a:xfrm>
            <a:off x="2035877" y="3106300"/>
            <a:ext cx="5560018" cy="78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400" dirty="0" smtClean="0"/>
              <a:t>La Trobe University Institute for Human Security and Social Change (IHSSC)</a:t>
            </a:r>
            <a:endParaRPr lang="en-AU" sz="2400" dirty="0"/>
          </a:p>
        </p:txBody>
      </p:sp>
      <p:sp>
        <p:nvSpPr>
          <p:cNvPr id="19" name="Title 8"/>
          <p:cNvSpPr txBox="1">
            <a:spLocks/>
          </p:cNvSpPr>
          <p:nvPr/>
        </p:nvSpPr>
        <p:spPr bwMode="auto">
          <a:xfrm>
            <a:off x="3023896" y="494745"/>
            <a:ext cx="3096207" cy="1523241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5036" y="1013129"/>
            <a:ext cx="6466840" cy="1492202"/>
          </a:xfrm>
        </p:spPr>
        <p:txBody>
          <a:bodyPr/>
          <a:lstStyle/>
          <a:p>
            <a:r>
              <a:rPr lang="en-AU" dirty="0" smtClean="0"/>
              <a:t>A participatory approach to governance, in PNG</a:t>
            </a:r>
            <a:endParaRPr lang="en-AU" dirty="0"/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6035562" y="4991854"/>
            <a:ext cx="1459402" cy="7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200" dirty="0" smtClean="0"/>
              <a:t>Paul Kelly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6293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 bwMode="auto">
          <a:xfrm>
            <a:off x="3337024" y="4801498"/>
            <a:ext cx="5712383" cy="2014233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10" name="Title 10"/>
          <p:cNvSpPr txBox="1">
            <a:spLocks/>
          </p:cNvSpPr>
          <p:nvPr/>
        </p:nvSpPr>
        <p:spPr bwMode="auto">
          <a:xfrm>
            <a:off x="524084" y="833253"/>
            <a:ext cx="8095833" cy="5114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11000" dirty="0" smtClean="0"/>
              <a:t>Aid/Public</a:t>
            </a:r>
            <a:br>
              <a:rPr lang="en-AU" sz="11000" dirty="0" smtClean="0"/>
            </a:br>
            <a:r>
              <a:rPr lang="en-AU" sz="11000" dirty="0" smtClean="0"/>
              <a:t>Sector</a:t>
            </a:r>
            <a:br>
              <a:rPr lang="en-AU" sz="11000" dirty="0" smtClean="0"/>
            </a:br>
            <a:r>
              <a:rPr lang="en-AU" sz="11000" dirty="0" smtClean="0"/>
              <a:t>Professionals</a:t>
            </a:r>
            <a:endParaRPr lang="en-AU" sz="11000" dirty="0"/>
          </a:p>
        </p:txBody>
      </p:sp>
    </p:spTree>
    <p:extLst>
      <p:ext uri="{BB962C8B-B14F-4D97-AF65-F5344CB8AC3E}">
        <p14:creationId xmlns:p14="http://schemas.microsoft.com/office/powerpoint/2010/main" val="26586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697" y="985740"/>
            <a:ext cx="3820625" cy="1698345"/>
          </a:xfrm>
        </p:spPr>
        <p:txBody>
          <a:bodyPr/>
          <a:lstStyle/>
          <a:p>
            <a:pPr algn="ctr"/>
            <a:r>
              <a:rPr lang="en-AU" sz="36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“</a:t>
            </a:r>
            <a:r>
              <a:rPr lang="en-AU" sz="36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We need clear</a:t>
            </a:r>
            <a:br>
              <a:rPr lang="en-AU" sz="36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</a:br>
            <a:r>
              <a:rPr lang="en-AU" sz="36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criteria to measure </a:t>
            </a:r>
            <a:br>
              <a:rPr lang="en-AU" sz="36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</a:br>
            <a:r>
              <a:rPr lang="en-AU" sz="36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governance … </a:t>
            </a:r>
            <a:r>
              <a:rPr lang="en-AU" sz="36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”</a:t>
            </a:r>
            <a:endParaRPr lang="en-AU" sz="3600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Text Placeholder 12"/>
          <p:cNvSpPr txBox="1">
            <a:spLocks/>
          </p:cNvSpPr>
          <p:nvPr/>
        </p:nvSpPr>
        <p:spPr bwMode="auto">
          <a:xfrm>
            <a:off x="4583870" y="4125859"/>
            <a:ext cx="4766397" cy="22523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smtClean="0">
                <a:latin typeface="Calisto MT" panose="02040603050505030304" pitchFamily="18" charset="0"/>
              </a:rPr>
              <a:t>“</a:t>
            </a:r>
            <a:r>
              <a:rPr lang="en-AU" sz="3600" i="1" dirty="0" smtClean="0">
                <a:latin typeface="Calisto MT" panose="02040603050505030304" pitchFamily="18" charset="0"/>
              </a:rPr>
              <a:t>They put a plant</a:t>
            </a:r>
            <a:br>
              <a:rPr lang="en-AU" sz="3600" i="1" dirty="0" smtClean="0">
                <a:latin typeface="Calisto MT" panose="02040603050505030304" pitchFamily="18" charset="0"/>
              </a:rPr>
            </a:br>
            <a:r>
              <a:rPr lang="en-AU" sz="3600" i="1" dirty="0" smtClean="0">
                <a:latin typeface="Calisto MT" panose="02040603050505030304" pitchFamily="18" charset="0"/>
              </a:rPr>
              <a:t> in the ground, to call </a:t>
            </a:r>
            <a:br>
              <a:rPr lang="en-AU" sz="3600" i="1" dirty="0" smtClean="0">
                <a:latin typeface="Calisto MT" panose="02040603050505030304" pitchFamily="18" charset="0"/>
              </a:rPr>
            </a:br>
            <a:r>
              <a:rPr lang="en-AU" sz="3600" i="1" dirty="0" smtClean="0">
                <a:latin typeface="Calisto MT" panose="02040603050505030304" pitchFamily="18" charset="0"/>
              </a:rPr>
              <a:t>people, discuss, respect. </a:t>
            </a:r>
            <a:br>
              <a:rPr lang="en-AU" sz="3600" i="1" dirty="0" smtClean="0">
                <a:latin typeface="Calisto MT" panose="02040603050505030304" pitchFamily="18" charset="0"/>
              </a:rPr>
            </a:br>
            <a:r>
              <a:rPr lang="en-AU" sz="3600" i="1" dirty="0" smtClean="0">
                <a:latin typeface="Calisto MT" panose="02040603050505030304" pitchFamily="18" charset="0"/>
              </a:rPr>
              <a:t>That is governance</a:t>
            </a:r>
            <a:r>
              <a:rPr lang="en-AU" sz="3600" dirty="0" smtClean="0">
                <a:latin typeface="Calisto MT" panose="02040603050505030304" pitchFamily="18" charset="0"/>
              </a:rPr>
              <a:t>”</a:t>
            </a:r>
            <a:endParaRPr lang="en-AU" sz="3600" dirty="0">
              <a:latin typeface="Calisto MT" panose="02040603050505030304" pitchFamily="18" charset="0"/>
            </a:endParaRPr>
          </a:p>
        </p:txBody>
      </p:sp>
      <p:sp>
        <p:nvSpPr>
          <p:cNvPr id="17" name="Title 11"/>
          <p:cNvSpPr txBox="1">
            <a:spLocks/>
          </p:cNvSpPr>
          <p:nvPr/>
        </p:nvSpPr>
        <p:spPr bwMode="auto">
          <a:xfrm>
            <a:off x="453048" y="5331752"/>
            <a:ext cx="2129870" cy="344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/>
              <a:t>Economic activity</a:t>
            </a:r>
            <a:endParaRPr lang="en-AU" sz="2000" dirty="0"/>
          </a:p>
        </p:txBody>
      </p:sp>
      <p:sp>
        <p:nvSpPr>
          <p:cNvPr id="18" name="Title 11"/>
          <p:cNvSpPr txBox="1">
            <a:spLocks/>
          </p:cNvSpPr>
          <p:nvPr/>
        </p:nvSpPr>
        <p:spPr bwMode="auto">
          <a:xfrm>
            <a:off x="450198" y="4553263"/>
            <a:ext cx="3330676" cy="313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1800" dirty="0" smtClean="0"/>
              <a:t>Politics &amp; Administration</a:t>
            </a:r>
            <a:endParaRPr lang="en-AU" sz="1800" dirty="0"/>
          </a:p>
        </p:txBody>
      </p:sp>
      <p:sp>
        <p:nvSpPr>
          <p:cNvPr id="19" name="Title 11"/>
          <p:cNvSpPr txBox="1">
            <a:spLocks/>
          </p:cNvSpPr>
          <p:nvPr/>
        </p:nvSpPr>
        <p:spPr bwMode="auto">
          <a:xfrm>
            <a:off x="450198" y="4931192"/>
            <a:ext cx="2923623" cy="344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/>
              <a:t>History &amp; Geography</a:t>
            </a:r>
            <a:endParaRPr lang="en-AU" sz="2000" dirty="0"/>
          </a:p>
        </p:txBody>
      </p:sp>
      <p:sp>
        <p:nvSpPr>
          <p:cNvPr id="20" name="Title 11"/>
          <p:cNvSpPr txBox="1">
            <a:spLocks/>
          </p:cNvSpPr>
          <p:nvPr/>
        </p:nvSpPr>
        <p:spPr bwMode="auto">
          <a:xfrm>
            <a:off x="450198" y="5732312"/>
            <a:ext cx="2502800" cy="344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/>
              <a:t>Society &amp; Culture</a:t>
            </a:r>
            <a:endParaRPr lang="en-AU" sz="2000" dirty="0"/>
          </a:p>
        </p:txBody>
      </p:sp>
      <p:sp>
        <p:nvSpPr>
          <p:cNvPr id="21" name="Title 11"/>
          <p:cNvSpPr txBox="1">
            <a:spLocks/>
          </p:cNvSpPr>
          <p:nvPr/>
        </p:nvSpPr>
        <p:spPr bwMode="auto">
          <a:xfrm>
            <a:off x="453048" y="4144556"/>
            <a:ext cx="3004855" cy="344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/>
              <a:t>Gender &amp; Inclusion</a:t>
            </a:r>
            <a:endParaRPr lang="en-AU" sz="2000" dirty="0"/>
          </a:p>
        </p:txBody>
      </p:sp>
      <p:sp>
        <p:nvSpPr>
          <p:cNvPr id="23" name="Title 11"/>
          <p:cNvSpPr txBox="1">
            <a:spLocks/>
          </p:cNvSpPr>
          <p:nvPr/>
        </p:nvSpPr>
        <p:spPr bwMode="auto">
          <a:xfrm>
            <a:off x="453048" y="3740757"/>
            <a:ext cx="1469571" cy="344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/>
              <a:t>Leadership</a:t>
            </a:r>
            <a:endParaRPr lang="en-AU" sz="2000" dirty="0"/>
          </a:p>
        </p:txBody>
      </p:sp>
      <p:sp>
        <p:nvSpPr>
          <p:cNvPr id="24" name="Title 11"/>
          <p:cNvSpPr txBox="1">
            <a:spLocks/>
          </p:cNvSpPr>
          <p:nvPr/>
        </p:nvSpPr>
        <p:spPr bwMode="auto">
          <a:xfrm>
            <a:off x="5349025" y="524074"/>
            <a:ext cx="3236084" cy="2621675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2800" i="1" dirty="0" smtClean="0">
                <a:solidFill>
                  <a:schemeClr val="bg1"/>
                </a:solidFill>
              </a:rPr>
              <a:t>“Governance is abstract, we can’t see it … but people can see schools, doctors … they want services”</a:t>
            </a:r>
            <a:endParaRPr lang="en-A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spect="1"/>
          </p:cNvSpPr>
          <p:nvPr>
            <p:ph type="title"/>
          </p:nvPr>
        </p:nvSpPr>
        <p:spPr>
          <a:xfrm>
            <a:off x="580871" y="2583726"/>
            <a:ext cx="6901597" cy="498016"/>
          </a:xfrm>
        </p:spPr>
        <p:txBody>
          <a:bodyPr/>
          <a:lstStyle/>
          <a:p>
            <a:r>
              <a:rPr lang="en-AU" sz="3000" dirty="0" smtClean="0"/>
              <a:t>Does governance depend on your position?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3337024" y="4843767"/>
            <a:ext cx="5712383" cy="2014233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302472" y="146465"/>
            <a:ext cx="5755450" cy="959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6000" dirty="0" smtClean="0"/>
              <a:t>Discussion points</a:t>
            </a:r>
            <a:endParaRPr lang="en-AU" sz="6000" dirty="0"/>
          </a:p>
        </p:txBody>
      </p:sp>
      <p:sp>
        <p:nvSpPr>
          <p:cNvPr id="10" name="Title 1"/>
          <p:cNvSpPr txBox="1">
            <a:spLocks noChangeAspect="1"/>
          </p:cNvSpPr>
          <p:nvPr/>
        </p:nvSpPr>
        <p:spPr bwMode="auto">
          <a:xfrm>
            <a:off x="580871" y="3215730"/>
            <a:ext cx="8095798" cy="498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000" dirty="0" smtClean="0"/>
              <a:t>Do people assess governance with many criteria?</a:t>
            </a:r>
          </a:p>
        </p:txBody>
      </p:sp>
      <p:sp>
        <p:nvSpPr>
          <p:cNvPr id="13" name="Title 1"/>
          <p:cNvSpPr txBox="1">
            <a:spLocks noChangeAspect="1"/>
          </p:cNvSpPr>
          <p:nvPr/>
        </p:nvSpPr>
        <p:spPr bwMode="auto">
          <a:xfrm>
            <a:off x="587924" y="4030123"/>
            <a:ext cx="8088745" cy="959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000" dirty="0" smtClean="0"/>
              <a:t>Can listening to people help us understand them, and help them engage, with “Governance”?</a:t>
            </a:r>
          </a:p>
        </p:txBody>
      </p:sp>
      <p:sp>
        <p:nvSpPr>
          <p:cNvPr id="16" name="Title 1"/>
          <p:cNvSpPr txBox="1">
            <a:spLocks noChangeAspect="1"/>
          </p:cNvSpPr>
          <p:nvPr/>
        </p:nvSpPr>
        <p:spPr bwMode="auto">
          <a:xfrm>
            <a:off x="569985" y="1831384"/>
            <a:ext cx="6189863" cy="498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000" dirty="0" smtClean="0"/>
              <a:t>Is governance more than government?</a:t>
            </a:r>
          </a:p>
        </p:txBody>
      </p:sp>
      <p:sp>
        <p:nvSpPr>
          <p:cNvPr id="3" name="Oval 2"/>
          <p:cNvSpPr/>
          <p:nvPr/>
        </p:nvSpPr>
        <p:spPr>
          <a:xfrm>
            <a:off x="7299682" y="906448"/>
            <a:ext cx="935421" cy="90389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7487532" y="1521915"/>
            <a:ext cx="935421" cy="90389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7955243" y="1054204"/>
            <a:ext cx="935421" cy="90389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1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 bwMode="auto">
          <a:xfrm>
            <a:off x="3403862" y="4786024"/>
            <a:ext cx="5712383" cy="2014233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7" name="Title 1"/>
          <p:cNvSpPr txBox="1">
            <a:spLocks noChangeAspect="1"/>
          </p:cNvSpPr>
          <p:nvPr/>
        </p:nvSpPr>
        <p:spPr bwMode="auto">
          <a:xfrm>
            <a:off x="248833" y="1803896"/>
            <a:ext cx="5805627" cy="959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marL="514350" indent="-514350">
              <a:buAutoNum type="arabicParenR"/>
            </a:pPr>
            <a:r>
              <a:rPr lang="en-AU" sz="3000" dirty="0"/>
              <a:t>W</a:t>
            </a:r>
            <a:r>
              <a:rPr lang="en-AU" sz="3000" dirty="0" smtClean="0"/>
              <a:t>ho should we talk to next?</a:t>
            </a:r>
          </a:p>
          <a:p>
            <a:pPr marL="514350" indent="-514350">
              <a:buAutoNum type="arabicParenR"/>
            </a:pPr>
            <a:r>
              <a:rPr lang="en-AU" sz="3000" dirty="0" smtClean="0"/>
              <a:t>And how can WE listen better?</a:t>
            </a:r>
          </a:p>
        </p:txBody>
      </p:sp>
      <p:sp>
        <p:nvSpPr>
          <p:cNvPr id="9" name="Title 1"/>
          <p:cNvSpPr txBox="1">
            <a:spLocks noChangeAspect="1"/>
          </p:cNvSpPr>
          <p:nvPr/>
        </p:nvSpPr>
        <p:spPr bwMode="auto">
          <a:xfrm>
            <a:off x="248833" y="3559586"/>
            <a:ext cx="6383195" cy="117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400" dirty="0" smtClean="0"/>
              <a:t>Thank you!! </a:t>
            </a:r>
          </a:p>
          <a:p>
            <a:r>
              <a:rPr lang="en-AU" sz="3000" dirty="0" smtClean="0"/>
              <a:t>Ideas</a:t>
            </a:r>
            <a:r>
              <a:rPr lang="en-AU" sz="3000" dirty="0" smtClean="0"/>
              <a:t>, feedback, suggestions </a:t>
            </a:r>
            <a:r>
              <a:rPr lang="en-AU" sz="3000" dirty="0" smtClean="0"/>
              <a:t>welcome.</a:t>
            </a:r>
            <a:endParaRPr lang="en-AU" sz="3000" dirty="0" smtClean="0"/>
          </a:p>
        </p:txBody>
      </p:sp>
      <p:sp>
        <p:nvSpPr>
          <p:cNvPr id="10" name="Text Placeholder 3"/>
          <p:cNvSpPr txBox="1">
            <a:spLocks noChangeAspect="1"/>
          </p:cNvSpPr>
          <p:nvPr/>
        </p:nvSpPr>
        <p:spPr bwMode="auto">
          <a:xfrm>
            <a:off x="249985" y="203934"/>
            <a:ext cx="7457839" cy="11135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000" dirty="0" smtClean="0"/>
              <a:t>Two questions for you</a:t>
            </a:r>
            <a:endParaRPr lang="en-AU" sz="7000" dirty="0"/>
          </a:p>
        </p:txBody>
      </p:sp>
      <p:sp>
        <p:nvSpPr>
          <p:cNvPr id="11" name="Title 1"/>
          <p:cNvSpPr txBox="1">
            <a:spLocks noChangeAspect="1"/>
          </p:cNvSpPr>
          <p:nvPr/>
        </p:nvSpPr>
        <p:spPr bwMode="auto">
          <a:xfrm>
            <a:off x="249985" y="5104093"/>
            <a:ext cx="5804475" cy="14213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000" dirty="0" smtClean="0"/>
              <a:t>Dorothy, Barbra &amp; </a:t>
            </a:r>
            <a:r>
              <a:rPr lang="en-AU" sz="3000" dirty="0" smtClean="0"/>
              <a:t>Paul</a:t>
            </a:r>
            <a:br>
              <a:rPr lang="en-AU" sz="3000" dirty="0" smtClean="0"/>
            </a:br>
            <a:r>
              <a:rPr lang="en-AU" sz="3000" dirty="0" smtClean="0">
                <a:hlinkClick r:id="rId2"/>
              </a:rPr>
              <a:t>p.Kelly@Latrobe.edu.au</a:t>
            </a:r>
            <a:endParaRPr lang="en-AU" sz="3000" dirty="0" smtClean="0"/>
          </a:p>
          <a:p>
            <a:r>
              <a:rPr lang="en-AU" sz="3000" dirty="0" smtClean="0">
                <a:hlinkClick r:id="rId3"/>
              </a:rPr>
              <a:t>Barbra.Thomas@Latrobe.edu.au</a:t>
            </a:r>
            <a:r>
              <a:rPr lang="en-AU" sz="3000" dirty="0" smtClean="0"/>
              <a:t> </a:t>
            </a:r>
            <a:endParaRPr lang="en-AU" sz="3000" dirty="0" smtClean="0"/>
          </a:p>
        </p:txBody>
      </p:sp>
      <p:sp>
        <p:nvSpPr>
          <p:cNvPr id="13314" name="Title 1"/>
          <p:cNvSpPr>
            <a:spLocks noGrp="1" noChangeAspect="1"/>
          </p:cNvSpPr>
          <p:nvPr>
            <p:ph type="title"/>
          </p:nvPr>
        </p:nvSpPr>
        <p:spPr>
          <a:xfrm rot="5400000">
            <a:off x="6895437" y="1828049"/>
            <a:ext cx="3653913" cy="405683"/>
          </a:xfrm>
        </p:spPr>
        <p:txBody>
          <a:bodyPr/>
          <a:lstStyle/>
          <a:p>
            <a:r>
              <a:rPr lang="en-AU" sz="2400" dirty="0" smtClean="0"/>
              <a:t>Participation &amp; Governance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7125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spect="1"/>
          </p:cNvSpPr>
          <p:nvPr>
            <p:ph type="title"/>
          </p:nvPr>
        </p:nvSpPr>
        <p:spPr>
          <a:xfrm>
            <a:off x="1053807" y="1701136"/>
            <a:ext cx="5579120" cy="1267458"/>
          </a:xfrm>
        </p:spPr>
        <p:txBody>
          <a:bodyPr/>
          <a:lstStyle/>
          <a:p>
            <a:r>
              <a:rPr lang="en-AU" dirty="0" smtClean="0"/>
              <a:t>Participation</a:t>
            </a:r>
          </a:p>
        </p:txBody>
      </p:sp>
      <p:sp>
        <p:nvSpPr>
          <p:cNvPr id="13315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2068780" y="3284731"/>
            <a:ext cx="885527" cy="1267458"/>
          </a:xfrm>
        </p:spPr>
        <p:txBody>
          <a:bodyPr/>
          <a:lstStyle/>
          <a:p>
            <a:r>
              <a:rPr lang="en-US" dirty="0" smtClean="0"/>
              <a:t>&amp;</a:t>
            </a:r>
            <a:endParaRPr lang="en-AU" dirty="0" smtClean="0"/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3337024" y="4722898"/>
            <a:ext cx="5712383" cy="2014233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idx="10"/>
          </p:nvPr>
        </p:nvSpPr>
        <p:spPr>
          <a:xfrm>
            <a:off x="3076593" y="4408906"/>
            <a:ext cx="4460224" cy="1190514"/>
          </a:xfrm>
        </p:spPr>
        <p:txBody>
          <a:bodyPr/>
          <a:lstStyle/>
          <a:p>
            <a:r>
              <a:rPr lang="en-AU" dirty="0" smtClean="0"/>
              <a:t>Governance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587207" y="-578531"/>
            <a:ext cx="4571999" cy="6858000"/>
          </a:xfrm>
        </p:spPr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7065" y="562167"/>
            <a:ext cx="4179698" cy="651905"/>
          </a:xfrm>
        </p:spPr>
        <p:txBody>
          <a:bodyPr/>
          <a:lstStyle/>
          <a:p>
            <a:r>
              <a:rPr lang="en-AU" sz="4000" dirty="0" smtClean="0"/>
              <a:t>Big D Development</a:t>
            </a:r>
            <a:endParaRPr lang="en-AU" sz="4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94593" y="1554594"/>
            <a:ext cx="4477407" cy="651905"/>
          </a:xfrm>
        </p:spPr>
        <p:txBody>
          <a:bodyPr/>
          <a:lstStyle/>
          <a:p>
            <a:r>
              <a:rPr lang="en-AU" sz="4000" dirty="0" smtClean="0"/>
              <a:t>Small d development</a:t>
            </a:r>
            <a:endParaRPr lang="en-AU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1206" y="5580581"/>
            <a:ext cx="4333586" cy="651905"/>
          </a:xfrm>
          <a:solidFill>
            <a:srgbClr val="E52212"/>
          </a:solidFill>
        </p:spPr>
        <p:txBody>
          <a:bodyPr/>
          <a:lstStyle/>
          <a:p>
            <a:r>
              <a:rPr lang="en-AU" sz="4000" dirty="0" smtClean="0">
                <a:solidFill>
                  <a:schemeClr val="bg1"/>
                </a:solidFill>
              </a:rPr>
              <a:t>Small g governance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4572000" y="4659249"/>
            <a:ext cx="4179698" cy="651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 smtClean="0"/>
              <a:t>Big G Governance</a:t>
            </a:r>
            <a:endParaRPr lang="en-AU" sz="4000" dirty="0"/>
          </a:p>
        </p:txBody>
      </p:sp>
      <p:sp>
        <p:nvSpPr>
          <p:cNvPr id="5" name="Right Arrow 4"/>
          <p:cNvSpPr/>
          <p:nvPr/>
        </p:nvSpPr>
        <p:spPr>
          <a:xfrm rot="2781931">
            <a:off x="1812191" y="4202180"/>
            <a:ext cx="2606565" cy="156604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 10"/>
          <p:cNvSpPr txBox="1">
            <a:spLocks/>
          </p:cNvSpPr>
          <p:nvPr/>
        </p:nvSpPr>
        <p:spPr bwMode="auto">
          <a:xfrm>
            <a:off x="6857999" y="2949515"/>
            <a:ext cx="564254" cy="651905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4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8" name="Title 10"/>
          <p:cNvSpPr txBox="1">
            <a:spLocks/>
          </p:cNvSpPr>
          <p:nvPr/>
        </p:nvSpPr>
        <p:spPr bwMode="auto">
          <a:xfrm>
            <a:off x="5610745" y="2559164"/>
            <a:ext cx="1230875" cy="1390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8800" dirty="0" smtClean="0"/>
              <a:t>G</a:t>
            </a:r>
            <a:endParaRPr lang="en-AU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515" y="2893967"/>
            <a:ext cx="272369" cy="257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03" y="3227178"/>
            <a:ext cx="272369" cy="2578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867" y="2682041"/>
            <a:ext cx="272369" cy="257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422" y="3149374"/>
            <a:ext cx="272369" cy="2578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489" y="3673803"/>
            <a:ext cx="272369" cy="257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667" y="2844916"/>
            <a:ext cx="272369" cy="2578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42" y="3330014"/>
            <a:ext cx="272369" cy="2578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03" y="3625526"/>
            <a:ext cx="272369" cy="2578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85" y="2613773"/>
            <a:ext cx="1549285" cy="14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spect="1"/>
          </p:cNvSpPr>
          <p:nvPr>
            <p:ph type="title"/>
          </p:nvPr>
        </p:nvSpPr>
        <p:spPr>
          <a:xfrm>
            <a:off x="3337024" y="2410895"/>
            <a:ext cx="1685425" cy="651905"/>
          </a:xfrm>
        </p:spPr>
        <p:txBody>
          <a:bodyPr/>
          <a:lstStyle/>
          <a:p>
            <a:r>
              <a:rPr lang="en-AU" sz="4000" dirty="0" smtClean="0"/>
              <a:t>Voices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idx="10"/>
          </p:nvPr>
        </p:nvSpPr>
        <p:spPr>
          <a:xfrm>
            <a:off x="3593437" y="1517963"/>
            <a:ext cx="2492054" cy="651905"/>
          </a:xfrm>
        </p:spPr>
        <p:txBody>
          <a:bodyPr/>
          <a:lstStyle/>
          <a:p>
            <a:r>
              <a:rPr lang="en-AU" sz="4000" dirty="0" smtClean="0"/>
              <a:t>Experiences</a:t>
            </a:r>
            <a:endParaRPr lang="en-AU" sz="4000" dirty="0"/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3337024" y="4722898"/>
            <a:ext cx="5712383" cy="2014233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7" name="Title 10"/>
          <p:cNvSpPr txBox="1">
            <a:spLocks/>
          </p:cNvSpPr>
          <p:nvPr/>
        </p:nvSpPr>
        <p:spPr bwMode="auto">
          <a:xfrm>
            <a:off x="302472" y="146465"/>
            <a:ext cx="8943822" cy="959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6000" dirty="0" smtClean="0"/>
              <a:t>Listening to PNG people’s …</a:t>
            </a:r>
            <a:endParaRPr lang="en-AU" sz="6000" dirty="0"/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2302597" y="4997340"/>
            <a:ext cx="2116633" cy="651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/>
              <a:t>C</a:t>
            </a:r>
            <a:r>
              <a:rPr lang="en-AU" sz="4000" dirty="0" smtClean="0"/>
              <a:t>ontexts</a:t>
            </a:r>
            <a:endParaRPr lang="en-AU" sz="4000" dirty="0"/>
          </a:p>
        </p:txBody>
      </p:sp>
      <p:sp>
        <p:nvSpPr>
          <p:cNvPr id="10" name="Title 1"/>
          <p:cNvSpPr txBox="1">
            <a:spLocks noChangeAspect="1"/>
          </p:cNvSpPr>
          <p:nvPr/>
        </p:nvSpPr>
        <p:spPr bwMode="auto">
          <a:xfrm>
            <a:off x="2470617" y="3348866"/>
            <a:ext cx="2694951" cy="651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 smtClean="0"/>
              <a:t>Successes</a:t>
            </a:r>
          </a:p>
        </p:txBody>
      </p:sp>
      <p:sp>
        <p:nvSpPr>
          <p:cNvPr id="11" name="Title 1"/>
          <p:cNvSpPr txBox="1">
            <a:spLocks noChangeAspect="1"/>
          </p:cNvSpPr>
          <p:nvPr/>
        </p:nvSpPr>
        <p:spPr bwMode="auto">
          <a:xfrm>
            <a:off x="3003529" y="4177314"/>
            <a:ext cx="2648850" cy="670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 smtClean="0"/>
              <a:t>Challenges</a:t>
            </a:r>
          </a:p>
        </p:txBody>
      </p:sp>
      <p:sp>
        <p:nvSpPr>
          <p:cNvPr id="12" name="Title 10"/>
          <p:cNvSpPr txBox="1">
            <a:spLocks/>
          </p:cNvSpPr>
          <p:nvPr/>
        </p:nvSpPr>
        <p:spPr bwMode="auto">
          <a:xfrm>
            <a:off x="4981489" y="5229853"/>
            <a:ext cx="2208004" cy="651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/>
              <a:t>E</a:t>
            </a:r>
            <a:r>
              <a:rPr lang="en-AU" sz="4000" dirty="0" smtClean="0"/>
              <a:t>xpertise</a:t>
            </a:r>
            <a:endParaRPr lang="en-AU" sz="4000" dirty="0"/>
          </a:p>
        </p:txBody>
      </p:sp>
      <p:sp>
        <p:nvSpPr>
          <p:cNvPr id="13" name="Title 1"/>
          <p:cNvSpPr txBox="1">
            <a:spLocks noChangeAspect="1"/>
          </p:cNvSpPr>
          <p:nvPr/>
        </p:nvSpPr>
        <p:spPr bwMode="auto">
          <a:xfrm>
            <a:off x="5432528" y="2896455"/>
            <a:ext cx="3249017" cy="651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 smtClean="0"/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37927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idx="10"/>
          </p:nvPr>
        </p:nvSpPr>
        <p:spPr>
          <a:xfrm>
            <a:off x="3794780" y="3987758"/>
            <a:ext cx="3642692" cy="651905"/>
          </a:xfrm>
        </p:spPr>
        <p:txBody>
          <a:bodyPr/>
          <a:lstStyle/>
          <a:p>
            <a:r>
              <a:rPr lang="en-AU" sz="4000" dirty="0" smtClean="0"/>
              <a:t>Women in Business</a:t>
            </a:r>
            <a:endParaRPr lang="en-AU" sz="4000" dirty="0"/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3337024" y="4801498"/>
            <a:ext cx="5712383" cy="2014233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13314" name="Title 1"/>
          <p:cNvSpPr>
            <a:spLocks noGrp="1" noChangeAspect="1"/>
          </p:cNvSpPr>
          <p:nvPr>
            <p:ph type="title"/>
          </p:nvPr>
        </p:nvSpPr>
        <p:spPr>
          <a:xfrm>
            <a:off x="2293445" y="5886923"/>
            <a:ext cx="5793922" cy="651905"/>
          </a:xfrm>
        </p:spPr>
        <p:txBody>
          <a:bodyPr/>
          <a:lstStyle/>
          <a:p>
            <a:r>
              <a:rPr lang="en-AU" sz="4000" dirty="0" smtClean="0"/>
              <a:t>July 2017 – February 2018</a:t>
            </a:r>
          </a:p>
        </p:txBody>
      </p:sp>
      <p:sp>
        <p:nvSpPr>
          <p:cNvPr id="6" name="Text Placeholder 3"/>
          <p:cNvSpPr>
            <a:spLocks noGrp="1" noChangeAspect="1"/>
          </p:cNvSpPr>
          <p:nvPr>
            <p:ph type="body" idx="10"/>
          </p:nvPr>
        </p:nvSpPr>
        <p:spPr>
          <a:xfrm>
            <a:off x="2170074" y="3084843"/>
            <a:ext cx="2608755" cy="651905"/>
          </a:xfrm>
        </p:spPr>
        <p:txBody>
          <a:bodyPr/>
          <a:lstStyle/>
          <a:p>
            <a:r>
              <a:rPr lang="en-AU" sz="4000" dirty="0" smtClean="0"/>
              <a:t>Youth Groups</a:t>
            </a:r>
            <a:endParaRPr lang="en-AU" sz="4000" dirty="0"/>
          </a:p>
        </p:txBody>
      </p:sp>
      <p:sp>
        <p:nvSpPr>
          <p:cNvPr id="7" name="Text Placeholder 3"/>
          <p:cNvSpPr>
            <a:spLocks noGrp="1" noChangeAspect="1"/>
          </p:cNvSpPr>
          <p:nvPr>
            <p:ph type="body" idx="10"/>
          </p:nvPr>
        </p:nvSpPr>
        <p:spPr>
          <a:xfrm>
            <a:off x="618660" y="4911349"/>
            <a:ext cx="7529974" cy="651905"/>
          </a:xfrm>
        </p:spPr>
        <p:txBody>
          <a:bodyPr/>
          <a:lstStyle/>
          <a:p>
            <a:r>
              <a:rPr lang="en-AU" sz="4000" dirty="0" smtClean="0"/>
              <a:t>Professionals in Public Sector &amp; Aid Sector</a:t>
            </a:r>
            <a:endParaRPr lang="en-AU" sz="4000" dirty="0"/>
          </a:p>
        </p:txBody>
      </p:sp>
      <p:sp>
        <p:nvSpPr>
          <p:cNvPr id="10" name="Title 10"/>
          <p:cNvSpPr txBox="1">
            <a:spLocks/>
          </p:cNvSpPr>
          <p:nvPr/>
        </p:nvSpPr>
        <p:spPr bwMode="auto">
          <a:xfrm>
            <a:off x="285146" y="356731"/>
            <a:ext cx="5864454" cy="959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6000" dirty="0" smtClean="0"/>
              <a:t>Scoping research</a:t>
            </a:r>
            <a:endParaRPr lang="en-AU" sz="6000" dirty="0"/>
          </a:p>
        </p:txBody>
      </p:sp>
      <p:sp>
        <p:nvSpPr>
          <p:cNvPr id="11" name="Text Placeholder 3"/>
          <p:cNvSpPr>
            <a:spLocks noGrp="1" noChangeAspect="1"/>
          </p:cNvSpPr>
          <p:nvPr>
            <p:ph type="body" idx="10"/>
          </p:nvPr>
        </p:nvSpPr>
        <p:spPr>
          <a:xfrm>
            <a:off x="873987" y="2219327"/>
            <a:ext cx="7186931" cy="651905"/>
          </a:xfrm>
        </p:spPr>
        <p:txBody>
          <a:bodyPr/>
          <a:lstStyle/>
          <a:p>
            <a:r>
              <a:rPr lang="en-AU" sz="4000" dirty="0" smtClean="0"/>
              <a:t>… using focus groups &amp; workshops, with: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1256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1999" cy="6858000"/>
          </a:xfrm>
        </p:spPr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0" y="-6350"/>
            <a:ext cx="4576763" cy="6864350"/>
          </a:xfrm>
        </p:spPr>
        <p:txBody>
          <a:bodyPr/>
          <a:lstStyle/>
          <a:p>
            <a:endParaRPr lang="en-AU" sz="40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7065" y="408279"/>
            <a:ext cx="5615988" cy="959681"/>
          </a:xfrm>
        </p:spPr>
        <p:txBody>
          <a:bodyPr/>
          <a:lstStyle/>
          <a:p>
            <a:r>
              <a:rPr lang="en-AU" sz="6000" dirty="0" smtClean="0"/>
              <a:t>What did we ask?</a:t>
            </a:r>
            <a:endParaRPr lang="en-AU" sz="6000" dirty="0"/>
          </a:p>
        </p:txBody>
      </p:sp>
      <p:sp>
        <p:nvSpPr>
          <p:cNvPr id="9" name="Title 10"/>
          <p:cNvSpPr txBox="1">
            <a:spLocks/>
          </p:cNvSpPr>
          <p:nvPr/>
        </p:nvSpPr>
        <p:spPr bwMode="auto">
          <a:xfrm>
            <a:off x="429979" y="1930963"/>
            <a:ext cx="6359211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 smtClean="0"/>
              <a:t>How do you say “governance”</a:t>
            </a:r>
          </a:p>
          <a:p>
            <a:r>
              <a:rPr lang="en-AU" sz="4000" dirty="0" smtClean="0"/>
              <a:t> in </a:t>
            </a:r>
            <a:r>
              <a:rPr lang="en-AU" sz="4000" dirty="0" err="1" smtClean="0"/>
              <a:t>Tok</a:t>
            </a:r>
            <a:r>
              <a:rPr lang="en-AU" sz="4000" dirty="0" smtClean="0"/>
              <a:t> </a:t>
            </a:r>
            <a:r>
              <a:rPr lang="en-AU" sz="4000" dirty="0" err="1" smtClean="0"/>
              <a:t>Pisin</a:t>
            </a:r>
            <a:r>
              <a:rPr lang="en-AU" sz="4000" dirty="0" smtClean="0"/>
              <a:t>?</a:t>
            </a:r>
            <a:endParaRPr lang="en-AU" sz="4000" dirty="0"/>
          </a:p>
        </p:txBody>
      </p:sp>
      <p:sp>
        <p:nvSpPr>
          <p:cNvPr id="10" name="Title 10"/>
          <p:cNvSpPr txBox="1">
            <a:spLocks/>
          </p:cNvSpPr>
          <p:nvPr/>
        </p:nvSpPr>
        <p:spPr bwMode="auto">
          <a:xfrm>
            <a:off x="491657" y="4051438"/>
            <a:ext cx="6834053" cy="6211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3800" dirty="0" smtClean="0"/>
              <a:t>How do you rank effectiveness?</a:t>
            </a:r>
            <a:endParaRPr lang="en-AU" sz="3800" dirty="0"/>
          </a:p>
        </p:txBody>
      </p:sp>
      <p:sp>
        <p:nvSpPr>
          <p:cNvPr id="12" name="Title 10"/>
          <p:cNvSpPr txBox="1">
            <a:spLocks/>
          </p:cNvSpPr>
          <p:nvPr/>
        </p:nvSpPr>
        <p:spPr bwMode="auto">
          <a:xfrm>
            <a:off x="491657" y="5333605"/>
            <a:ext cx="6745218" cy="651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4000" dirty="0" smtClean="0"/>
              <a:t>How is your business journey?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6655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 bwMode="auto">
          <a:xfrm>
            <a:off x="3337024" y="4801498"/>
            <a:ext cx="5712383" cy="2014233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endParaRPr lang="en-AU" dirty="0"/>
          </a:p>
        </p:txBody>
      </p:sp>
      <p:sp>
        <p:nvSpPr>
          <p:cNvPr id="10" name="Title 10"/>
          <p:cNvSpPr txBox="1">
            <a:spLocks/>
          </p:cNvSpPr>
          <p:nvPr/>
        </p:nvSpPr>
        <p:spPr bwMode="auto">
          <a:xfrm>
            <a:off x="1626147" y="602421"/>
            <a:ext cx="5891705" cy="5576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12000" dirty="0" smtClean="0"/>
              <a:t>Women </a:t>
            </a:r>
          </a:p>
          <a:p>
            <a:pPr algn="ctr"/>
            <a:r>
              <a:rPr lang="en-AU" sz="12000" dirty="0" smtClean="0"/>
              <a:t>in </a:t>
            </a:r>
          </a:p>
          <a:p>
            <a:pPr algn="ctr"/>
            <a:r>
              <a:rPr lang="en-AU" sz="12000" dirty="0" smtClean="0"/>
              <a:t>Business</a:t>
            </a:r>
            <a:endParaRPr lang="en-AU" sz="12000" dirty="0"/>
          </a:p>
        </p:txBody>
      </p:sp>
    </p:spTree>
    <p:extLst>
      <p:ext uri="{BB962C8B-B14F-4D97-AF65-F5344CB8AC3E}">
        <p14:creationId xmlns:p14="http://schemas.microsoft.com/office/powerpoint/2010/main" val="6733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-56469" y="609226"/>
            <a:ext cx="4596478" cy="1421346"/>
          </a:xfrm>
        </p:spPr>
        <p:txBody>
          <a:bodyPr/>
          <a:lstStyle/>
          <a:p>
            <a:pPr algn="ctr"/>
            <a:r>
              <a:rPr lang="en-AU" sz="30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“</a:t>
            </a:r>
            <a:r>
              <a:rPr lang="en-AU" sz="30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The security flung my</a:t>
            </a:r>
            <a:br>
              <a:rPr lang="en-AU" sz="30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</a:br>
            <a:r>
              <a:rPr lang="en-AU" sz="30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jewellery on the road … </a:t>
            </a:r>
            <a:br>
              <a:rPr lang="en-AU" sz="30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</a:br>
            <a:r>
              <a:rPr lang="en-AU" sz="3000" i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I picked it up &amp; faced him!</a:t>
            </a:r>
            <a:r>
              <a:rPr lang="en-AU" sz="30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”</a:t>
            </a:r>
            <a:endParaRPr lang="en-AU" sz="3000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Text Placeholder 12"/>
          <p:cNvSpPr txBox="1">
            <a:spLocks/>
          </p:cNvSpPr>
          <p:nvPr/>
        </p:nvSpPr>
        <p:spPr bwMode="auto">
          <a:xfrm>
            <a:off x="4705926" y="4572678"/>
            <a:ext cx="4392476" cy="15136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 smtClean="0">
                <a:latin typeface="Calisto MT" panose="02040603050505030304" pitchFamily="18" charset="0"/>
              </a:rPr>
              <a:t>“</a:t>
            </a:r>
            <a:r>
              <a:rPr lang="en-AU" sz="3200" i="1" dirty="0" smtClean="0">
                <a:latin typeface="Calisto MT" panose="02040603050505030304" pitchFamily="18" charset="0"/>
              </a:rPr>
              <a:t>I didn’t know about</a:t>
            </a:r>
            <a:br>
              <a:rPr lang="en-AU" sz="3200" i="1" dirty="0" smtClean="0">
                <a:latin typeface="Calisto MT" panose="02040603050505030304" pitchFamily="18" charset="0"/>
              </a:rPr>
            </a:br>
            <a:r>
              <a:rPr lang="en-AU" sz="3200" i="1" dirty="0" smtClean="0">
                <a:latin typeface="Calisto MT" panose="02040603050505030304" pitchFamily="18" charset="0"/>
              </a:rPr>
              <a:t>tax, skills, registration, </a:t>
            </a:r>
            <a:br>
              <a:rPr lang="en-AU" sz="3200" i="1" dirty="0" smtClean="0">
                <a:latin typeface="Calisto MT" panose="02040603050505030304" pitchFamily="18" charset="0"/>
              </a:rPr>
            </a:br>
            <a:r>
              <a:rPr lang="en-AU" sz="3200" i="1" dirty="0" smtClean="0">
                <a:latin typeface="Calisto MT" panose="02040603050505030304" pitchFamily="18" charset="0"/>
              </a:rPr>
              <a:t>policies or plans”</a:t>
            </a:r>
            <a:endParaRPr lang="en-AU" sz="3200" dirty="0">
              <a:latin typeface="Calisto MT" panose="02040603050505030304" pitchFamily="18" charset="0"/>
            </a:endParaRPr>
          </a:p>
        </p:txBody>
      </p:sp>
      <p:sp>
        <p:nvSpPr>
          <p:cNvPr id="11" name="Title 11"/>
          <p:cNvSpPr txBox="1">
            <a:spLocks/>
          </p:cNvSpPr>
          <p:nvPr/>
        </p:nvSpPr>
        <p:spPr bwMode="auto">
          <a:xfrm>
            <a:off x="393877" y="3930132"/>
            <a:ext cx="1460474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Resilience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0" name="Title 11"/>
          <p:cNvSpPr txBox="1">
            <a:spLocks/>
          </p:cNvSpPr>
          <p:nvPr/>
        </p:nvSpPr>
        <p:spPr bwMode="auto">
          <a:xfrm>
            <a:off x="316785" y="4441520"/>
            <a:ext cx="1173224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Venues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2" name="Title 11"/>
          <p:cNvSpPr txBox="1">
            <a:spLocks/>
          </p:cNvSpPr>
          <p:nvPr/>
        </p:nvSpPr>
        <p:spPr bwMode="auto">
          <a:xfrm>
            <a:off x="425407" y="6040646"/>
            <a:ext cx="1499895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Compliance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7" name="Title 11"/>
          <p:cNvSpPr txBox="1">
            <a:spLocks/>
          </p:cNvSpPr>
          <p:nvPr/>
        </p:nvSpPr>
        <p:spPr bwMode="auto">
          <a:xfrm>
            <a:off x="17888" y="5532420"/>
            <a:ext cx="2496559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Skills support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0" name="Title 11"/>
          <p:cNvSpPr txBox="1">
            <a:spLocks/>
          </p:cNvSpPr>
          <p:nvPr/>
        </p:nvSpPr>
        <p:spPr bwMode="auto">
          <a:xfrm>
            <a:off x="393877" y="4985389"/>
            <a:ext cx="2444007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Government support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5" name="Text Placeholder 12"/>
          <p:cNvSpPr txBox="1">
            <a:spLocks/>
          </p:cNvSpPr>
          <p:nvPr/>
        </p:nvSpPr>
        <p:spPr bwMode="auto">
          <a:xfrm>
            <a:off x="4540009" y="1188794"/>
            <a:ext cx="4392476" cy="1021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smtClean="0">
                <a:latin typeface="Calisto MT" panose="02040603050505030304" pitchFamily="18" charset="0"/>
              </a:rPr>
              <a:t>“It’s about survival</a:t>
            </a:r>
            <a:r>
              <a:rPr lang="en-AU" sz="3200" dirty="0" smtClean="0">
                <a:latin typeface="Calisto MT" panose="02040603050505030304" pitchFamily="18" charset="0"/>
              </a:rPr>
              <a:t>, </a:t>
            </a:r>
            <a:br>
              <a:rPr lang="en-AU" sz="3200" dirty="0" smtClean="0">
                <a:latin typeface="Calisto MT" panose="02040603050505030304" pitchFamily="18" charset="0"/>
              </a:rPr>
            </a:br>
            <a:r>
              <a:rPr lang="en-AU" sz="3200" dirty="0" smtClean="0">
                <a:latin typeface="Calisto MT" panose="02040603050505030304" pitchFamily="18" charset="0"/>
              </a:rPr>
              <a:t>… you know?”</a:t>
            </a:r>
            <a:endParaRPr lang="en-AU" sz="3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3113700"/>
            <a:ext cx="4572000" cy="3429000"/>
          </a:xfrm>
        </p:spPr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ext Placeholder 12"/>
          <p:cNvSpPr txBox="1">
            <a:spLocks/>
          </p:cNvSpPr>
          <p:nvPr/>
        </p:nvSpPr>
        <p:spPr bwMode="auto">
          <a:xfrm>
            <a:off x="4323681" y="748817"/>
            <a:ext cx="4732349" cy="15136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“</a:t>
            </a:r>
            <a:r>
              <a:rPr lang="en-AU" sz="3200" i="1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The BANK wouldn’t lend</a:t>
            </a:r>
            <a:br>
              <a:rPr lang="en-AU" sz="3200" i="1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</a:br>
            <a:r>
              <a:rPr lang="en-AU" sz="3200" i="1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me money, but they did</a:t>
            </a:r>
            <a:br>
              <a:rPr lang="en-AU" sz="3200" i="1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</a:br>
            <a:r>
              <a:rPr lang="en-AU" sz="3200" i="1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lend to my husband</a:t>
            </a:r>
            <a:r>
              <a:rPr lang="en-AU" sz="3200" dirty="0" smtClean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”</a:t>
            </a:r>
            <a:endParaRPr lang="en-AU" sz="3200" dirty="0">
              <a:solidFill>
                <a:schemeClr val="bg1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Title 11"/>
          <p:cNvSpPr txBox="1">
            <a:spLocks/>
          </p:cNvSpPr>
          <p:nvPr/>
        </p:nvSpPr>
        <p:spPr bwMode="auto">
          <a:xfrm>
            <a:off x="5277330" y="5342658"/>
            <a:ext cx="2423696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Financial support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1" name="Title 11"/>
          <p:cNvSpPr txBox="1">
            <a:spLocks/>
          </p:cNvSpPr>
          <p:nvPr/>
        </p:nvSpPr>
        <p:spPr bwMode="auto">
          <a:xfrm>
            <a:off x="5274380" y="4917996"/>
            <a:ext cx="2168708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Family &amp; networks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4" name="Title 11"/>
          <p:cNvSpPr txBox="1">
            <a:spLocks/>
          </p:cNvSpPr>
          <p:nvPr/>
        </p:nvSpPr>
        <p:spPr bwMode="auto">
          <a:xfrm>
            <a:off x="497515" y="4085683"/>
            <a:ext cx="3576969" cy="15136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3200" i="1" dirty="0" smtClean="0">
                <a:latin typeface="Calisto MT" panose="02040603050505030304" pitchFamily="18" charset="0"/>
              </a:rPr>
              <a:t>“I want to give back</a:t>
            </a:r>
            <a:br>
              <a:rPr lang="en-AU" sz="3200" i="1" dirty="0" smtClean="0">
                <a:latin typeface="Calisto MT" panose="02040603050505030304" pitchFamily="18" charset="0"/>
              </a:rPr>
            </a:br>
            <a:r>
              <a:rPr lang="en-AU" sz="3200" i="1" dirty="0" smtClean="0">
                <a:latin typeface="Calisto MT" panose="02040603050505030304" pitchFamily="18" charset="0"/>
              </a:rPr>
              <a:t> now, it is not just </a:t>
            </a:r>
            <a:br>
              <a:rPr lang="en-AU" sz="3200" i="1" dirty="0" smtClean="0">
                <a:latin typeface="Calisto MT" panose="02040603050505030304" pitchFamily="18" charset="0"/>
              </a:rPr>
            </a:br>
            <a:r>
              <a:rPr lang="en-AU" sz="3200" i="1" dirty="0" smtClean="0">
                <a:latin typeface="Calisto MT" panose="02040603050505030304" pitchFamily="18" charset="0"/>
              </a:rPr>
              <a:t>the money now”</a:t>
            </a:r>
            <a:endParaRPr lang="en-AU" sz="3200" i="1" dirty="0">
              <a:latin typeface="Calisto MT" panose="02040603050505030304" pitchFamily="18" charset="0"/>
            </a:endParaRPr>
          </a:p>
        </p:txBody>
      </p:sp>
      <p:sp>
        <p:nvSpPr>
          <p:cNvPr id="26" name="Title 11"/>
          <p:cNvSpPr txBox="1">
            <a:spLocks/>
          </p:cNvSpPr>
          <p:nvPr/>
        </p:nvSpPr>
        <p:spPr bwMode="auto">
          <a:xfrm>
            <a:off x="5277330" y="5718855"/>
            <a:ext cx="2403386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Social support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8" name="Title 11"/>
          <p:cNvSpPr txBox="1">
            <a:spLocks/>
          </p:cNvSpPr>
          <p:nvPr/>
        </p:nvSpPr>
        <p:spPr bwMode="auto">
          <a:xfrm>
            <a:off x="5274380" y="4039804"/>
            <a:ext cx="1173224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Agency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9" name="Title 11"/>
          <p:cNvSpPr txBox="1">
            <a:spLocks/>
          </p:cNvSpPr>
          <p:nvPr/>
        </p:nvSpPr>
        <p:spPr bwMode="auto">
          <a:xfrm>
            <a:off x="5265682" y="4498395"/>
            <a:ext cx="1592318" cy="344128"/>
          </a:xfrm>
          <a:prstGeom prst="rect">
            <a:avLst/>
          </a:prstGeom>
          <a:solidFill>
            <a:srgbClr val="E52212"/>
          </a:solidFill>
          <a:ln>
            <a:noFill/>
          </a:ln>
          <a:extLst/>
        </p:spPr>
        <p:txBody>
          <a:bodyPr vert="horz" wrap="squar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sz="2000" dirty="0" smtClean="0">
                <a:solidFill>
                  <a:schemeClr val="bg1"/>
                </a:solidFill>
              </a:rPr>
              <a:t>Motivation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PT Template - INT - Standard FA v1" id="{6B965755-0465-4F27-9C9C-5E9CA83CBAA6}" vid="{EBD6CAE6-90D8-4AD3-8897-A39340C4F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33907-LTU-PPT-Template-INT-Standard-FA-v1</Template>
  <TotalTime>912</TotalTime>
  <Words>282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 Light</vt:lpstr>
      <vt:lpstr>Calibri</vt:lpstr>
      <vt:lpstr>Roboto</vt:lpstr>
      <vt:lpstr>Wingdings 2</vt:lpstr>
      <vt:lpstr>Roboto Condensed</vt:lpstr>
      <vt:lpstr>Arial</vt:lpstr>
      <vt:lpstr>Calisto MT</vt:lpstr>
      <vt:lpstr>Title + Content</vt:lpstr>
      <vt:lpstr>A participatory approach to governance, in PNG</vt:lpstr>
      <vt:lpstr>Participation</vt:lpstr>
      <vt:lpstr>Big D Development</vt:lpstr>
      <vt:lpstr>Voices</vt:lpstr>
      <vt:lpstr>July 2017 – February 2018</vt:lpstr>
      <vt:lpstr>What did we ask?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governance depend on your position?</vt:lpstr>
      <vt:lpstr>Participation &amp; Governance</vt:lpstr>
    </vt:vector>
  </TitlesOfParts>
  <Company>La Trobe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participatory approach to governance, in PNG</dc:title>
  <dc:creator>Paul Kelly</dc:creator>
  <cp:keywords>Generic with AKoC Branding</cp:keywords>
  <cp:lastModifiedBy>Paul Kelly</cp:lastModifiedBy>
  <cp:revision>59</cp:revision>
  <cp:lastPrinted>2017-06-21T02:26:54Z</cp:lastPrinted>
  <dcterms:created xsi:type="dcterms:W3CDTF">2018-06-13T02:38:00Z</dcterms:created>
  <dcterms:modified xsi:type="dcterms:W3CDTF">2018-06-15T00:45:49Z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2098747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