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7" r:id="rId4"/>
    <p:sldId id="258" r:id="rId5"/>
    <p:sldId id="259" r:id="rId6"/>
    <p:sldId id="260" r:id="rId7"/>
    <p:sldId id="265" r:id="rId8"/>
    <p:sldId id="267" r:id="rId9"/>
    <p:sldId id="269" r:id="rId10"/>
    <p:sldId id="271"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1805-49C4-49C6-AE43-0C6061871654}"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78746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1805-49C4-49C6-AE43-0C6061871654}"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614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1805-49C4-49C6-AE43-0C6061871654}"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219839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1805-49C4-49C6-AE43-0C6061871654}"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309101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1805-49C4-49C6-AE43-0C6061871654}"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256917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1805-49C4-49C6-AE43-0C6061871654}"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62620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1805-49C4-49C6-AE43-0C6061871654}"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303288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1805-49C4-49C6-AE43-0C6061871654}"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26297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1805-49C4-49C6-AE43-0C6061871654}"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29369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1805-49C4-49C6-AE43-0C6061871654}"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267875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1805-49C4-49C6-AE43-0C6061871654}"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A272B-7898-40BF-A88E-A0E0C1756532}" type="slidenum">
              <a:rPr lang="en-US" smtClean="0"/>
              <a:t>‹#›</a:t>
            </a:fld>
            <a:endParaRPr lang="en-US"/>
          </a:p>
        </p:txBody>
      </p:sp>
    </p:spTree>
    <p:extLst>
      <p:ext uri="{BB962C8B-B14F-4D97-AF65-F5344CB8AC3E}">
        <p14:creationId xmlns:p14="http://schemas.microsoft.com/office/powerpoint/2010/main" val="164769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1805-49C4-49C6-AE43-0C6061871654}" type="datetimeFigureOut">
              <a:rPr lang="en-US" smtClean="0"/>
              <a:t>6/16/2018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A272B-7898-40BF-A88E-A0E0C1756532}" type="slidenum">
              <a:rPr lang="en-US" smtClean="0"/>
              <a:t>‹#›</a:t>
            </a:fld>
            <a:endParaRPr lang="en-US"/>
          </a:p>
        </p:txBody>
      </p:sp>
    </p:spTree>
    <p:extLst>
      <p:ext uri="{BB962C8B-B14F-4D97-AF65-F5344CB8AC3E}">
        <p14:creationId xmlns:p14="http://schemas.microsoft.com/office/powerpoint/2010/main" val="31319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533400"/>
            <a:ext cx="8784976" cy="4551784"/>
          </a:xfrm>
        </p:spPr>
        <p:txBody>
          <a:bodyPr>
            <a:normAutofit fontScale="90000"/>
          </a:bodyPr>
          <a:lstStyle/>
          <a:p>
            <a:r>
              <a:rPr lang="en-US" altLang="en-US" b="1" dirty="0" smtClean="0">
                <a:latin typeface="Arial Black" pitchFamily="34" charset="0"/>
                <a:ea typeface="ＭＳ Ｐゴシック" pitchFamily="34" charset="-128"/>
              </a:rPr>
              <a:t/>
            </a:r>
            <a:br>
              <a:rPr lang="en-US" altLang="en-US" b="1" dirty="0" smtClean="0">
                <a:latin typeface="Arial Black" pitchFamily="34" charset="0"/>
                <a:ea typeface="ＭＳ Ｐゴシック" pitchFamily="34" charset="-128"/>
              </a:rPr>
            </a:br>
            <a:r>
              <a:rPr lang="en-US" altLang="en-US" b="1" dirty="0">
                <a:latin typeface="Arial Black" pitchFamily="34" charset="0"/>
                <a:ea typeface="ＭＳ Ｐゴシック" pitchFamily="34" charset="-128"/>
              </a:rPr>
              <a:t/>
            </a:r>
            <a:br>
              <a:rPr lang="en-US" altLang="en-US" b="1" dirty="0">
                <a:latin typeface="Arial Black" pitchFamily="34" charset="0"/>
                <a:ea typeface="ＭＳ Ｐゴシック" pitchFamily="34" charset="-128"/>
              </a:rPr>
            </a:br>
            <a:r>
              <a:rPr lang="en-US" altLang="en-US" sz="3100" b="1" dirty="0" smtClean="0">
                <a:latin typeface="Arial Black" pitchFamily="34" charset="0"/>
                <a:ea typeface="ＭＳ Ｐゴシック" pitchFamily="34" charset="-128"/>
              </a:rPr>
              <a:t/>
            </a:r>
            <a:br>
              <a:rPr lang="en-US" altLang="en-US" sz="3100" b="1" dirty="0" smtClean="0">
                <a:latin typeface="Arial Black" pitchFamily="34" charset="0"/>
                <a:ea typeface="ＭＳ Ｐゴシック" pitchFamily="34" charset="-128"/>
              </a:rPr>
            </a:br>
            <a:r>
              <a:rPr lang="en-US" altLang="en-US" sz="3100" b="1" dirty="0" smtClean="0">
                <a:latin typeface="Arial Black" pitchFamily="34" charset="0"/>
                <a:ea typeface="ＭＳ Ｐゴシック" pitchFamily="34" charset="-128"/>
              </a:rPr>
              <a:t>UPDATE CONFERENCE: YEAR OF THE APEC, UPNG, WAIGANI:</a:t>
            </a:r>
            <a:br>
              <a:rPr lang="en-US" altLang="en-US" sz="3100" b="1" dirty="0" smtClean="0">
                <a:latin typeface="Arial Black" pitchFamily="34" charset="0"/>
                <a:ea typeface="ＭＳ Ｐゴシック" pitchFamily="34" charset="-128"/>
              </a:rPr>
            </a:br>
            <a:r>
              <a:rPr lang="en-US" altLang="en-US" sz="3100" b="1" dirty="0" smtClean="0">
                <a:latin typeface="Arial Black" pitchFamily="34" charset="0"/>
                <a:ea typeface="ＭＳ Ｐゴシック" pitchFamily="34" charset="-128"/>
              </a:rPr>
              <a:t>ROLLER-COASTER</a:t>
            </a:r>
            <a:r>
              <a:rPr lang="en-US" altLang="en-US" sz="3100" b="1" dirty="0">
                <a:latin typeface="Arial Black" pitchFamily="34" charset="0"/>
                <a:ea typeface="ＭＳ Ｐゴシック" pitchFamily="34" charset="-128"/>
              </a:rPr>
              <a:t>: </a:t>
            </a:r>
            <a:r>
              <a:rPr lang="en-US" altLang="en-US" sz="3100" b="1" dirty="0" smtClean="0">
                <a:latin typeface="Arial Black" pitchFamily="34" charset="0"/>
                <a:ea typeface="ＭＳ Ｐゴシック" pitchFamily="34" charset="-128"/>
              </a:rPr>
              <a:t/>
            </a:r>
            <a:br>
              <a:rPr lang="en-US" altLang="en-US" sz="3100" b="1" dirty="0" smtClean="0">
                <a:latin typeface="Arial Black" pitchFamily="34" charset="0"/>
                <a:ea typeface="ＭＳ Ｐゴシック" pitchFamily="34" charset="-128"/>
              </a:rPr>
            </a:br>
            <a:r>
              <a:rPr lang="en-US" altLang="en-US" sz="3100" b="1" dirty="0">
                <a:latin typeface="Arial Black" pitchFamily="34" charset="0"/>
                <a:ea typeface="ＭＳ Ｐゴシック" pitchFamily="34" charset="-128"/>
              </a:rPr>
              <a:t/>
            </a:r>
            <a:br>
              <a:rPr lang="en-US" altLang="en-US" sz="3100" b="1" dirty="0">
                <a:latin typeface="Arial Black" pitchFamily="34" charset="0"/>
                <a:ea typeface="ＭＳ Ｐゴシック" pitchFamily="34" charset="-128"/>
              </a:rPr>
            </a:br>
            <a:r>
              <a:rPr lang="en-US" altLang="en-US" sz="3100" b="1" dirty="0" smtClean="0">
                <a:latin typeface="Arial Black" pitchFamily="34" charset="0"/>
                <a:ea typeface="ＭＳ Ｐゴシック" pitchFamily="34" charset="-128"/>
              </a:rPr>
              <a:t>“THE </a:t>
            </a:r>
            <a:r>
              <a:rPr lang="en-US" altLang="en-US" sz="3100" b="1" dirty="0">
                <a:latin typeface="Arial Black" pitchFamily="34" charset="0"/>
                <a:ea typeface="ＭＳ Ｐゴシック" pitchFamily="34" charset="-128"/>
              </a:rPr>
              <a:t>CHALLENGE OF USING TEACHING AND LEARNING AS OPPORTUNITY FOR TEACHER PROFESSIONAL </a:t>
            </a:r>
            <a:r>
              <a:rPr lang="en-US" altLang="en-US" sz="3100" b="1" dirty="0" smtClean="0">
                <a:latin typeface="Arial Black" pitchFamily="34" charset="0"/>
                <a:ea typeface="ＭＳ Ｐゴシック" pitchFamily="34" charset="-128"/>
              </a:rPr>
              <a:t>DEVELOPMENT” </a:t>
            </a:r>
            <a:r>
              <a:rPr lang="en-US" altLang="en-US" sz="3100" b="1" dirty="0">
                <a:latin typeface="Arial Black" pitchFamily="34" charset="0"/>
                <a:ea typeface="ＭＳ Ｐゴシック" pitchFamily="34" charset="-128"/>
              </a:rPr>
              <a:t/>
            </a:r>
            <a:br>
              <a:rPr lang="en-US" altLang="en-US" sz="3100" b="1" dirty="0">
                <a:latin typeface="Arial Black" pitchFamily="34" charset="0"/>
                <a:ea typeface="ＭＳ Ｐゴシック" pitchFamily="34" charset="-128"/>
              </a:rPr>
            </a:br>
            <a:endParaRPr lang="en-US" sz="3100" dirty="0"/>
          </a:p>
        </p:txBody>
      </p:sp>
      <p:sp>
        <p:nvSpPr>
          <p:cNvPr id="10" name="Content Placeholder 9"/>
          <p:cNvSpPr>
            <a:spLocks noGrp="1"/>
          </p:cNvSpPr>
          <p:nvPr>
            <p:ph idx="1"/>
          </p:nvPr>
        </p:nvSpPr>
        <p:spPr>
          <a:xfrm>
            <a:off x="457200" y="5445224"/>
            <a:ext cx="8229600" cy="1031776"/>
          </a:xfrm>
        </p:spPr>
        <p:txBody>
          <a:bodyPr>
            <a:normAutofit fontScale="70000" lnSpcReduction="20000"/>
          </a:bodyPr>
          <a:lstStyle/>
          <a:p>
            <a:r>
              <a:rPr lang="en-US" b="1" dirty="0" err="1"/>
              <a:t>Russel</a:t>
            </a:r>
            <a:r>
              <a:rPr lang="en-US" b="1" dirty="0"/>
              <a:t> </a:t>
            </a:r>
            <a:r>
              <a:rPr lang="en-US" b="1" dirty="0" err="1" smtClean="0"/>
              <a:t>Kitau</a:t>
            </a:r>
            <a:r>
              <a:rPr lang="en-US" b="1" dirty="0" smtClean="0"/>
              <a:t>, Division of Public Health</a:t>
            </a:r>
            <a:r>
              <a:rPr lang="en-US" b="1" dirty="0"/>
              <a:t>, </a:t>
            </a:r>
            <a:r>
              <a:rPr lang="en-US" b="1" dirty="0" smtClean="0"/>
              <a:t>School </a:t>
            </a:r>
            <a:r>
              <a:rPr lang="en-US" b="1" dirty="0"/>
              <a:t>of Medicine and Health Sciences, University of Papua New Guinea, </a:t>
            </a:r>
            <a:r>
              <a:rPr lang="en-US" b="1" dirty="0" smtClean="0"/>
              <a:t>Doctor </a:t>
            </a:r>
            <a:r>
              <a:rPr lang="en-US" b="1" dirty="0"/>
              <a:t>of Education Student, James Cook University, </a:t>
            </a:r>
            <a:r>
              <a:rPr lang="en-US" b="1" dirty="0" smtClean="0"/>
              <a:t>15</a:t>
            </a:r>
            <a:r>
              <a:rPr lang="en-US" b="1" baseline="30000" dirty="0" smtClean="0"/>
              <a:t>th</a:t>
            </a:r>
            <a:r>
              <a:rPr lang="en-US" b="1" dirty="0" smtClean="0"/>
              <a:t> </a:t>
            </a:r>
            <a:r>
              <a:rPr lang="en-US" b="1" dirty="0"/>
              <a:t>June 2018</a:t>
            </a:r>
          </a:p>
          <a:p>
            <a:endParaRPr lang="en-US" dirty="0"/>
          </a:p>
        </p:txBody>
      </p:sp>
      <p:pic>
        <p:nvPicPr>
          <p:cNvPr id="11" name="Picture 4" descr="C:\Documents and Settings\PahunM\My Documents\My Pictures\PNG Flag.bmp"/>
          <p:cNvPicPr>
            <a:picLocks noChangeAspect="1" noChangeArrowheads="1"/>
          </p:cNvPicPr>
          <p:nvPr/>
        </p:nvPicPr>
        <p:blipFill>
          <a:blip r:embed="rId2" cstate="print"/>
          <a:srcRect/>
          <a:stretch>
            <a:fillRect/>
          </a:stretch>
        </p:blipFill>
        <p:spPr bwMode="auto">
          <a:xfrm>
            <a:off x="337626" y="548680"/>
            <a:ext cx="2277559" cy="1152128"/>
          </a:xfrm>
          <a:prstGeom prst="rect">
            <a:avLst/>
          </a:prstGeom>
          <a:noFill/>
          <a:ln w="9525">
            <a:noFill/>
            <a:miter lim="800000"/>
            <a:headEnd/>
            <a:tailEnd/>
          </a:ln>
        </p:spPr>
      </p:pic>
      <p:pic>
        <p:nvPicPr>
          <p:cNvPr id="12" name="Picture 5" descr="C:\Users\jc206207\Pictures\upn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680" y="548680"/>
            <a:ext cx="161848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c206207\Pictures\jcu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213" y="548679"/>
            <a:ext cx="2848708"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82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oup of people standing in front of a crowd posing for the camera&#10;&#10;Description generated with very high confidence">
            <a:extLst>
              <a:ext uri="{FF2B5EF4-FFF2-40B4-BE49-F238E27FC236}">
                <a16:creationId xmlns="" xmlns:a16="http://schemas.microsoft.com/office/drawing/2014/main" id="{346CAFAE-4F49-400C-8C85-3CF1931A7636}"/>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79512" y="548680"/>
            <a:ext cx="4322204" cy="2448272"/>
          </a:xfrm>
        </p:spPr>
      </p:pic>
      <p:pic>
        <p:nvPicPr>
          <p:cNvPr id="8" name="Content Placeholder 4" descr="A group of people posing for a picture&#10;&#10;Description generated with very high confidence">
            <a:extLst>
              <a:ext uri="{FF2B5EF4-FFF2-40B4-BE49-F238E27FC236}">
                <a16:creationId xmlns="" xmlns:a16="http://schemas.microsoft.com/office/drawing/2014/main" id="{51767943-B5C6-42E5-8203-3F8E1376E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716" y="620688"/>
            <a:ext cx="4390764" cy="2376264"/>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716" y="2996952"/>
            <a:ext cx="439076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996952"/>
            <a:ext cx="43222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80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645024"/>
            <a:ext cx="439248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E:\cairns pics\DSC0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76672"/>
            <a:ext cx="38164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cairns pics\IMG_20180327_223950_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6671"/>
            <a:ext cx="4392488" cy="26642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cairns pics\IMG_20171127_1402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645024"/>
            <a:ext cx="381642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6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Abstract</a:t>
            </a:r>
            <a:r>
              <a:rPr lang="en-US" b="1" dirty="0"/>
              <a:t/>
            </a:r>
            <a:br>
              <a:rPr lang="en-US" b="1" dirty="0"/>
            </a:br>
            <a:endParaRPr lang="en-US" dirty="0"/>
          </a:p>
        </p:txBody>
      </p:sp>
      <p:sp>
        <p:nvSpPr>
          <p:cNvPr id="3" name="Content Placeholder 2"/>
          <p:cNvSpPr>
            <a:spLocks noGrp="1"/>
          </p:cNvSpPr>
          <p:nvPr>
            <p:ph idx="1"/>
          </p:nvPr>
        </p:nvSpPr>
        <p:spPr>
          <a:xfrm>
            <a:off x="457200" y="980728"/>
            <a:ext cx="8229600" cy="5400600"/>
          </a:xfrm>
        </p:spPr>
        <p:txBody>
          <a:bodyPr>
            <a:normAutofit fontScale="32500" lnSpcReduction="20000"/>
          </a:bodyPr>
          <a:lstStyle/>
          <a:p>
            <a:r>
              <a:rPr lang="en-AU" sz="3700" b="1" dirty="0" smtClean="0"/>
              <a:t>Aim </a:t>
            </a:r>
            <a:r>
              <a:rPr lang="en-AU" sz="3700" b="1" dirty="0"/>
              <a:t>and rationale: </a:t>
            </a:r>
            <a:r>
              <a:rPr lang="en-AU" sz="3700" i="1" dirty="0"/>
              <a:t>Roller-coaster</a:t>
            </a:r>
            <a:r>
              <a:rPr lang="en-AU" sz="3700" dirty="0"/>
              <a:t> is a Professional Doctor of Education thesis by publication. It describes the key steps I have taken as lecturer in public health to use my teaching and learning activities as opportunity to address my own research higher degree needs. As Acting Chairman of the Division of Public Health (DPH) at the UPNG School of Medicine and Health Sciences (SMHS) at the commencement of the study, I needed to address my own professional development needs in order to better support colleagues in similar situations as me to address their own needs. To achieve this aim four main goals were set: to develop skills in literature search and reviews; develop understanding and hands-on-experience with qualitative thematic analysis; develop skills in basic quantitative analysis; and strengthen my academic writing and publishing capacity by sharing and disseminating research findings through peer reviewed journals, newsletters, conferences and other presentations. Instead of researching a single topic in-depth outside my routine teaching activities as is usually the case with conventional PhD, the professional doctorate allowed me to write for different kinds of audiences and to submit a portfolio of research outputs based on my day to day work.</a:t>
            </a:r>
            <a:endParaRPr lang="en-US" sz="3700" dirty="0"/>
          </a:p>
          <a:p>
            <a:r>
              <a:rPr lang="en-AU" sz="3700" b="1" dirty="0"/>
              <a:t>Methods: </a:t>
            </a:r>
            <a:r>
              <a:rPr lang="en-AU" sz="3700" dirty="0"/>
              <a:t>The study was guided by two related research questions: a) what were the main challenges and opportunities involved in using teaching and learning activities to achieve my research higher degree goals; and b) how can this experience help me to better support colleagues in similar situations. To answer these questions, a mixed methods approach, informed by a range of transformational and pragmatic world views including problem-based learning, empowerment, participatory learning-by-doing, and auto ethnography, was taken. To ensure the authenticity of the narrative, I have written significant sections of this doctoral study in the first person. </a:t>
            </a:r>
            <a:endParaRPr lang="en-US" sz="3700" dirty="0"/>
          </a:p>
          <a:p>
            <a:r>
              <a:rPr lang="en-AU" sz="3700" b="1" dirty="0"/>
              <a:t>Results and discussion:</a:t>
            </a:r>
            <a:r>
              <a:rPr lang="en-AU" sz="3700" dirty="0"/>
              <a:t> Three peer reviewed journal articles are presented as evidence that I achieved the professional development goals I set myself: review of gender policies and programs in Papua New Guinea (PNG); implementation of the Aboriginal Australian Family (FWB) empowerment program in the context of University of Papua New Guinea (UPNG) public health teaching; and the feasibility of transferring the FWB from university to PNG community setting. Newsletter articles and other research outputs are also presented in the appendix as additional supporting evidence. The study has shown that it is possible for university teachers including in resource-poor countries such as my situation at UPNG to use teaching and learning activities as opportunity to achieve their professional development goals. However, the journey, as I have experienced it, was like a ‘roller-coaster’ with high and low moments. Key challenges include a steep learning curve, lack of money, time constraints, tiredness, sickness, and family responsibilities.  Despite the many challenges, the reflective learning-by doing approach taken allowed me to use the challenges as opportunities to learn and grow. By routinely reflecting on what was working and not working and how to make things better, I was reminded of the often little but significant incremental progress I was making along the way, especially during the difficult or low moments. Overall, insights gained from my study highlight the nature of empowerment and how this might be fostered or cultivated in the context of health workforce development in PNG. A range of study limitations and suggestions for future research are highlighted.  </a:t>
            </a:r>
            <a:endParaRPr lang="en-US" sz="3700" dirty="0"/>
          </a:p>
          <a:p>
            <a:r>
              <a:rPr lang="en-AU" sz="3700" b="1" dirty="0"/>
              <a:t>Key words:</a:t>
            </a:r>
            <a:r>
              <a:rPr lang="en-AU" sz="3700" dirty="0"/>
              <a:t> Problem Based Learning, professional development, Family, Well Being, empowerment, gender equity, program implementation, transferability, sustainability </a:t>
            </a:r>
            <a:endParaRPr lang="en-US" sz="3700" dirty="0"/>
          </a:p>
          <a:p>
            <a:endParaRPr lang="en-US" dirty="0"/>
          </a:p>
        </p:txBody>
      </p:sp>
    </p:spTree>
    <p:extLst>
      <p:ext uri="{BB962C8B-B14F-4D97-AF65-F5344CB8AC3E}">
        <p14:creationId xmlns:p14="http://schemas.microsoft.com/office/powerpoint/2010/main" val="371450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dirty="0" smtClean="0">
                <a:latin typeface="Arial Black" pitchFamily="34" charset="0"/>
              </a:rPr>
              <a:t>2. BACKGROUND CONTEXT</a:t>
            </a:r>
            <a:endParaRPr lang="en-AU" dirty="0">
              <a:latin typeface="Arial Black" pitchFamily="34" charset="0"/>
            </a:endParaRPr>
          </a:p>
        </p:txBody>
      </p:sp>
      <p:sp>
        <p:nvSpPr>
          <p:cNvPr id="3" name="Text Placeholder 2"/>
          <p:cNvSpPr>
            <a:spLocks noGrp="1"/>
          </p:cNvSpPr>
          <p:nvPr>
            <p:ph type="body" idx="1"/>
          </p:nvPr>
        </p:nvSpPr>
        <p:spPr/>
        <p:txBody>
          <a:bodyPr/>
          <a:lstStyle/>
          <a:p>
            <a:r>
              <a:rPr lang="en-AU" dirty="0" smtClean="0">
                <a:latin typeface="Arial Black" pitchFamily="34" charset="0"/>
              </a:rPr>
              <a:t>MY BACKGROUND</a:t>
            </a:r>
            <a:endParaRPr lang="en-AU" dirty="0">
              <a:latin typeface="Arial Black" pitchFamily="34" charset="0"/>
            </a:endParaRPr>
          </a:p>
          <a:p>
            <a:endParaRPr lang="en-AU" dirty="0"/>
          </a:p>
        </p:txBody>
      </p:sp>
      <p:sp>
        <p:nvSpPr>
          <p:cNvPr id="4" name="Content Placeholder 3"/>
          <p:cNvSpPr>
            <a:spLocks noGrp="1"/>
          </p:cNvSpPr>
          <p:nvPr>
            <p:ph sz="half" idx="2"/>
          </p:nvPr>
        </p:nvSpPr>
        <p:spPr>
          <a:xfrm>
            <a:off x="457200" y="2276872"/>
            <a:ext cx="3931920" cy="4112816"/>
          </a:xfrm>
        </p:spPr>
        <p:txBody>
          <a:bodyPr>
            <a:normAutofit fontScale="92500"/>
          </a:bodyPr>
          <a:lstStyle/>
          <a:p>
            <a:r>
              <a:rPr lang="en-AU" dirty="0">
                <a:latin typeface="Arial Black" pitchFamily="34" charset="0"/>
              </a:rPr>
              <a:t>Background </a:t>
            </a:r>
            <a:r>
              <a:rPr lang="en-AU" dirty="0" smtClean="0">
                <a:latin typeface="Arial Black" pitchFamily="34" charset="0"/>
              </a:rPr>
              <a:t>about </a:t>
            </a:r>
            <a:r>
              <a:rPr lang="en-AU" dirty="0">
                <a:latin typeface="Arial Black" pitchFamily="34" charset="0"/>
              </a:rPr>
              <a:t>myself RK, </a:t>
            </a:r>
            <a:endParaRPr lang="en-AU" dirty="0" smtClean="0">
              <a:latin typeface="Arial Black" pitchFamily="34" charset="0"/>
            </a:endParaRPr>
          </a:p>
          <a:p>
            <a:r>
              <a:rPr lang="en-AU" dirty="0">
                <a:latin typeface="Arial Black" pitchFamily="34" charset="0"/>
              </a:rPr>
              <a:t>E</a:t>
            </a:r>
            <a:r>
              <a:rPr lang="en-AU" dirty="0" smtClean="0">
                <a:latin typeface="Arial Black" pitchFamily="34" charset="0"/>
              </a:rPr>
              <a:t>arly </a:t>
            </a:r>
            <a:r>
              <a:rPr lang="en-AU" dirty="0">
                <a:latin typeface="Arial Black" pitchFamily="34" charset="0"/>
              </a:rPr>
              <a:t>education and professional experience</a:t>
            </a:r>
            <a:r>
              <a:rPr lang="en-AU" dirty="0" smtClean="0">
                <a:latin typeface="Arial Black" pitchFamily="34" charset="0"/>
              </a:rPr>
              <a:t>,</a:t>
            </a:r>
          </a:p>
          <a:p>
            <a:r>
              <a:rPr lang="en-AU" dirty="0" smtClean="0">
                <a:latin typeface="Arial Black" pitchFamily="34" charset="0"/>
              </a:rPr>
              <a:t>Research </a:t>
            </a:r>
            <a:r>
              <a:rPr lang="en-AU" dirty="0">
                <a:latin typeface="Arial Black" pitchFamily="34" charset="0"/>
              </a:rPr>
              <a:t>challenges I faced as university </a:t>
            </a:r>
            <a:r>
              <a:rPr lang="en-AU" dirty="0" smtClean="0">
                <a:latin typeface="Arial Black" pitchFamily="34" charset="0"/>
              </a:rPr>
              <a:t>lecturer, </a:t>
            </a:r>
          </a:p>
          <a:p>
            <a:r>
              <a:rPr lang="en-AU" dirty="0" smtClean="0">
                <a:latin typeface="Arial Black" pitchFamily="34" charset="0"/>
              </a:rPr>
              <a:t>Why </a:t>
            </a:r>
            <a:r>
              <a:rPr lang="en-AU" dirty="0">
                <a:latin typeface="Arial Black" pitchFamily="34" charset="0"/>
              </a:rPr>
              <a:t>I decided to do the professional </a:t>
            </a:r>
            <a:r>
              <a:rPr lang="en-AU" dirty="0" smtClean="0">
                <a:latin typeface="Arial Black" pitchFamily="34" charset="0"/>
              </a:rPr>
              <a:t>doctorate? </a:t>
            </a:r>
            <a:endParaRPr lang="en-AU" dirty="0">
              <a:latin typeface="Arial Black" pitchFamily="34" charset="0"/>
            </a:endParaRPr>
          </a:p>
          <a:p>
            <a:endParaRPr lang="en-AU" dirty="0">
              <a:latin typeface="Arial Black" pitchFamily="34" charset="0"/>
            </a:endParaRPr>
          </a:p>
        </p:txBody>
      </p:sp>
      <p:sp>
        <p:nvSpPr>
          <p:cNvPr id="5" name="Text Placeholder 4"/>
          <p:cNvSpPr>
            <a:spLocks noGrp="1"/>
          </p:cNvSpPr>
          <p:nvPr>
            <p:ph type="body" sz="quarter" idx="3"/>
          </p:nvPr>
        </p:nvSpPr>
        <p:spPr>
          <a:xfrm>
            <a:off x="4754880" y="1676400"/>
            <a:ext cx="3931920" cy="384448"/>
          </a:xfrm>
        </p:spPr>
        <p:txBody>
          <a:bodyPr>
            <a:normAutofit fontScale="92500" lnSpcReduction="20000"/>
          </a:bodyPr>
          <a:lstStyle/>
          <a:p>
            <a:r>
              <a:rPr lang="en-US" b="1" dirty="0" smtClean="0">
                <a:latin typeface="Arial Black" pitchFamily="34" charset="0"/>
              </a:rPr>
              <a:t>STUDY SITE</a:t>
            </a:r>
            <a:endParaRPr lang="en-AU" dirty="0">
              <a:latin typeface="Arial Black" pitchFamily="34" charset="0"/>
            </a:endParaRPr>
          </a:p>
        </p:txBody>
      </p:sp>
      <p:graphicFrame>
        <p:nvGraphicFramePr>
          <p:cNvPr id="7" name="Content Placeholder 6"/>
          <p:cNvGraphicFramePr>
            <a:graphicFrameLocks noGrp="1" noChangeAspect="1"/>
          </p:cNvGraphicFramePr>
          <p:nvPr>
            <p:ph sz="quarter" idx="4"/>
            <p:extLst>
              <p:ext uri="{D42A27DB-BD31-4B8C-83A1-F6EECF244321}">
                <p14:modId xmlns:p14="http://schemas.microsoft.com/office/powerpoint/2010/main" val="1135240697"/>
              </p:ext>
            </p:extLst>
          </p:nvPr>
        </p:nvGraphicFramePr>
        <p:xfrm>
          <a:off x="4754563" y="2204864"/>
          <a:ext cx="3932237" cy="4248472"/>
        </p:xfrm>
        <a:graphic>
          <a:graphicData uri="http://schemas.openxmlformats.org/presentationml/2006/ole">
            <mc:AlternateContent xmlns:mc="http://schemas.openxmlformats.org/markup-compatibility/2006">
              <mc:Choice xmlns:v="urn:schemas-microsoft-com:vml" Requires="v">
                <p:oleObj spid="_x0000_s1032" r:id="rId3" imgW="5477640" imgH="4476190" progId="">
                  <p:embed/>
                </p:oleObj>
              </mc:Choice>
              <mc:Fallback>
                <p:oleObj r:id="rId3" imgW="5477640" imgH="447619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2204864"/>
                        <a:ext cx="3932237" cy="42484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2868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latin typeface="Arial Black" pitchFamily="34" charset="0"/>
              </a:rPr>
              <a:t>3. AIM AND RATIONALE</a:t>
            </a:r>
            <a:endParaRPr lang="en-US" dirty="0">
              <a:latin typeface="Arial Black" pitchFamily="34" charset="0"/>
            </a:endParaRPr>
          </a:p>
        </p:txBody>
      </p:sp>
      <p:sp>
        <p:nvSpPr>
          <p:cNvPr id="3" name="Content Placeholder 2"/>
          <p:cNvSpPr>
            <a:spLocks noGrp="1"/>
          </p:cNvSpPr>
          <p:nvPr>
            <p:ph idx="1"/>
          </p:nvPr>
        </p:nvSpPr>
        <p:spPr>
          <a:xfrm>
            <a:off x="251520" y="1600200"/>
            <a:ext cx="8640960" cy="5141168"/>
          </a:xfrm>
        </p:spPr>
        <p:txBody>
          <a:bodyPr>
            <a:normAutofit fontScale="25000" lnSpcReduction="20000"/>
          </a:bodyPr>
          <a:lstStyle/>
          <a:p>
            <a:r>
              <a:rPr lang="en-AU" sz="6400" i="1" dirty="0" smtClean="0">
                <a:latin typeface="Arial Black" pitchFamily="34" charset="0"/>
              </a:rPr>
              <a:t>Roller-coaster</a:t>
            </a:r>
            <a:r>
              <a:rPr lang="en-AU" sz="6400" dirty="0" smtClean="0">
                <a:latin typeface="Arial Black" pitchFamily="34" charset="0"/>
              </a:rPr>
              <a:t> </a:t>
            </a:r>
            <a:r>
              <a:rPr lang="en-AU" sz="6400" dirty="0">
                <a:latin typeface="Arial Black" pitchFamily="34" charset="0"/>
              </a:rPr>
              <a:t>is a Professional Doctor of Education thesis by publication. It describes the key steps I have taken as lecturer in public health to use my teaching and learning activities as opportunity to address my own research higher degree needs. </a:t>
            </a:r>
            <a:endParaRPr lang="en-AU" sz="6400" dirty="0" smtClean="0">
              <a:latin typeface="Arial Black" pitchFamily="34" charset="0"/>
            </a:endParaRPr>
          </a:p>
          <a:p>
            <a:endParaRPr lang="en-AU" sz="6400" dirty="0">
              <a:latin typeface="Arial Black" pitchFamily="34" charset="0"/>
            </a:endParaRPr>
          </a:p>
          <a:p>
            <a:r>
              <a:rPr lang="en-AU" sz="6400" dirty="0" smtClean="0">
                <a:latin typeface="Arial Black" pitchFamily="34" charset="0"/>
              </a:rPr>
              <a:t>As </a:t>
            </a:r>
            <a:r>
              <a:rPr lang="en-AU" sz="6400" dirty="0">
                <a:latin typeface="Arial Black" pitchFamily="34" charset="0"/>
              </a:rPr>
              <a:t>Acting Chairman of the Division of Public Health (DPH) at the UPNG School of Medicine and Health Sciences (SMHS) at the commencement of the study, I needed to address my own professional development needs in order to better support colleagues in similar situations as me to address their own needs. </a:t>
            </a:r>
            <a:endParaRPr lang="en-AU" sz="6400" dirty="0" smtClean="0">
              <a:latin typeface="Arial Black" pitchFamily="34" charset="0"/>
            </a:endParaRPr>
          </a:p>
          <a:p>
            <a:endParaRPr lang="en-AU" sz="6400" dirty="0">
              <a:latin typeface="Arial Black" pitchFamily="34" charset="0"/>
            </a:endParaRPr>
          </a:p>
          <a:p>
            <a:r>
              <a:rPr lang="en-AU" sz="6400" dirty="0" smtClean="0">
                <a:latin typeface="Arial Black" pitchFamily="34" charset="0"/>
              </a:rPr>
              <a:t>To </a:t>
            </a:r>
            <a:r>
              <a:rPr lang="en-AU" sz="6400" dirty="0">
                <a:latin typeface="Arial Black" pitchFamily="34" charset="0"/>
              </a:rPr>
              <a:t>achieve this aim four main goals were set: to develop skills in literature search and reviews; develop understanding and hands-on-experience with qualitative thematic analysis; develop skills in basic quantitative analysis; and strengthen my academic writing and publishing capacity by sharing and disseminating research findings through peer reviewed journals, newsletters, conferences and other presentations. </a:t>
            </a:r>
            <a:endParaRPr lang="en-AU" sz="6400" dirty="0" smtClean="0">
              <a:latin typeface="Arial Black" pitchFamily="34" charset="0"/>
            </a:endParaRPr>
          </a:p>
          <a:p>
            <a:endParaRPr lang="en-AU" sz="6400" dirty="0">
              <a:latin typeface="Arial Black" pitchFamily="34" charset="0"/>
            </a:endParaRPr>
          </a:p>
          <a:p>
            <a:r>
              <a:rPr lang="en-AU" sz="6400" dirty="0" smtClean="0">
                <a:latin typeface="Arial Black" pitchFamily="34" charset="0"/>
              </a:rPr>
              <a:t>Instead </a:t>
            </a:r>
            <a:r>
              <a:rPr lang="en-AU" sz="6400" dirty="0">
                <a:latin typeface="Arial Black" pitchFamily="34" charset="0"/>
              </a:rPr>
              <a:t>of researching a single topic in-depth outside my routine teaching activities as is usually the case with conventional PhD, the professional doctorate allowed me to write for different kinds of audiences and to submit a portfolio of research outputs based on my day to day work.</a:t>
            </a:r>
            <a:endParaRPr lang="en-US" sz="6400" dirty="0">
              <a:latin typeface="Arial Black" pitchFamily="34" charset="0"/>
            </a:endParaRPr>
          </a:p>
          <a:p>
            <a:pPr marL="0" indent="0">
              <a:buNone/>
            </a:pPr>
            <a:endParaRPr lang="en-US" dirty="0"/>
          </a:p>
        </p:txBody>
      </p:sp>
    </p:spTree>
    <p:extLst>
      <p:ext uri="{BB962C8B-B14F-4D97-AF65-F5344CB8AC3E}">
        <p14:creationId xmlns:p14="http://schemas.microsoft.com/office/powerpoint/2010/main" val="323196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Arial Black" pitchFamily="34" charset="0"/>
              </a:rPr>
              <a:t>4. METHODOLOGY</a:t>
            </a:r>
            <a:endParaRPr lang="en-US" dirty="0">
              <a:latin typeface="Arial Black" pitchFamily="34" charset="0"/>
            </a:endParaRPr>
          </a:p>
        </p:txBody>
      </p:sp>
      <p:sp>
        <p:nvSpPr>
          <p:cNvPr id="3" name="Content Placeholder 2"/>
          <p:cNvSpPr>
            <a:spLocks noGrp="1"/>
          </p:cNvSpPr>
          <p:nvPr>
            <p:ph idx="1"/>
          </p:nvPr>
        </p:nvSpPr>
        <p:spPr>
          <a:xfrm>
            <a:off x="457200" y="1340768"/>
            <a:ext cx="8229600" cy="4785395"/>
          </a:xfrm>
        </p:spPr>
        <p:txBody>
          <a:bodyPr>
            <a:normAutofit fontScale="47500" lnSpcReduction="20000"/>
          </a:bodyPr>
          <a:lstStyle/>
          <a:p>
            <a:r>
              <a:rPr lang="en-AU" b="1" dirty="0" smtClean="0">
                <a:solidFill>
                  <a:srgbClr val="FF0000"/>
                </a:solidFill>
                <a:latin typeface="Arial Black" pitchFamily="34" charset="0"/>
              </a:rPr>
              <a:t>IS IT POSSIBLE FOR UNIVERSITY TEACHERS INCLUDING IN RESOURCE – POOR COUNTRIES TO USE TEACHING AND LEADING ACTIVITIES AS OPPORTUNITY TO ACHIEVE THEIR PROFESSIONAL DEVELOPMENT GOALS?</a:t>
            </a:r>
          </a:p>
          <a:p>
            <a:pPr marL="0" indent="0">
              <a:buNone/>
            </a:pPr>
            <a:endParaRPr lang="en-AU" dirty="0" smtClean="0">
              <a:latin typeface="Arial Black" pitchFamily="34" charset="0"/>
            </a:endParaRPr>
          </a:p>
          <a:p>
            <a:r>
              <a:rPr lang="en-AU" dirty="0" smtClean="0">
                <a:latin typeface="Arial Black" pitchFamily="34" charset="0"/>
              </a:rPr>
              <a:t>The study was guided by two related research questions: a) what were the main challenges and opportunities involved in using teaching and learning activities to achieve my research higher degree goals; and b) how can this experience help me to better support colleagues in similar situations. </a:t>
            </a:r>
          </a:p>
          <a:p>
            <a:endParaRPr lang="en-AU" dirty="0">
              <a:latin typeface="Arial Black" pitchFamily="34" charset="0"/>
            </a:endParaRPr>
          </a:p>
          <a:p>
            <a:r>
              <a:rPr lang="en-AU" dirty="0" smtClean="0">
                <a:latin typeface="Arial Black" pitchFamily="34" charset="0"/>
              </a:rPr>
              <a:t>To answer these questions, a mixed methods approach, informed by a range of transformational and pragmatic world views including problem-based learning, empowerment, participatory learning-by-doing, and auto ethnography, was taken. </a:t>
            </a:r>
          </a:p>
          <a:p>
            <a:endParaRPr lang="en-AU" dirty="0">
              <a:latin typeface="Arial Black" pitchFamily="34" charset="0"/>
            </a:endParaRPr>
          </a:p>
          <a:p>
            <a:r>
              <a:rPr lang="en-AU" dirty="0" smtClean="0">
                <a:latin typeface="Arial Black" pitchFamily="34" charset="0"/>
              </a:rPr>
              <a:t>To ensure the authenticity of the narrative, I have written significant sections of this doctoral study in the first person. </a:t>
            </a:r>
            <a:endParaRPr lang="en-US" dirty="0" smtClean="0">
              <a:latin typeface="Arial Black" pitchFamily="34" charset="0"/>
            </a:endParaRPr>
          </a:p>
          <a:p>
            <a:pPr marL="0" indent="0">
              <a:buNone/>
            </a:pPr>
            <a:endParaRPr lang="en-US" dirty="0">
              <a:latin typeface="Arial Black" pitchFamily="34" charset="0"/>
            </a:endParaRPr>
          </a:p>
        </p:txBody>
      </p:sp>
    </p:spTree>
    <p:extLst>
      <p:ext uri="{BB962C8B-B14F-4D97-AF65-F5344CB8AC3E}">
        <p14:creationId xmlns:p14="http://schemas.microsoft.com/office/powerpoint/2010/main" val="301661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latin typeface="Arial Black" pitchFamily="34" charset="0"/>
              </a:rPr>
              <a:t>5. RESULTS AND DISCUSSION</a:t>
            </a:r>
            <a:endParaRPr lang="en-US" sz="3600" dirty="0">
              <a:latin typeface="Arial Black" pitchFamily="34" charset="0"/>
            </a:endParaRPr>
          </a:p>
        </p:txBody>
      </p:sp>
      <p:sp>
        <p:nvSpPr>
          <p:cNvPr id="3" name="Content Placeholder 2"/>
          <p:cNvSpPr>
            <a:spLocks noGrp="1"/>
          </p:cNvSpPr>
          <p:nvPr>
            <p:ph idx="1"/>
          </p:nvPr>
        </p:nvSpPr>
        <p:spPr>
          <a:xfrm>
            <a:off x="457200" y="1340768"/>
            <a:ext cx="8229600" cy="4785395"/>
          </a:xfrm>
        </p:spPr>
        <p:txBody>
          <a:bodyPr>
            <a:normAutofit fontScale="47500" lnSpcReduction="20000"/>
          </a:bodyPr>
          <a:lstStyle/>
          <a:p>
            <a:endParaRPr lang="en-AU" dirty="0" smtClean="0"/>
          </a:p>
          <a:p>
            <a:r>
              <a:rPr lang="en-AU" b="1" dirty="0" smtClean="0">
                <a:solidFill>
                  <a:srgbClr val="FF0000"/>
                </a:solidFill>
                <a:latin typeface="Arial Black" pitchFamily="34" charset="0"/>
              </a:rPr>
              <a:t>IS IT POSSIBLE FOR UNIVERSITY TEACHERS INCLUDING IN RESOURCE – POOR COUNTRIES TO USE TEACHING AND LEADING ACTIVITIES AS OPPORTUNITY TO ACHIEVE THEIR PROFESSIONAL DEVELOPMENT GOALS?</a:t>
            </a:r>
          </a:p>
          <a:p>
            <a:endParaRPr lang="en-AU" dirty="0" smtClean="0">
              <a:latin typeface="Arial Black" pitchFamily="34" charset="0"/>
            </a:endParaRPr>
          </a:p>
          <a:p>
            <a:r>
              <a:rPr lang="en-AU" dirty="0" smtClean="0">
                <a:latin typeface="Arial Black" pitchFamily="34" charset="0"/>
              </a:rPr>
              <a:t>EVIDENCE: Three peer reviewed journal articles are presented as evidence that I achieved the professional development goals I set myself: review of gender policies and programs in Papua New Guinea (PNG); implementation of the Aboriginal Australian Family (FWB) empowerment program in the context of University of Papua New Guinea (UPNG) public health teaching; and the feasibility of transferring the FWB from university to PNG community setting. Newsletter articles and other research outputs are also presented in the appendix as additional supporting evidence. </a:t>
            </a:r>
          </a:p>
          <a:p>
            <a:pPr marL="0" indent="0">
              <a:buNone/>
            </a:pPr>
            <a:endParaRPr lang="en-AU" b="1" dirty="0" smtClean="0">
              <a:solidFill>
                <a:srgbClr val="FF0000"/>
              </a:solidFill>
              <a:latin typeface="Arial Black" pitchFamily="34" charset="0"/>
            </a:endParaRPr>
          </a:p>
          <a:p>
            <a:r>
              <a:rPr lang="en-AU" b="1" dirty="0" smtClean="0">
                <a:solidFill>
                  <a:srgbClr val="FF0000"/>
                </a:solidFill>
                <a:latin typeface="Arial Black" pitchFamily="34" charset="0"/>
              </a:rPr>
              <a:t>YES. THE STUDY HAS SHOWN THAT IT IS POSSIBLE FOR UNIVERSITY TEACHERS INCLUDING IN RESOURCE – POOR COUNTRIES TO USE TEACHING AND LEADING ACTIVITIES AS OPPORTUNITY TO ACHIEVE THEIR PROFESSIONAL DEVELOPMENT GOALS. HOWEVER, THE </a:t>
            </a:r>
            <a:r>
              <a:rPr lang="en-AU" b="1" dirty="0" smtClean="0">
                <a:solidFill>
                  <a:srgbClr val="FF0000"/>
                </a:solidFill>
                <a:latin typeface="Arial Black" pitchFamily="34" charset="0"/>
              </a:rPr>
              <a:t>JOURNEY</a:t>
            </a:r>
            <a:r>
              <a:rPr lang="en-AU" b="1" dirty="0" smtClean="0">
                <a:solidFill>
                  <a:srgbClr val="FF0000"/>
                </a:solidFill>
                <a:latin typeface="Arial Black" pitchFamily="34" charset="0"/>
              </a:rPr>
              <a:t>, AS I HAVE EXPERIENCED IT, WAS LIKE A ‘ROLLER-COASTER’ WITH HIGH AND LOW MOMENTS. </a:t>
            </a:r>
          </a:p>
          <a:p>
            <a:pPr marL="0" indent="0">
              <a:buNone/>
            </a:pPr>
            <a:endParaRPr lang="en-AU" dirty="0" smtClean="0">
              <a:latin typeface="Arial Black" pitchFamily="34" charset="0"/>
            </a:endParaRPr>
          </a:p>
          <a:p>
            <a:endParaRPr lang="en-AU" dirty="0">
              <a:latin typeface="Arial Black" pitchFamily="34" charset="0"/>
            </a:endParaRPr>
          </a:p>
          <a:p>
            <a:pPr marL="0" indent="0">
              <a:buNone/>
            </a:pPr>
            <a:endParaRPr lang="en-AU" dirty="0">
              <a:latin typeface="Arial Black" pitchFamily="34" charset="0"/>
            </a:endParaRPr>
          </a:p>
        </p:txBody>
      </p:sp>
    </p:spTree>
    <p:extLst>
      <p:ext uri="{BB962C8B-B14F-4D97-AF65-F5344CB8AC3E}">
        <p14:creationId xmlns:p14="http://schemas.microsoft.com/office/powerpoint/2010/main" val="254863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6. KEY CHALLENGES</a:t>
            </a:r>
            <a:endParaRPr lang="en-US" dirty="0">
              <a:latin typeface="Arial Black" pitchFamily="34" charset="0"/>
            </a:endParaRPr>
          </a:p>
        </p:txBody>
      </p:sp>
      <p:sp>
        <p:nvSpPr>
          <p:cNvPr id="3" name="Content Placeholder 2"/>
          <p:cNvSpPr>
            <a:spLocks noGrp="1"/>
          </p:cNvSpPr>
          <p:nvPr>
            <p:ph idx="1"/>
          </p:nvPr>
        </p:nvSpPr>
        <p:spPr/>
        <p:txBody>
          <a:bodyPr>
            <a:normAutofit fontScale="55000" lnSpcReduction="20000"/>
          </a:bodyPr>
          <a:lstStyle/>
          <a:p>
            <a:r>
              <a:rPr lang="en-AU" dirty="0" smtClean="0">
                <a:latin typeface="Arial Black" pitchFamily="34" charset="0"/>
              </a:rPr>
              <a:t>Key challenges include a steep learning curve, lack of money, time constraints, tiredness, sickness, and family responsibilities.  </a:t>
            </a:r>
          </a:p>
          <a:p>
            <a:endParaRPr lang="en-AU" dirty="0">
              <a:latin typeface="Arial Black" pitchFamily="34" charset="0"/>
            </a:endParaRPr>
          </a:p>
          <a:p>
            <a:r>
              <a:rPr lang="en-AU" dirty="0" smtClean="0">
                <a:latin typeface="Arial Black" pitchFamily="34" charset="0"/>
              </a:rPr>
              <a:t>Despite the many challenges, the reflective learning-by doing approach taken allowed me to use the challenges as opportunities to learn and grow. By routinely reflecting on what was working and not working and how to make things better, I was reminded of the often little but significant incremental progress I was making along the way, especially during the difficult or low moments. </a:t>
            </a:r>
          </a:p>
          <a:p>
            <a:endParaRPr lang="en-AU" dirty="0">
              <a:latin typeface="Arial Black" pitchFamily="34" charset="0"/>
            </a:endParaRPr>
          </a:p>
          <a:p>
            <a:r>
              <a:rPr lang="en-AU" dirty="0" smtClean="0">
                <a:latin typeface="Arial Black" pitchFamily="34" charset="0"/>
              </a:rPr>
              <a:t>Overall, insights gained from my study highlight the nature of empowerment and how this might be fostered or cultivated in the context of health workforce development in PNG. A range of study limitations and suggestions for future research are highlighted.  </a:t>
            </a:r>
            <a:endParaRPr lang="en-US" dirty="0" smtClean="0">
              <a:latin typeface="Arial Black" pitchFamily="34" charset="0"/>
            </a:endParaRPr>
          </a:p>
          <a:p>
            <a:pPr marL="0" indent="0">
              <a:buNone/>
            </a:pPr>
            <a:endParaRPr lang="en-US" dirty="0"/>
          </a:p>
        </p:txBody>
      </p:sp>
    </p:spTree>
    <p:extLst>
      <p:ext uri="{BB962C8B-B14F-4D97-AF65-F5344CB8AC3E}">
        <p14:creationId xmlns:p14="http://schemas.microsoft.com/office/powerpoint/2010/main" val="279893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latin typeface="Arial Black" pitchFamily="34" charset="0"/>
              </a:rPr>
              <a:t>7. STUDY LIMITATIONS</a:t>
            </a:r>
            <a:endParaRPr lang="en-AU" b="1" dirty="0">
              <a:solidFill>
                <a:srgbClr val="C00000"/>
              </a:solidFill>
              <a:latin typeface="Arial Black" pitchFamily="34" charset="0"/>
            </a:endParaRPr>
          </a:p>
        </p:txBody>
      </p:sp>
      <p:sp>
        <p:nvSpPr>
          <p:cNvPr id="3" name="Content Placeholder 2"/>
          <p:cNvSpPr>
            <a:spLocks noGrp="1"/>
          </p:cNvSpPr>
          <p:nvPr>
            <p:ph idx="1"/>
          </p:nvPr>
        </p:nvSpPr>
        <p:spPr/>
        <p:txBody>
          <a:bodyPr>
            <a:normAutofit fontScale="92500"/>
          </a:bodyPr>
          <a:lstStyle/>
          <a:p>
            <a:pPr>
              <a:defRPr/>
            </a:pPr>
            <a:r>
              <a:rPr lang="en-AU" dirty="0" smtClean="0">
                <a:latin typeface="Arial Black" pitchFamily="34" charset="0"/>
              </a:rPr>
              <a:t>Study </a:t>
            </a:r>
            <a:r>
              <a:rPr lang="en-AU" dirty="0">
                <a:latin typeface="Arial Black" pitchFamily="34" charset="0"/>
              </a:rPr>
              <a:t>based on data collected through previous FWB pilot study and research training and fieldwork activities for which ethics approval was </a:t>
            </a:r>
            <a:r>
              <a:rPr lang="en-AU" dirty="0" smtClean="0">
                <a:latin typeface="Arial Black" pitchFamily="34" charset="0"/>
              </a:rPr>
              <a:t>obtained.</a:t>
            </a:r>
          </a:p>
          <a:p>
            <a:pPr marL="0" indent="0">
              <a:buNone/>
              <a:defRPr/>
            </a:pPr>
            <a:endParaRPr lang="en-AU" dirty="0">
              <a:latin typeface="Arial Black" pitchFamily="34" charset="0"/>
            </a:endParaRPr>
          </a:p>
          <a:p>
            <a:pPr>
              <a:defRPr/>
            </a:pPr>
            <a:r>
              <a:rPr lang="en-AU" dirty="0" smtClean="0">
                <a:latin typeface="Arial Black" pitchFamily="34" charset="0"/>
              </a:rPr>
              <a:t>Lack </a:t>
            </a:r>
            <a:r>
              <a:rPr lang="en-AU" dirty="0">
                <a:latin typeface="Arial Black" pitchFamily="34" charset="0"/>
              </a:rPr>
              <a:t>of </a:t>
            </a:r>
            <a:r>
              <a:rPr lang="en-AU" dirty="0" smtClean="0">
                <a:latin typeface="Arial Black" pitchFamily="34" charset="0"/>
              </a:rPr>
              <a:t>experience. Even though I had support from JCU at the time of collecting the data, there was a gap.</a:t>
            </a:r>
            <a:endParaRPr lang="en-AU" dirty="0"/>
          </a:p>
        </p:txBody>
      </p:sp>
    </p:spTree>
    <p:extLst>
      <p:ext uri="{BB962C8B-B14F-4D97-AF65-F5344CB8AC3E}">
        <p14:creationId xmlns:p14="http://schemas.microsoft.com/office/powerpoint/2010/main" val="3946926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75320"/>
          </a:xfrm>
        </p:spPr>
        <p:txBody>
          <a:bodyPr>
            <a:normAutofit fontScale="90000"/>
          </a:bodyPr>
          <a:lstStyle/>
          <a:p>
            <a:r>
              <a:rPr lang="en-AU" b="1" dirty="0" smtClean="0">
                <a:latin typeface="Arial Black" pitchFamily="34" charset="0"/>
              </a:rPr>
              <a:t>8. </a:t>
            </a:r>
            <a:r>
              <a:rPr lang="en-AU" b="1" dirty="0">
                <a:latin typeface="Arial Black" pitchFamily="34" charset="0"/>
              </a:rPr>
              <a:t>RECOMMENDATIONS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47663660"/>
              </p:ext>
            </p:extLst>
          </p:nvPr>
        </p:nvGraphicFramePr>
        <p:xfrm>
          <a:off x="107504" y="908721"/>
          <a:ext cx="8928991" cy="584924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xmlns="" val="20000"/>
                    </a:ext>
                  </a:extLst>
                </a:gridCol>
                <a:gridCol w="4147191">
                  <a:extLst>
                    <a:ext uri="{9D8B030D-6E8A-4147-A177-3AD203B41FA5}">
                      <a16:colId xmlns:a16="http://schemas.microsoft.com/office/drawing/2014/main" xmlns="" val="20001"/>
                    </a:ext>
                  </a:extLst>
                </a:gridCol>
                <a:gridCol w="3629672">
                  <a:extLst>
                    <a:ext uri="{9D8B030D-6E8A-4147-A177-3AD203B41FA5}">
                      <a16:colId xmlns:a16="http://schemas.microsoft.com/office/drawing/2014/main" xmlns="" val="20002"/>
                    </a:ext>
                  </a:extLst>
                </a:gridCol>
              </a:tblGrid>
              <a:tr h="684443">
                <a:tc>
                  <a:txBody>
                    <a:bodyPr/>
                    <a:lstStyle/>
                    <a:p>
                      <a:r>
                        <a:rPr lang="en-US" sz="2000" dirty="0" smtClean="0"/>
                        <a:t>GOAL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dirty="0" smtClean="0">
                          <a:solidFill>
                            <a:schemeClr val="tx1"/>
                          </a:solidFill>
                          <a:latin typeface="Arial Black" pitchFamily="34" charset="0"/>
                        </a:rPr>
                        <a:t>STUDY SIGNIFICANCE?</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dirty="0" smtClean="0">
                          <a:solidFill>
                            <a:schemeClr val="tx1"/>
                          </a:solidFill>
                          <a:latin typeface="Arial Black" pitchFamily="34" charset="0"/>
                        </a:rPr>
                        <a:t>FUTURE RESEARCH? </a:t>
                      </a:r>
                    </a:p>
                    <a:p>
                      <a:endParaRPr lang="en-US" sz="2000" dirty="0"/>
                    </a:p>
                  </a:txBody>
                  <a:tcPr/>
                </a:tc>
                <a:extLst>
                  <a:ext uri="{0D108BD9-81ED-4DB2-BD59-A6C34878D82A}">
                    <a16:rowId xmlns:a16="http://schemas.microsoft.com/office/drawing/2014/main" xmlns="" val="10000"/>
                  </a:ext>
                </a:extLst>
              </a:tr>
              <a:tr h="5148205">
                <a:tc>
                  <a:txBody>
                    <a:bodyPr/>
                    <a:lstStyle/>
                    <a:p>
                      <a:r>
                        <a:rPr lang="en-US" sz="2000" dirty="0" smtClean="0">
                          <a:latin typeface="Arial Black" pitchFamily="34" charset="0"/>
                        </a:rPr>
                        <a:t>1,2,3,4</a:t>
                      </a:r>
                      <a:endParaRPr lang="en-US" sz="20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dirty="0" smtClean="0">
                          <a:latin typeface="Arial Black" pitchFamily="34" charset="0"/>
                        </a:rPr>
                        <a:t>The reflective </a:t>
                      </a:r>
                      <a:r>
                        <a:rPr lang="en-AU" sz="2000" b="1" dirty="0" smtClean="0">
                          <a:solidFill>
                            <a:schemeClr val="tx1"/>
                          </a:solidFill>
                          <a:latin typeface="Arial Black" pitchFamily="34" charset="0"/>
                        </a:rPr>
                        <a:t>approach to</a:t>
                      </a:r>
                      <a:r>
                        <a:rPr lang="en-AU" sz="2000" b="1" baseline="0" dirty="0" smtClean="0">
                          <a:solidFill>
                            <a:schemeClr val="tx1"/>
                          </a:solidFill>
                          <a:latin typeface="Arial Black" pitchFamily="34" charset="0"/>
                        </a:rPr>
                        <a:t> my</a:t>
                      </a:r>
                      <a:r>
                        <a:rPr lang="en-AU" sz="2000" b="1" baseline="0" dirty="0" smtClean="0">
                          <a:solidFill>
                            <a:srgbClr val="FF0000"/>
                          </a:solidFill>
                          <a:latin typeface="Arial Black" pitchFamily="34" charset="0"/>
                        </a:rPr>
                        <a:t> </a:t>
                      </a:r>
                      <a:r>
                        <a:rPr lang="en-AU" sz="2000" b="1" dirty="0" smtClean="0">
                          <a:latin typeface="Arial Black" pitchFamily="34" charset="0"/>
                        </a:rPr>
                        <a:t>doctoral journey informed by both auto-ethnography and PBL principles provides a practical framework for university lecturers embarking on similar professional development journeys.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solidFill>
                            <a:schemeClr val="tx1"/>
                          </a:solidFill>
                          <a:latin typeface="Arial Black" pitchFamily="34" charset="0"/>
                        </a:rPr>
                        <a:t>Examine ways to support new doctorates</a:t>
                      </a:r>
                      <a:r>
                        <a:rPr lang="en-AU" sz="2000" baseline="0" dirty="0" smtClean="0">
                          <a:solidFill>
                            <a:schemeClr val="tx1"/>
                          </a:solidFill>
                          <a:latin typeface="Arial Black" pitchFamily="34" charset="0"/>
                        </a:rPr>
                        <a:t> to </a:t>
                      </a:r>
                      <a:r>
                        <a:rPr lang="en-AU" sz="2000" dirty="0" smtClean="0">
                          <a:solidFill>
                            <a:schemeClr val="tx1"/>
                          </a:solidFill>
                          <a:latin typeface="Arial Black" pitchFamily="34" charset="0"/>
                        </a:rPr>
                        <a:t>become independent researchers and research leaders so they in turn can</a:t>
                      </a:r>
                      <a:r>
                        <a:rPr lang="en-AU" sz="2000" baseline="0" dirty="0" smtClean="0">
                          <a:solidFill>
                            <a:schemeClr val="tx1"/>
                          </a:solidFill>
                          <a:latin typeface="Arial Black" pitchFamily="34" charset="0"/>
                        </a:rPr>
                        <a:t> </a:t>
                      </a:r>
                      <a:r>
                        <a:rPr lang="en-AU" sz="2000" dirty="0" smtClean="0">
                          <a:solidFill>
                            <a:schemeClr val="tx1"/>
                          </a:solidFill>
                          <a:latin typeface="Arial Black" pitchFamily="34" charset="0"/>
                        </a:rPr>
                        <a:t>support next generation of researchers in an on-going capacity development cycle.</a:t>
                      </a:r>
                      <a:endParaRPr lang="en-US" sz="2000" dirty="0">
                        <a:solidFill>
                          <a:schemeClr val="tx1"/>
                        </a:solidFill>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2842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latin typeface="Arial Black" pitchFamily="34" charset="0"/>
              </a:rPr>
              <a:t>9. ACKNOWLEDGEMENTS</a:t>
            </a:r>
            <a:endParaRPr lang="en-AU" b="1" dirty="0">
              <a:latin typeface="Arial Black" pitchFamily="34" charset="0"/>
            </a:endParaRPr>
          </a:p>
        </p:txBody>
      </p:sp>
      <p:sp>
        <p:nvSpPr>
          <p:cNvPr id="3" name="Content Placeholder 2"/>
          <p:cNvSpPr>
            <a:spLocks noGrp="1"/>
          </p:cNvSpPr>
          <p:nvPr>
            <p:ph idx="1"/>
          </p:nvPr>
        </p:nvSpPr>
        <p:spPr>
          <a:xfrm>
            <a:off x="457200" y="1412776"/>
            <a:ext cx="8229600" cy="5040560"/>
          </a:xfrm>
        </p:spPr>
        <p:txBody>
          <a:bodyPr>
            <a:normAutofit fontScale="85000" lnSpcReduction="10000"/>
          </a:bodyPr>
          <a:lstStyle/>
          <a:p>
            <a:r>
              <a:rPr lang="en-AU" b="1" dirty="0" smtClean="0">
                <a:latin typeface="Arial Black" pitchFamily="34" charset="0"/>
              </a:rPr>
              <a:t>Grateful Acknowledgement is made of Professor </a:t>
            </a:r>
            <a:r>
              <a:rPr lang="en-AU" b="1" dirty="0" err="1" smtClean="0">
                <a:latin typeface="Arial Black" pitchFamily="34" charset="0"/>
              </a:rPr>
              <a:t>Komla</a:t>
            </a:r>
            <a:r>
              <a:rPr lang="en-AU" b="1" dirty="0" smtClean="0">
                <a:latin typeface="Arial Black" pitchFamily="34" charset="0"/>
              </a:rPr>
              <a:t> </a:t>
            </a:r>
            <a:r>
              <a:rPr lang="en-AU" b="1" dirty="0" err="1" smtClean="0">
                <a:latin typeface="Arial Black" pitchFamily="34" charset="0"/>
              </a:rPr>
              <a:t>Tsey</a:t>
            </a:r>
            <a:r>
              <a:rPr lang="en-AU" b="1" dirty="0" smtClean="0">
                <a:latin typeface="Arial Black" pitchFamily="34" charset="0"/>
              </a:rPr>
              <a:t>, Principal Advisor,  JCU</a:t>
            </a:r>
          </a:p>
          <a:p>
            <a:r>
              <a:rPr lang="en-AU" b="1" dirty="0" smtClean="0">
                <a:latin typeface="Arial Black" pitchFamily="34" charset="0"/>
              </a:rPr>
              <a:t>Professor </a:t>
            </a:r>
            <a:r>
              <a:rPr lang="en-AU" b="1" dirty="0" err="1" smtClean="0">
                <a:latin typeface="Arial Black" pitchFamily="34" charset="0"/>
              </a:rPr>
              <a:t>Komla</a:t>
            </a:r>
            <a:r>
              <a:rPr lang="en-AU" b="1" dirty="0" smtClean="0">
                <a:latin typeface="Arial Black" pitchFamily="34" charset="0"/>
              </a:rPr>
              <a:t> </a:t>
            </a:r>
            <a:r>
              <a:rPr lang="en-AU" b="1" dirty="0" err="1" smtClean="0">
                <a:latin typeface="Arial Black" pitchFamily="34" charset="0"/>
              </a:rPr>
              <a:t>Tsey</a:t>
            </a:r>
            <a:r>
              <a:rPr lang="en-AU" b="1" dirty="0" smtClean="0">
                <a:latin typeface="Arial Black" pitchFamily="34" charset="0"/>
              </a:rPr>
              <a:t> was ably assisted by:</a:t>
            </a:r>
          </a:p>
          <a:p>
            <a:r>
              <a:rPr lang="en-AU" b="1" dirty="0" smtClean="0">
                <a:latin typeface="Arial Black" pitchFamily="34" charset="0"/>
              </a:rPr>
              <a:t>Dr. Mary Whiteside, La Trobe University</a:t>
            </a:r>
          </a:p>
          <a:p>
            <a:r>
              <a:rPr lang="en-AU" b="1" dirty="0" smtClean="0">
                <a:latin typeface="Arial Black" pitchFamily="34" charset="0"/>
              </a:rPr>
              <a:t>Dr. Irina </a:t>
            </a:r>
            <a:r>
              <a:rPr lang="en-AU" b="1" dirty="0" err="1" smtClean="0">
                <a:latin typeface="Arial Black" pitchFamily="34" charset="0"/>
              </a:rPr>
              <a:t>Kinchin</a:t>
            </a:r>
            <a:r>
              <a:rPr lang="en-AU" b="1" dirty="0" smtClean="0">
                <a:latin typeface="Arial Black" pitchFamily="34" charset="0"/>
              </a:rPr>
              <a:t>, Central Queensland University</a:t>
            </a:r>
          </a:p>
          <a:p>
            <a:r>
              <a:rPr lang="en-AU" b="1" dirty="0" smtClean="0">
                <a:latin typeface="Arial Black" pitchFamily="34" charset="0"/>
              </a:rPr>
              <a:t>Dr. Goru Hane-Nou, University of Papua New Guinea</a:t>
            </a:r>
          </a:p>
          <a:p>
            <a:r>
              <a:rPr lang="en-AU" b="1" dirty="0" smtClean="0">
                <a:latin typeface="Arial Black" pitchFamily="34" charset="0"/>
              </a:rPr>
              <a:t>My colleagues, students</a:t>
            </a:r>
          </a:p>
          <a:p>
            <a:r>
              <a:rPr lang="en-AU" b="1" dirty="0" smtClean="0">
                <a:latin typeface="Arial Black" pitchFamily="34" charset="0"/>
              </a:rPr>
              <a:t>My Family (wife and son Junior)</a:t>
            </a:r>
          </a:p>
          <a:p>
            <a:endParaRPr lang="en-AU" dirty="0"/>
          </a:p>
        </p:txBody>
      </p:sp>
    </p:spTree>
    <p:extLst>
      <p:ext uri="{BB962C8B-B14F-4D97-AF65-F5344CB8AC3E}">
        <p14:creationId xmlns:p14="http://schemas.microsoft.com/office/powerpoint/2010/main" val="3550350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1534</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3" baseType="lpstr">
      <vt:lpstr>Office Theme</vt:lpstr>
      <vt:lpstr>   UPDATE CONFERENCE: YEAR OF THE APEC, UPNG, WAIGANI: ROLLER-COASTER:   “THE CHALLENGE OF USING TEACHING AND LEARNING AS OPPORTUNITY FOR TEACHER PROFESSIONAL DEVELOPMENT”  </vt:lpstr>
      <vt:lpstr>2. BACKGROUND CONTEXT</vt:lpstr>
      <vt:lpstr>3. AIM AND RATIONALE</vt:lpstr>
      <vt:lpstr>4. METHODOLOGY</vt:lpstr>
      <vt:lpstr>5. RESULTS AND DISCUSSION</vt:lpstr>
      <vt:lpstr>6. KEY CHALLENGES</vt:lpstr>
      <vt:lpstr>7. STUDY LIMITATIONS</vt:lpstr>
      <vt:lpstr>8. RECOMMENDATIONS</vt:lpstr>
      <vt:lpstr>9. ACKNOWLEDGEMENTS</vt:lpstr>
      <vt:lpstr>PowerPoint Presentation</vt:lpstr>
      <vt:lpstr>PowerPoint Presentation</vt:lpstr>
      <vt:lpstr>Abstract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ROLLER-COASTER:  THE CHALLENGE OF USING TEACHING AND LEARNING AS OPPORTUNITY FOR TEACHER PROFESSIONAL DEVELOPMENT</dc:title>
  <dc:creator>HP</dc:creator>
  <cp:lastModifiedBy>HP</cp:lastModifiedBy>
  <cp:revision>7</cp:revision>
  <dcterms:created xsi:type="dcterms:W3CDTF">2018-06-15T09:10:23Z</dcterms:created>
  <dcterms:modified xsi:type="dcterms:W3CDTF">2018-06-16T00:44:41Z</dcterms:modified>
</cp:coreProperties>
</file>